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5.xml" ContentType="application/vnd.openxmlformats-officedocument.drawingml.chart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6.xml" ContentType="application/vnd.openxmlformats-officedocument.drawingml.chart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7.xml" ContentType="application/vnd.openxmlformats-officedocument.drawingml.chart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rts/chart8.xml" ContentType="application/vnd.openxmlformats-officedocument.drawingml.chart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charts/chart9.xml" ContentType="application/vnd.openxmlformats-officedocument.drawingml.chart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charts/chart10.xml" ContentType="application/vnd.openxmlformats-officedocument.drawingml.chart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charts/chart11.xml" ContentType="application/vnd.openxmlformats-officedocument.drawingml.chart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charts/chart12.xml" ContentType="application/vnd.openxmlformats-officedocument.drawingml.chart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charts/chart13.xml" ContentType="application/vnd.openxmlformats-officedocument.drawingml.chart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ppt/diagrams/data54.xml" ContentType="application/vnd.openxmlformats-officedocument.drawingml.diagramData+xml"/>
  <Override PartName="/ppt/diagrams/layout54.xml" ContentType="application/vnd.openxmlformats-officedocument.drawingml.diagramLayout+xml"/>
  <Override PartName="/ppt/diagrams/quickStyle54.xml" ContentType="application/vnd.openxmlformats-officedocument.drawingml.diagramStyle+xml"/>
  <Override PartName="/ppt/diagrams/colors54.xml" ContentType="application/vnd.openxmlformats-officedocument.drawingml.diagramColors+xml"/>
  <Override PartName="/ppt/diagrams/drawing54.xml" ContentType="application/vnd.ms-office.drawingml.diagramDrawing+xml"/>
  <Override PartName="/ppt/diagrams/data55.xml" ContentType="application/vnd.openxmlformats-officedocument.drawingml.diagramData+xml"/>
  <Override PartName="/ppt/diagrams/layout55.xml" ContentType="application/vnd.openxmlformats-officedocument.drawingml.diagramLayout+xml"/>
  <Override PartName="/ppt/diagrams/quickStyle55.xml" ContentType="application/vnd.openxmlformats-officedocument.drawingml.diagramStyle+xml"/>
  <Override PartName="/ppt/diagrams/colors55.xml" ContentType="application/vnd.openxmlformats-officedocument.drawingml.diagramColors+xml"/>
  <Override PartName="/ppt/diagrams/drawing5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34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2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4" r:id="rId27"/>
    <p:sldId id="273" r:id="rId28"/>
    <p:sldId id="283" r:id="rId29"/>
    <p:sldId id="287" r:id="rId30"/>
    <p:sldId id="285" r:id="rId31"/>
    <p:sldId id="286" r:id="rId32"/>
    <p:sldId id="281" r:id="rId33"/>
    <p:sldId id="288" r:id="rId34"/>
    <p:sldId id="289" r:id="rId35"/>
    <p:sldId id="290" r:id="rId36"/>
    <p:sldId id="291" r:id="rId37"/>
    <p:sldId id="293" r:id="rId38"/>
    <p:sldId id="292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10" r:id="rId49"/>
    <p:sldId id="311" r:id="rId50"/>
    <p:sldId id="312" r:id="rId51"/>
    <p:sldId id="320" r:id="rId52"/>
    <p:sldId id="314" r:id="rId53"/>
    <p:sldId id="315" r:id="rId54"/>
    <p:sldId id="316" r:id="rId55"/>
    <p:sldId id="317" r:id="rId56"/>
    <p:sldId id="318" r:id="rId57"/>
    <p:sldId id="319" r:id="rId58"/>
    <p:sldId id="322" r:id="rId59"/>
    <p:sldId id="313" r:id="rId60"/>
    <p:sldId id="321" r:id="rId61"/>
    <p:sldId id="323" r:id="rId62"/>
    <p:sldId id="324" r:id="rId63"/>
    <p:sldId id="325" r:id="rId64"/>
    <p:sldId id="326" r:id="rId65"/>
    <p:sldId id="327" r:id="rId66"/>
    <p:sldId id="328" r:id="rId67"/>
    <p:sldId id="329" r:id="rId68"/>
    <p:sldId id="330" r:id="rId69"/>
    <p:sldId id="331" r:id="rId70"/>
    <p:sldId id="348" r:id="rId71"/>
    <p:sldId id="332" r:id="rId72"/>
    <p:sldId id="333" r:id="rId73"/>
    <p:sldId id="334" r:id="rId74"/>
    <p:sldId id="335" r:id="rId75"/>
    <p:sldId id="336" r:id="rId76"/>
    <p:sldId id="337" r:id="rId77"/>
    <p:sldId id="338" r:id="rId78"/>
    <p:sldId id="339" r:id="rId79"/>
    <p:sldId id="349" r:id="rId80"/>
    <p:sldId id="340" r:id="rId81"/>
    <p:sldId id="342" r:id="rId82"/>
    <p:sldId id="341" r:id="rId83"/>
    <p:sldId id="343" r:id="rId84"/>
    <p:sldId id="344" r:id="rId85"/>
    <p:sldId id="345" r:id="rId86"/>
    <p:sldId id="346" r:id="rId87"/>
    <p:sldId id="303" r:id="rId88"/>
    <p:sldId id="304" r:id="rId89"/>
    <p:sldId id="305" r:id="rId90"/>
    <p:sldId id="306" r:id="rId91"/>
    <p:sldId id="307" r:id="rId92"/>
    <p:sldId id="308" r:id="rId93"/>
    <p:sldId id="309" r:id="rId9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8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ORFEUSZ\Pulpit\do%20bada&#324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ORFEUSZ\Pulpit\do%20bada&#324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ORFEUSZ\Pulpit\do%20bada&#324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ORFEUSZ\Pulpit\do%20bada&#32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ORFEUSZ\Pulpit\do%20bada&#32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ORFEUSZ\Pulpit\do%20bada&#32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ORFEUSZ\Pulpit\do%20bada&#324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ORFEUSZ\Pulpit\do%20bada&#324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ORFEUSZ\Pulpit\do%20bada&#324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ORFEUSZ\Pulpit\do%20bada&#324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ORFEUSZ\Pulpit\do%20bada&#324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ORFEUSZ\Pulpit\do%20bada&#32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Arkusz1!$B$6</c:f>
              <c:strCache>
                <c:ptCount val="1"/>
                <c:pt idx="0">
                  <c:v>Szkoła podstawowa </c:v>
                </c:pt>
              </c:strCache>
            </c:strRef>
          </c:tx>
          <c:invertIfNegative val="0"/>
          <c:cat>
            <c:multiLvlStrRef>
              <c:f>Arkusz1!$C$4:$H$5</c:f>
              <c:multiLvlStrCache>
                <c:ptCount val="6"/>
                <c:lvl>
                  <c:pt idx="0">
                    <c:v>Liczba </c:v>
                  </c:pt>
                  <c:pt idx="1">
                    <c:v>% </c:v>
                  </c:pt>
                  <c:pt idx="2">
                    <c:v>Liczba </c:v>
                  </c:pt>
                  <c:pt idx="3">
                    <c:v>% </c:v>
                  </c:pt>
                  <c:pt idx="4">
                    <c:v>Liczba </c:v>
                  </c:pt>
                  <c:pt idx="5">
                    <c:v>% </c:v>
                  </c:pt>
                </c:lvl>
                <c:lvl>
                  <c:pt idx="0">
                    <c:v>Dziewczęta </c:v>
                  </c:pt>
                  <c:pt idx="2">
                    <c:v>Chłopcy </c:v>
                  </c:pt>
                  <c:pt idx="4">
                    <c:v>Razem </c:v>
                  </c:pt>
                </c:lvl>
              </c:multiLvlStrCache>
            </c:multiLvlStrRef>
          </c:cat>
          <c:val>
            <c:numRef>
              <c:f>Arkusz1!$C$6:$H$6</c:f>
              <c:numCache>
                <c:formatCode>General</c:formatCode>
                <c:ptCount val="6"/>
                <c:pt idx="0">
                  <c:v>125</c:v>
                </c:pt>
                <c:pt idx="1">
                  <c:v>50.2</c:v>
                </c:pt>
                <c:pt idx="2">
                  <c:v>124</c:v>
                </c:pt>
                <c:pt idx="3">
                  <c:v>49.8</c:v>
                </c:pt>
                <c:pt idx="4">
                  <c:v>249</c:v>
                </c:pt>
                <c:pt idx="5">
                  <c:v>45.7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83-4BB1-9431-D78CF369A843}"/>
            </c:ext>
          </c:extLst>
        </c:ser>
        <c:ser>
          <c:idx val="1"/>
          <c:order val="1"/>
          <c:tx>
            <c:strRef>
              <c:f>Arkusz1!$B$7</c:f>
              <c:strCache>
                <c:ptCount val="1"/>
                <c:pt idx="0">
                  <c:v>Gimnazjum </c:v>
                </c:pt>
              </c:strCache>
            </c:strRef>
          </c:tx>
          <c:invertIfNegative val="0"/>
          <c:cat>
            <c:multiLvlStrRef>
              <c:f>Arkusz1!$C$4:$H$5</c:f>
              <c:multiLvlStrCache>
                <c:ptCount val="6"/>
                <c:lvl>
                  <c:pt idx="0">
                    <c:v>Liczba </c:v>
                  </c:pt>
                  <c:pt idx="1">
                    <c:v>% </c:v>
                  </c:pt>
                  <c:pt idx="2">
                    <c:v>Liczba </c:v>
                  </c:pt>
                  <c:pt idx="3">
                    <c:v>% </c:v>
                  </c:pt>
                  <c:pt idx="4">
                    <c:v>Liczba </c:v>
                  </c:pt>
                  <c:pt idx="5">
                    <c:v>% </c:v>
                  </c:pt>
                </c:lvl>
                <c:lvl>
                  <c:pt idx="0">
                    <c:v>Dziewczęta </c:v>
                  </c:pt>
                  <c:pt idx="2">
                    <c:v>Chłopcy </c:v>
                  </c:pt>
                  <c:pt idx="4">
                    <c:v>Razem </c:v>
                  </c:pt>
                </c:lvl>
              </c:multiLvlStrCache>
            </c:multiLvlStrRef>
          </c:cat>
          <c:val>
            <c:numRef>
              <c:f>Arkusz1!$C$7:$H$7</c:f>
              <c:numCache>
                <c:formatCode>General</c:formatCode>
                <c:ptCount val="6"/>
                <c:pt idx="0">
                  <c:v>126</c:v>
                </c:pt>
                <c:pt idx="1">
                  <c:v>55</c:v>
                </c:pt>
                <c:pt idx="2">
                  <c:v>103</c:v>
                </c:pt>
                <c:pt idx="3">
                  <c:v>45</c:v>
                </c:pt>
                <c:pt idx="4">
                  <c:v>229</c:v>
                </c:pt>
                <c:pt idx="5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83-4BB1-9431-D78CF369A843}"/>
            </c:ext>
          </c:extLst>
        </c:ser>
        <c:ser>
          <c:idx val="2"/>
          <c:order val="2"/>
          <c:tx>
            <c:strRef>
              <c:f>Arkusz1!$B$8</c:f>
              <c:strCache>
                <c:ptCount val="1"/>
                <c:pt idx="0">
                  <c:v>Liceum</c:v>
                </c:pt>
              </c:strCache>
            </c:strRef>
          </c:tx>
          <c:invertIfNegative val="0"/>
          <c:cat>
            <c:multiLvlStrRef>
              <c:f>Arkusz1!$C$4:$H$5</c:f>
              <c:multiLvlStrCache>
                <c:ptCount val="6"/>
                <c:lvl>
                  <c:pt idx="0">
                    <c:v>Liczba </c:v>
                  </c:pt>
                  <c:pt idx="1">
                    <c:v>% </c:v>
                  </c:pt>
                  <c:pt idx="2">
                    <c:v>Liczba </c:v>
                  </c:pt>
                  <c:pt idx="3">
                    <c:v>% </c:v>
                  </c:pt>
                  <c:pt idx="4">
                    <c:v>Liczba </c:v>
                  </c:pt>
                  <c:pt idx="5">
                    <c:v>% </c:v>
                  </c:pt>
                </c:lvl>
                <c:lvl>
                  <c:pt idx="0">
                    <c:v>Dziewczęta </c:v>
                  </c:pt>
                  <c:pt idx="2">
                    <c:v>Chłopcy </c:v>
                  </c:pt>
                  <c:pt idx="4">
                    <c:v>Razem </c:v>
                  </c:pt>
                </c:lvl>
              </c:multiLvlStrCache>
            </c:multiLvlStrRef>
          </c:cat>
          <c:val>
            <c:numRef>
              <c:f>Arkusz1!$C$8:$H$8</c:f>
              <c:numCache>
                <c:formatCode>General</c:formatCode>
                <c:ptCount val="6"/>
                <c:pt idx="0">
                  <c:v>42</c:v>
                </c:pt>
                <c:pt idx="1">
                  <c:v>62.7</c:v>
                </c:pt>
                <c:pt idx="2">
                  <c:v>25</c:v>
                </c:pt>
                <c:pt idx="3">
                  <c:v>37.300000000000004</c:v>
                </c:pt>
                <c:pt idx="4">
                  <c:v>67</c:v>
                </c:pt>
                <c:pt idx="5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83-4BB1-9431-D78CF369A843}"/>
            </c:ext>
          </c:extLst>
        </c:ser>
        <c:ser>
          <c:idx val="3"/>
          <c:order val="3"/>
          <c:tx>
            <c:strRef>
              <c:f>Arkusz1!$B$9</c:f>
              <c:strCache>
                <c:ptCount val="1"/>
                <c:pt idx="0">
                  <c:v>ogólnokształcące </c:v>
                </c:pt>
              </c:strCache>
            </c:strRef>
          </c:tx>
          <c:invertIfNegative val="0"/>
          <c:cat>
            <c:multiLvlStrRef>
              <c:f>Arkusz1!$C$4:$H$5</c:f>
              <c:multiLvlStrCache>
                <c:ptCount val="6"/>
                <c:lvl>
                  <c:pt idx="0">
                    <c:v>Liczba </c:v>
                  </c:pt>
                  <c:pt idx="1">
                    <c:v>% </c:v>
                  </c:pt>
                  <c:pt idx="2">
                    <c:v>Liczba </c:v>
                  </c:pt>
                  <c:pt idx="3">
                    <c:v>% </c:v>
                  </c:pt>
                  <c:pt idx="4">
                    <c:v>Liczba </c:v>
                  </c:pt>
                  <c:pt idx="5">
                    <c:v>% </c:v>
                  </c:pt>
                </c:lvl>
                <c:lvl>
                  <c:pt idx="0">
                    <c:v>Dziewczęta </c:v>
                  </c:pt>
                  <c:pt idx="2">
                    <c:v>Chłopcy </c:v>
                  </c:pt>
                  <c:pt idx="4">
                    <c:v>Razem </c:v>
                  </c:pt>
                </c:lvl>
              </c:multiLvlStrCache>
            </c:multiLvlStrRef>
          </c:cat>
          <c:val>
            <c:numRef>
              <c:f>Arkusz1!$C$9:$H$9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3-6E83-4BB1-9431-D78CF369A843}"/>
            </c:ext>
          </c:extLst>
        </c:ser>
        <c:ser>
          <c:idx val="4"/>
          <c:order val="4"/>
          <c:tx>
            <c:strRef>
              <c:f>Arkusz1!$B$10</c:f>
              <c:strCache>
                <c:ptCount val="1"/>
                <c:pt idx="0">
                  <c:v>Ogółem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Arkusz1!$C$4:$H$5</c:f>
              <c:multiLvlStrCache>
                <c:ptCount val="6"/>
                <c:lvl>
                  <c:pt idx="0">
                    <c:v>Liczba </c:v>
                  </c:pt>
                  <c:pt idx="1">
                    <c:v>% </c:v>
                  </c:pt>
                  <c:pt idx="2">
                    <c:v>Liczba </c:v>
                  </c:pt>
                  <c:pt idx="3">
                    <c:v>% </c:v>
                  </c:pt>
                  <c:pt idx="4">
                    <c:v>Liczba </c:v>
                  </c:pt>
                  <c:pt idx="5">
                    <c:v>% </c:v>
                  </c:pt>
                </c:lvl>
                <c:lvl>
                  <c:pt idx="0">
                    <c:v>Dziewczęta </c:v>
                  </c:pt>
                  <c:pt idx="2">
                    <c:v>Chłopcy </c:v>
                  </c:pt>
                  <c:pt idx="4">
                    <c:v>Razem </c:v>
                  </c:pt>
                </c:lvl>
              </c:multiLvlStrCache>
            </c:multiLvlStrRef>
          </c:cat>
          <c:val>
            <c:numRef>
              <c:f>Arkusz1!$C$10:$H$10</c:f>
              <c:numCache>
                <c:formatCode>General</c:formatCode>
                <c:ptCount val="6"/>
                <c:pt idx="0">
                  <c:v>293</c:v>
                </c:pt>
                <c:pt idx="1">
                  <c:v>53.8</c:v>
                </c:pt>
                <c:pt idx="2">
                  <c:v>252</c:v>
                </c:pt>
                <c:pt idx="3">
                  <c:v>46.2</c:v>
                </c:pt>
                <c:pt idx="4">
                  <c:v>545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83-4BB1-9431-D78CF369A8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234304"/>
        <c:axId val="137235840"/>
      </c:barChart>
      <c:catAx>
        <c:axId val="137234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7235840"/>
        <c:crosses val="autoZero"/>
        <c:auto val="1"/>
        <c:lblAlgn val="ctr"/>
        <c:lblOffset val="100"/>
        <c:noMultiLvlLbl val="0"/>
      </c:catAx>
      <c:valAx>
        <c:axId val="137235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2343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Arkusz11!$B$1</c:f>
              <c:strCache>
                <c:ptCount val="1"/>
                <c:pt idx="0">
                  <c:v>Razem (szkoły podstawowe) %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Arkusz11!$A$2:$A$6</c:f>
              <c:strCache>
                <c:ptCount val="4"/>
                <c:pt idx="0">
                  <c:v>Kupują sami </c:v>
                </c:pt>
                <c:pt idx="1">
                  <c:v>Kupują starsi koledzy /rodzeństwo </c:v>
                </c:pt>
                <c:pt idx="2">
                  <c:v>Kupują rodzice </c:v>
                </c:pt>
                <c:pt idx="3">
                  <c:v>Biorą z domu bez wiedzy dorosłych </c:v>
                </c:pt>
              </c:strCache>
            </c:strRef>
          </c:cat>
          <c:val>
            <c:numRef>
              <c:f>Arkusz11!$B$2:$B$6</c:f>
              <c:numCache>
                <c:formatCode>General</c:formatCode>
                <c:ptCount val="4"/>
                <c:pt idx="0">
                  <c:v>8.9</c:v>
                </c:pt>
                <c:pt idx="1">
                  <c:v>49.8</c:v>
                </c:pt>
                <c:pt idx="2">
                  <c:v>6.4</c:v>
                </c:pt>
                <c:pt idx="3">
                  <c:v>34.9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C5-4EC2-818B-5D5537094B09}"/>
            </c:ext>
          </c:extLst>
        </c:ser>
        <c:ser>
          <c:idx val="1"/>
          <c:order val="1"/>
          <c:tx>
            <c:strRef>
              <c:f>Arkusz11!$C$1</c:f>
              <c:strCache>
                <c:ptCount val="1"/>
                <c:pt idx="0">
                  <c:v>Razem (gimnazjum) %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Arkusz11!$A$2:$A$6</c:f>
              <c:strCache>
                <c:ptCount val="4"/>
                <c:pt idx="0">
                  <c:v>Kupują sami </c:v>
                </c:pt>
                <c:pt idx="1">
                  <c:v>Kupują starsi koledzy /rodzeństwo </c:v>
                </c:pt>
                <c:pt idx="2">
                  <c:v>Kupują rodzice </c:v>
                </c:pt>
                <c:pt idx="3">
                  <c:v>Biorą z domu bez wiedzy dorosłych </c:v>
                </c:pt>
              </c:strCache>
            </c:strRef>
          </c:cat>
          <c:val>
            <c:numRef>
              <c:f>Arkusz11!$C$2:$C$6</c:f>
              <c:numCache>
                <c:formatCode>General</c:formatCode>
                <c:ptCount val="4"/>
                <c:pt idx="0">
                  <c:v>43.3</c:v>
                </c:pt>
                <c:pt idx="1">
                  <c:v>41.4</c:v>
                </c:pt>
                <c:pt idx="2">
                  <c:v>1.9000000000000001</c:v>
                </c:pt>
                <c:pt idx="3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C5-4EC2-818B-5D5537094B09}"/>
            </c:ext>
          </c:extLst>
        </c:ser>
        <c:ser>
          <c:idx val="2"/>
          <c:order val="2"/>
          <c:tx>
            <c:strRef>
              <c:f>Arkusz11!$D$1</c:f>
              <c:strCache>
                <c:ptCount val="1"/>
                <c:pt idx="0">
                  <c:v>Razem (liceum) %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Arkusz11!$A$2:$A$6</c:f>
              <c:strCache>
                <c:ptCount val="4"/>
                <c:pt idx="0">
                  <c:v>Kupują sami </c:v>
                </c:pt>
                <c:pt idx="1">
                  <c:v>Kupują starsi koledzy /rodzeństwo </c:v>
                </c:pt>
                <c:pt idx="2">
                  <c:v>Kupują rodzice </c:v>
                </c:pt>
                <c:pt idx="3">
                  <c:v>Biorą z domu bez wiedzy dorosłych </c:v>
                </c:pt>
              </c:strCache>
            </c:strRef>
          </c:cat>
          <c:val>
            <c:numRef>
              <c:f>Arkusz11!$D$2:$D$6</c:f>
              <c:numCache>
                <c:formatCode>General</c:formatCode>
                <c:ptCount val="4"/>
                <c:pt idx="0">
                  <c:v>58.3</c:v>
                </c:pt>
                <c:pt idx="1">
                  <c:v>41.7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C5-4EC2-818B-5D5537094B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666368"/>
        <c:axId val="138667904"/>
      </c:barChart>
      <c:catAx>
        <c:axId val="138666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8667904"/>
        <c:crosses val="autoZero"/>
        <c:auto val="1"/>
        <c:lblAlgn val="ctr"/>
        <c:lblOffset val="100"/>
        <c:noMultiLvlLbl val="0"/>
      </c:catAx>
      <c:valAx>
        <c:axId val="138667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6663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Arkusz12!$A$3</c:f>
              <c:strCache>
                <c:ptCount val="1"/>
                <c:pt idx="0">
                  <c:v>Bardzo łatwo lub raczej łatwo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Arkusz12!$B$1:$D$2</c:f>
              <c:multiLvlStrCache>
                <c:ptCount val="3"/>
                <c:lvl>
                  <c:pt idx="0">
                    <c:v>%</c:v>
                  </c:pt>
                  <c:pt idx="1">
                    <c:v>%</c:v>
                  </c:pt>
                  <c:pt idx="2">
                    <c:v>% </c:v>
                  </c:pt>
                </c:lvl>
                <c:lvl>
                  <c:pt idx="0">
                    <c:v>Razem (szkoły podstawowe)</c:v>
                  </c:pt>
                  <c:pt idx="1">
                    <c:v>Razem (gimnazjum)</c:v>
                  </c:pt>
                  <c:pt idx="2">
                    <c:v>Razem (liceum)</c:v>
                  </c:pt>
                </c:lvl>
              </c:multiLvlStrCache>
            </c:multiLvlStrRef>
          </c:cat>
          <c:val>
            <c:numRef>
              <c:f>Arkusz12!$B$3:$D$3</c:f>
              <c:numCache>
                <c:formatCode>General</c:formatCode>
                <c:ptCount val="3"/>
                <c:pt idx="0">
                  <c:v>35.300000000000004</c:v>
                </c:pt>
                <c:pt idx="1">
                  <c:v>71.2</c:v>
                </c:pt>
                <c:pt idx="2">
                  <c:v>86.6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E2-4E63-BECF-43B9473185EF}"/>
            </c:ext>
          </c:extLst>
        </c:ser>
        <c:ser>
          <c:idx val="1"/>
          <c:order val="1"/>
          <c:tx>
            <c:strRef>
              <c:f>Arkusz12!$A$4</c:f>
              <c:strCache>
                <c:ptCount val="1"/>
                <c:pt idx="0">
                  <c:v>Raczej trudno lub bardzo trudno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Arkusz12!$B$1:$D$2</c:f>
              <c:multiLvlStrCache>
                <c:ptCount val="3"/>
                <c:lvl>
                  <c:pt idx="0">
                    <c:v>%</c:v>
                  </c:pt>
                  <c:pt idx="1">
                    <c:v>%</c:v>
                  </c:pt>
                  <c:pt idx="2">
                    <c:v>% </c:v>
                  </c:pt>
                </c:lvl>
                <c:lvl>
                  <c:pt idx="0">
                    <c:v>Razem (szkoły podstawowe)</c:v>
                  </c:pt>
                  <c:pt idx="1">
                    <c:v>Razem (gimnazjum)</c:v>
                  </c:pt>
                  <c:pt idx="2">
                    <c:v>Razem (liceum)</c:v>
                  </c:pt>
                </c:lvl>
              </c:multiLvlStrCache>
            </c:multiLvlStrRef>
          </c:cat>
          <c:val>
            <c:numRef>
              <c:f>Arkusz12!$B$4:$D$4</c:f>
              <c:numCache>
                <c:formatCode>General</c:formatCode>
                <c:ptCount val="3"/>
                <c:pt idx="0">
                  <c:v>60.6</c:v>
                </c:pt>
                <c:pt idx="1">
                  <c:v>28.8</c:v>
                </c:pt>
                <c:pt idx="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E2-4E63-BECF-43B9473185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8574848"/>
        <c:axId val="138597120"/>
      </c:barChart>
      <c:catAx>
        <c:axId val="1385748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38597120"/>
        <c:crosses val="autoZero"/>
        <c:auto val="1"/>
        <c:lblAlgn val="ctr"/>
        <c:lblOffset val="100"/>
        <c:noMultiLvlLbl val="0"/>
      </c:catAx>
      <c:valAx>
        <c:axId val="138597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3857484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Arkusz13!$B$1:$B$2</c:f>
              <c:strCache>
                <c:ptCount val="1"/>
                <c:pt idx="0">
                  <c:v>Razem (szkoła podstawowa) %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Arkusz13!$A$3:$A$9</c:f>
              <c:strCache>
                <c:ptCount val="7"/>
                <c:pt idx="0">
                  <c:v>W szkole </c:v>
                </c:pt>
                <c:pt idx="1">
                  <c:v>Na podwórku lub w parku </c:v>
                </c:pt>
                <c:pt idx="2">
                  <c:v>W domu </c:v>
                </c:pt>
                <c:pt idx="3">
                  <c:v>Na domowych imprezach </c:v>
                </c:pt>
                <c:pt idx="4">
                  <c:v>W klubach i dyskotekach </c:v>
                </c:pt>
                <c:pt idx="5">
                  <c:v>Na wyjazdach, obozach </c:v>
                </c:pt>
                <c:pt idx="6">
                  <c:v>Trudno powiedzieć </c:v>
                </c:pt>
              </c:strCache>
            </c:strRef>
          </c:cat>
          <c:val>
            <c:numRef>
              <c:f>Arkusz13!$B$3:$B$9</c:f>
              <c:numCache>
                <c:formatCode>General</c:formatCode>
                <c:ptCount val="7"/>
                <c:pt idx="0">
                  <c:v>26.6</c:v>
                </c:pt>
                <c:pt idx="1">
                  <c:v>71.599999999999994</c:v>
                </c:pt>
                <c:pt idx="2">
                  <c:v>1.7</c:v>
                </c:pt>
                <c:pt idx="3">
                  <c:v>14.5</c:v>
                </c:pt>
                <c:pt idx="4">
                  <c:v>13.2</c:v>
                </c:pt>
                <c:pt idx="5">
                  <c:v>7.3</c:v>
                </c:pt>
                <c:pt idx="6">
                  <c:v>38.300000000000004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20-4B6B-A6C0-1F230C7871E2}"/>
            </c:ext>
          </c:extLst>
        </c:ser>
        <c:ser>
          <c:idx val="1"/>
          <c:order val="1"/>
          <c:tx>
            <c:strRef>
              <c:f>Arkusz13!$C$1:$C$2</c:f>
              <c:strCache>
                <c:ptCount val="1"/>
                <c:pt idx="0">
                  <c:v>Razem (gimnazjum) %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Arkusz13!$A$3:$A$9</c:f>
              <c:strCache>
                <c:ptCount val="7"/>
                <c:pt idx="0">
                  <c:v>W szkole </c:v>
                </c:pt>
                <c:pt idx="1">
                  <c:v>Na podwórku lub w parku </c:v>
                </c:pt>
                <c:pt idx="2">
                  <c:v>W domu </c:v>
                </c:pt>
                <c:pt idx="3">
                  <c:v>Na domowych imprezach </c:v>
                </c:pt>
                <c:pt idx="4">
                  <c:v>W klubach i dyskotekach </c:v>
                </c:pt>
                <c:pt idx="5">
                  <c:v>Na wyjazdach, obozach </c:v>
                </c:pt>
                <c:pt idx="6">
                  <c:v>Trudno powiedzieć </c:v>
                </c:pt>
              </c:strCache>
            </c:strRef>
          </c:cat>
          <c:val>
            <c:numRef>
              <c:f>Arkusz13!$C$3:$C$9</c:f>
              <c:numCache>
                <c:formatCode>General</c:formatCode>
                <c:ptCount val="7"/>
                <c:pt idx="0">
                  <c:v>3.2</c:v>
                </c:pt>
                <c:pt idx="1">
                  <c:v>18</c:v>
                </c:pt>
                <c:pt idx="2">
                  <c:v>4.5999999999999996</c:v>
                </c:pt>
                <c:pt idx="3">
                  <c:v>37.1</c:v>
                </c:pt>
                <c:pt idx="4">
                  <c:v>10.5</c:v>
                </c:pt>
                <c:pt idx="5">
                  <c:v>11</c:v>
                </c:pt>
                <c:pt idx="6">
                  <c:v>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20-4B6B-A6C0-1F230C7871E2}"/>
            </c:ext>
          </c:extLst>
        </c:ser>
        <c:ser>
          <c:idx val="2"/>
          <c:order val="2"/>
          <c:tx>
            <c:strRef>
              <c:f>Arkusz13!$D$1:$D$2</c:f>
              <c:strCache>
                <c:ptCount val="1"/>
                <c:pt idx="0">
                  <c:v>Razem (liceum) %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Arkusz13!$A$3:$A$9</c:f>
              <c:strCache>
                <c:ptCount val="7"/>
                <c:pt idx="0">
                  <c:v>W szkole </c:v>
                </c:pt>
                <c:pt idx="1">
                  <c:v>Na podwórku lub w parku </c:v>
                </c:pt>
                <c:pt idx="2">
                  <c:v>W domu </c:v>
                </c:pt>
                <c:pt idx="3">
                  <c:v>Na domowych imprezach </c:v>
                </c:pt>
                <c:pt idx="4">
                  <c:v>W klubach i dyskotekach </c:v>
                </c:pt>
                <c:pt idx="5">
                  <c:v>Na wyjazdach, obozach </c:v>
                </c:pt>
                <c:pt idx="6">
                  <c:v>Trudno powiedzieć </c:v>
                </c:pt>
              </c:strCache>
            </c:strRef>
          </c:cat>
          <c:val>
            <c:numRef>
              <c:f>Arkusz13!$D$3:$D$9</c:f>
              <c:numCache>
                <c:formatCode>General</c:formatCode>
                <c:ptCount val="7"/>
                <c:pt idx="3">
                  <c:v>36.300000000000004</c:v>
                </c:pt>
                <c:pt idx="4">
                  <c:v>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20-4B6B-A6C0-1F230C7871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693632"/>
        <c:axId val="138703616"/>
      </c:barChart>
      <c:catAx>
        <c:axId val="1386936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38703616"/>
        <c:crosses val="autoZero"/>
        <c:auto val="1"/>
        <c:lblAlgn val="ctr"/>
        <c:lblOffset val="100"/>
        <c:noMultiLvlLbl val="0"/>
      </c:catAx>
      <c:valAx>
        <c:axId val="13870361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86936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Arkusz14!$B$1</c:f>
              <c:strCache>
                <c:ptCount val="1"/>
                <c:pt idx="0">
                  <c:v>Razem (szkoła podstawowa)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Arkusz14!$A$2:$A$9</c:f>
              <c:strCache>
                <c:ptCount val="8"/>
                <c:pt idx="1">
                  <c:v>Bo tak robią pozostali koledzy / koleżanki </c:v>
                </c:pt>
                <c:pt idx="2">
                  <c:v>Dla poprawy nastroju </c:v>
                </c:pt>
                <c:pt idx="3">
                  <c:v>Nie radzą sobie ze stresem </c:v>
                </c:pt>
                <c:pt idx="4">
                  <c:v>Dla lepszej zabawy </c:v>
                </c:pt>
                <c:pt idx="5">
                  <c:v>Szpanowanie </c:v>
                </c:pt>
                <c:pt idx="6">
                  <c:v>Z ciekawości </c:v>
                </c:pt>
                <c:pt idx="7">
                  <c:v>Mają problemy w domu lub w szkole </c:v>
                </c:pt>
              </c:strCache>
            </c:strRef>
          </c:cat>
          <c:val>
            <c:numRef>
              <c:f>Arkusz14!$B$2:$B$9</c:f>
              <c:numCache>
                <c:formatCode>General</c:formatCode>
                <c:ptCount val="8"/>
                <c:pt idx="0">
                  <c:v>0</c:v>
                </c:pt>
                <c:pt idx="1">
                  <c:v>19</c:v>
                </c:pt>
                <c:pt idx="2">
                  <c:v>0</c:v>
                </c:pt>
                <c:pt idx="3">
                  <c:v>3.5</c:v>
                </c:pt>
                <c:pt idx="4">
                  <c:v>13</c:v>
                </c:pt>
                <c:pt idx="5">
                  <c:v>43.7</c:v>
                </c:pt>
                <c:pt idx="6">
                  <c:v>12.3</c:v>
                </c:pt>
                <c:pt idx="7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28-4A12-BFD8-F023147AC004}"/>
            </c:ext>
          </c:extLst>
        </c:ser>
        <c:ser>
          <c:idx val="1"/>
          <c:order val="1"/>
          <c:tx>
            <c:strRef>
              <c:f>Arkusz14!$C$1</c:f>
              <c:strCache>
                <c:ptCount val="1"/>
                <c:pt idx="0">
                  <c:v>Razem (gimnazjum)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Arkusz14!$A$2:$A$9</c:f>
              <c:strCache>
                <c:ptCount val="8"/>
                <c:pt idx="1">
                  <c:v>Bo tak robią pozostali koledzy / koleżanki </c:v>
                </c:pt>
                <c:pt idx="2">
                  <c:v>Dla poprawy nastroju </c:v>
                </c:pt>
                <c:pt idx="3">
                  <c:v>Nie radzą sobie ze stresem </c:v>
                </c:pt>
                <c:pt idx="4">
                  <c:v>Dla lepszej zabawy </c:v>
                </c:pt>
                <c:pt idx="5">
                  <c:v>Szpanowanie </c:v>
                </c:pt>
                <c:pt idx="6">
                  <c:v>Z ciekawości </c:v>
                </c:pt>
                <c:pt idx="7">
                  <c:v>Mają problemy w domu lub w szkole </c:v>
                </c:pt>
              </c:strCache>
            </c:strRef>
          </c:cat>
          <c:val>
            <c:numRef>
              <c:f>Arkusz14!$C$2:$C$9</c:f>
              <c:numCache>
                <c:formatCode>General</c:formatCode>
                <c:ptCount val="8"/>
                <c:pt idx="0">
                  <c:v>0</c:v>
                </c:pt>
                <c:pt idx="1">
                  <c:v>15.6</c:v>
                </c:pt>
                <c:pt idx="2">
                  <c:v>15.4</c:v>
                </c:pt>
                <c:pt idx="3">
                  <c:v>1.8</c:v>
                </c:pt>
                <c:pt idx="4">
                  <c:v>34.800000000000004</c:v>
                </c:pt>
                <c:pt idx="5">
                  <c:v>22.7</c:v>
                </c:pt>
                <c:pt idx="6">
                  <c:v>7.1</c:v>
                </c:pt>
                <c:pt idx="7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28-4A12-BFD8-F023147AC004}"/>
            </c:ext>
          </c:extLst>
        </c:ser>
        <c:ser>
          <c:idx val="2"/>
          <c:order val="2"/>
          <c:tx>
            <c:strRef>
              <c:f>Arkusz14!$D$1</c:f>
              <c:strCache>
                <c:ptCount val="1"/>
                <c:pt idx="0">
                  <c:v>Razem (liceum)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Arkusz14!$A$2:$A$9</c:f>
              <c:strCache>
                <c:ptCount val="8"/>
                <c:pt idx="1">
                  <c:v>Bo tak robią pozostali koledzy / koleżanki </c:v>
                </c:pt>
                <c:pt idx="2">
                  <c:v>Dla poprawy nastroju </c:v>
                </c:pt>
                <c:pt idx="3">
                  <c:v>Nie radzą sobie ze stresem </c:v>
                </c:pt>
                <c:pt idx="4">
                  <c:v>Dla lepszej zabawy </c:v>
                </c:pt>
                <c:pt idx="5">
                  <c:v>Szpanowanie </c:v>
                </c:pt>
                <c:pt idx="6">
                  <c:v>Z ciekawości </c:v>
                </c:pt>
                <c:pt idx="7">
                  <c:v>Mają problemy w domu lub w szkole </c:v>
                </c:pt>
              </c:strCache>
            </c:strRef>
          </c:cat>
          <c:val>
            <c:numRef>
              <c:f>Arkusz14!$D$2:$D$9</c:f>
              <c:numCache>
                <c:formatCode>General</c:formatCode>
                <c:ptCount val="8"/>
                <c:pt idx="2">
                  <c:v>29.1</c:v>
                </c:pt>
                <c:pt idx="4">
                  <c:v>46.2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28-4A12-BFD8-F023147AC0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622080"/>
        <c:axId val="94623616"/>
      </c:barChart>
      <c:catAx>
        <c:axId val="94622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94623616"/>
        <c:crosses val="autoZero"/>
        <c:auto val="1"/>
        <c:lblAlgn val="ctr"/>
        <c:lblOffset val="100"/>
        <c:noMultiLvlLbl val="0"/>
      </c:catAx>
      <c:valAx>
        <c:axId val="9462361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946220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Arkusz2!$A$3</c:f>
              <c:strCache>
                <c:ptCount val="1"/>
                <c:pt idx="0">
                  <c:v>Szkoła podstawowa </c:v>
                </c:pt>
              </c:strCache>
            </c:strRef>
          </c:tx>
          <c:invertIfNegative val="0"/>
          <c:cat>
            <c:multiLvlStrRef>
              <c:f>Arkusz2!$B$1:$G$2</c:f>
              <c:multiLvlStrCache>
                <c:ptCount val="6"/>
                <c:lvl>
                  <c:pt idx="0">
                    <c:v>Liczba </c:v>
                  </c:pt>
                  <c:pt idx="1">
                    <c:v>% </c:v>
                  </c:pt>
                  <c:pt idx="2">
                    <c:v>Liczba </c:v>
                  </c:pt>
                  <c:pt idx="3">
                    <c:v>% </c:v>
                  </c:pt>
                  <c:pt idx="4">
                    <c:v>Liczba </c:v>
                  </c:pt>
                  <c:pt idx="5">
                    <c:v>% </c:v>
                  </c:pt>
                </c:lvl>
                <c:lvl>
                  <c:pt idx="0">
                    <c:v>Kobiety </c:v>
                  </c:pt>
                  <c:pt idx="2">
                    <c:v>Mężczyźni </c:v>
                  </c:pt>
                  <c:pt idx="4">
                    <c:v>Razem </c:v>
                  </c:pt>
                </c:lvl>
              </c:multiLvlStrCache>
            </c:multiLvlStrRef>
          </c:cat>
          <c:val>
            <c:numRef>
              <c:f>Arkusz2!$B$3:$G$3</c:f>
              <c:numCache>
                <c:formatCode>General</c:formatCode>
                <c:ptCount val="6"/>
                <c:pt idx="0">
                  <c:v>111</c:v>
                </c:pt>
                <c:pt idx="1">
                  <c:v>81.599999999999994</c:v>
                </c:pt>
                <c:pt idx="2">
                  <c:v>25</c:v>
                </c:pt>
                <c:pt idx="3">
                  <c:v>18.399999999999999</c:v>
                </c:pt>
                <c:pt idx="4">
                  <c:v>136</c:v>
                </c:pt>
                <c:pt idx="5">
                  <c:v>41.7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34-4A4F-B9C3-4D95C8E8C5EB}"/>
            </c:ext>
          </c:extLst>
        </c:ser>
        <c:ser>
          <c:idx val="1"/>
          <c:order val="1"/>
          <c:tx>
            <c:strRef>
              <c:f>Arkusz2!$A$4</c:f>
              <c:strCache>
                <c:ptCount val="1"/>
                <c:pt idx="0">
                  <c:v>Gimnazjum </c:v>
                </c:pt>
              </c:strCache>
            </c:strRef>
          </c:tx>
          <c:invertIfNegative val="0"/>
          <c:cat>
            <c:multiLvlStrRef>
              <c:f>Arkusz2!$B$1:$G$2</c:f>
              <c:multiLvlStrCache>
                <c:ptCount val="6"/>
                <c:lvl>
                  <c:pt idx="0">
                    <c:v>Liczba </c:v>
                  </c:pt>
                  <c:pt idx="1">
                    <c:v>% </c:v>
                  </c:pt>
                  <c:pt idx="2">
                    <c:v>Liczba </c:v>
                  </c:pt>
                  <c:pt idx="3">
                    <c:v>% </c:v>
                  </c:pt>
                  <c:pt idx="4">
                    <c:v>Liczba </c:v>
                  </c:pt>
                  <c:pt idx="5">
                    <c:v>% </c:v>
                  </c:pt>
                </c:lvl>
                <c:lvl>
                  <c:pt idx="0">
                    <c:v>Kobiety </c:v>
                  </c:pt>
                  <c:pt idx="2">
                    <c:v>Mężczyźni </c:v>
                  </c:pt>
                  <c:pt idx="4">
                    <c:v>Razem </c:v>
                  </c:pt>
                </c:lvl>
              </c:multiLvlStrCache>
            </c:multiLvlStrRef>
          </c:cat>
          <c:val>
            <c:numRef>
              <c:f>Arkusz2!$B$4:$G$4</c:f>
              <c:numCache>
                <c:formatCode>General</c:formatCode>
                <c:ptCount val="6"/>
                <c:pt idx="0">
                  <c:v>122</c:v>
                </c:pt>
                <c:pt idx="1">
                  <c:v>78.7</c:v>
                </c:pt>
                <c:pt idx="2">
                  <c:v>33</c:v>
                </c:pt>
                <c:pt idx="3">
                  <c:v>21.3</c:v>
                </c:pt>
                <c:pt idx="4">
                  <c:v>155</c:v>
                </c:pt>
                <c:pt idx="5">
                  <c:v>47.5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34-4A4F-B9C3-4D95C8E8C5EB}"/>
            </c:ext>
          </c:extLst>
        </c:ser>
        <c:ser>
          <c:idx val="2"/>
          <c:order val="2"/>
          <c:tx>
            <c:strRef>
              <c:f>Arkusz2!$A$5</c:f>
              <c:strCache>
                <c:ptCount val="1"/>
                <c:pt idx="0">
                  <c:v>Liceum</c:v>
                </c:pt>
              </c:strCache>
            </c:strRef>
          </c:tx>
          <c:invertIfNegative val="0"/>
          <c:cat>
            <c:multiLvlStrRef>
              <c:f>Arkusz2!$B$1:$G$2</c:f>
              <c:multiLvlStrCache>
                <c:ptCount val="6"/>
                <c:lvl>
                  <c:pt idx="0">
                    <c:v>Liczba </c:v>
                  </c:pt>
                  <c:pt idx="1">
                    <c:v>% </c:v>
                  </c:pt>
                  <c:pt idx="2">
                    <c:v>Liczba </c:v>
                  </c:pt>
                  <c:pt idx="3">
                    <c:v>% </c:v>
                  </c:pt>
                  <c:pt idx="4">
                    <c:v>Liczba </c:v>
                  </c:pt>
                  <c:pt idx="5">
                    <c:v>% </c:v>
                  </c:pt>
                </c:lvl>
                <c:lvl>
                  <c:pt idx="0">
                    <c:v>Kobiety </c:v>
                  </c:pt>
                  <c:pt idx="2">
                    <c:v>Mężczyźni </c:v>
                  </c:pt>
                  <c:pt idx="4">
                    <c:v>Razem </c:v>
                  </c:pt>
                </c:lvl>
              </c:multiLvlStrCache>
            </c:multiLvlStrRef>
          </c:cat>
          <c:val>
            <c:numRef>
              <c:f>Arkusz2!$B$5:$G$5</c:f>
              <c:numCache>
                <c:formatCode>General</c:formatCode>
                <c:ptCount val="6"/>
                <c:pt idx="0">
                  <c:v>25</c:v>
                </c:pt>
                <c:pt idx="1">
                  <c:v>71.400000000000006</c:v>
                </c:pt>
                <c:pt idx="2">
                  <c:v>10</c:v>
                </c:pt>
                <c:pt idx="3">
                  <c:v>28.6</c:v>
                </c:pt>
                <c:pt idx="4">
                  <c:v>35</c:v>
                </c:pt>
                <c:pt idx="5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34-4A4F-B9C3-4D95C8E8C5EB}"/>
            </c:ext>
          </c:extLst>
        </c:ser>
        <c:ser>
          <c:idx val="3"/>
          <c:order val="3"/>
          <c:tx>
            <c:strRef>
              <c:f>Arkusz2!$A$6</c:f>
              <c:strCache>
                <c:ptCount val="1"/>
                <c:pt idx="0">
                  <c:v>ogólnokształcące </c:v>
                </c:pt>
              </c:strCache>
            </c:strRef>
          </c:tx>
          <c:invertIfNegative val="0"/>
          <c:cat>
            <c:multiLvlStrRef>
              <c:f>Arkusz2!$B$1:$G$2</c:f>
              <c:multiLvlStrCache>
                <c:ptCount val="6"/>
                <c:lvl>
                  <c:pt idx="0">
                    <c:v>Liczba </c:v>
                  </c:pt>
                  <c:pt idx="1">
                    <c:v>% </c:v>
                  </c:pt>
                  <c:pt idx="2">
                    <c:v>Liczba </c:v>
                  </c:pt>
                  <c:pt idx="3">
                    <c:v>% </c:v>
                  </c:pt>
                  <c:pt idx="4">
                    <c:v>Liczba </c:v>
                  </c:pt>
                  <c:pt idx="5">
                    <c:v>% </c:v>
                  </c:pt>
                </c:lvl>
                <c:lvl>
                  <c:pt idx="0">
                    <c:v>Kobiety </c:v>
                  </c:pt>
                  <c:pt idx="2">
                    <c:v>Mężczyźni </c:v>
                  </c:pt>
                  <c:pt idx="4">
                    <c:v>Razem </c:v>
                  </c:pt>
                </c:lvl>
              </c:multiLvlStrCache>
            </c:multiLvlStrRef>
          </c:cat>
          <c:val>
            <c:numRef>
              <c:f>Arkusz2!$B$6:$G$6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3-C134-4A4F-B9C3-4D95C8E8C5EB}"/>
            </c:ext>
          </c:extLst>
        </c:ser>
        <c:ser>
          <c:idx val="4"/>
          <c:order val="4"/>
          <c:tx>
            <c:strRef>
              <c:f>Arkusz2!$A$7</c:f>
              <c:strCache>
                <c:ptCount val="1"/>
                <c:pt idx="0">
                  <c:v>Ogółem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Arkusz2!$B$1:$G$2</c:f>
              <c:multiLvlStrCache>
                <c:ptCount val="6"/>
                <c:lvl>
                  <c:pt idx="0">
                    <c:v>Liczba </c:v>
                  </c:pt>
                  <c:pt idx="1">
                    <c:v>% </c:v>
                  </c:pt>
                  <c:pt idx="2">
                    <c:v>Liczba </c:v>
                  </c:pt>
                  <c:pt idx="3">
                    <c:v>% </c:v>
                  </c:pt>
                  <c:pt idx="4">
                    <c:v>Liczba </c:v>
                  </c:pt>
                  <c:pt idx="5">
                    <c:v>% </c:v>
                  </c:pt>
                </c:lvl>
                <c:lvl>
                  <c:pt idx="0">
                    <c:v>Kobiety </c:v>
                  </c:pt>
                  <c:pt idx="2">
                    <c:v>Mężczyźni </c:v>
                  </c:pt>
                  <c:pt idx="4">
                    <c:v>Razem </c:v>
                  </c:pt>
                </c:lvl>
              </c:multiLvlStrCache>
            </c:multiLvlStrRef>
          </c:cat>
          <c:val>
            <c:numRef>
              <c:f>Arkusz2!$B$7:$G$7</c:f>
              <c:numCache>
                <c:formatCode>General</c:formatCode>
                <c:ptCount val="6"/>
                <c:pt idx="0">
                  <c:v>258</c:v>
                </c:pt>
                <c:pt idx="1">
                  <c:v>79.099999999999994</c:v>
                </c:pt>
                <c:pt idx="2">
                  <c:v>68</c:v>
                </c:pt>
                <c:pt idx="3">
                  <c:v>20.9</c:v>
                </c:pt>
                <c:pt idx="4">
                  <c:v>326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34-4A4F-B9C3-4D95C8E8C5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288320"/>
        <c:axId val="137363840"/>
      </c:barChart>
      <c:catAx>
        <c:axId val="137288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7363840"/>
        <c:crosses val="autoZero"/>
        <c:auto val="1"/>
        <c:lblAlgn val="ctr"/>
        <c:lblOffset val="100"/>
        <c:noMultiLvlLbl val="0"/>
      </c:catAx>
      <c:valAx>
        <c:axId val="137363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2883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44"/>
    </mc:Choice>
    <mc:Fallback>
      <c:style val="4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Arkusz3!$B$1:$B$2</c:f>
              <c:strCache>
                <c:ptCount val="1"/>
                <c:pt idx="0">
                  <c:v>Dziewczęta % 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5.2631578947368524E-3"/>
                  <c:y val="3.56506238859180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7F7-49C1-AD2E-139262CC6FB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Arkusz3!$A$3:$A$8</c:f>
              <c:strCache>
                <c:ptCount val="6"/>
                <c:pt idx="0">
                  <c:v>Nigdy </c:v>
                </c:pt>
                <c:pt idx="1">
                  <c:v>Kiedyś próbowałem </c:v>
                </c:pt>
                <c:pt idx="2">
                  <c:v>Kilka razy mi się zdarzyło </c:v>
                </c:pt>
                <c:pt idx="3">
                  <c:v>Często </c:v>
                </c:pt>
                <c:pt idx="4">
                  <c:v>Nawet kilka razy w tygodniu </c:v>
                </c:pt>
                <c:pt idx="5">
                  <c:v>Brak odpowiedzi </c:v>
                </c:pt>
              </c:strCache>
            </c:strRef>
          </c:cat>
          <c:val>
            <c:numRef>
              <c:f>Arkusz3!$B$3:$B$8</c:f>
              <c:numCache>
                <c:formatCode>General</c:formatCode>
                <c:ptCount val="6"/>
                <c:pt idx="0">
                  <c:v>76</c:v>
                </c:pt>
                <c:pt idx="1">
                  <c:v>16.8</c:v>
                </c:pt>
                <c:pt idx="2">
                  <c:v>7.2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F7-49C1-AD2E-139262CC6FB6}"/>
            </c:ext>
          </c:extLst>
        </c:ser>
        <c:ser>
          <c:idx val="1"/>
          <c:order val="1"/>
          <c:tx>
            <c:strRef>
              <c:f>Arkusz3!$C$1:$C$2</c:f>
              <c:strCache>
                <c:ptCount val="1"/>
                <c:pt idx="0">
                  <c:v>Chłopcy % 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1.4260249554367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7F7-49C1-AD2E-139262CC6FB6}"/>
                </c:ext>
              </c:extLst>
            </c:dLbl>
            <c:dLbl>
              <c:idx val="3"/>
              <c:layout>
                <c:manualLayout>
                  <c:x val="-5.2631578947369062E-3"/>
                  <c:y val="-1.4260249554367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7F7-49C1-AD2E-139262CC6FB6}"/>
                </c:ext>
              </c:extLst>
            </c:dLbl>
            <c:dLbl>
              <c:idx val="5"/>
              <c:layout>
                <c:manualLayout>
                  <c:x val="0"/>
                  <c:y val="-1.4260249554367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F7-49C1-AD2E-139262CC6FB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Arkusz3!$A$3:$A$8</c:f>
              <c:strCache>
                <c:ptCount val="6"/>
                <c:pt idx="0">
                  <c:v>Nigdy </c:v>
                </c:pt>
                <c:pt idx="1">
                  <c:v>Kiedyś próbowałem </c:v>
                </c:pt>
                <c:pt idx="2">
                  <c:v>Kilka razy mi się zdarzyło </c:v>
                </c:pt>
                <c:pt idx="3">
                  <c:v>Często </c:v>
                </c:pt>
                <c:pt idx="4">
                  <c:v>Nawet kilka razy w tygodniu </c:v>
                </c:pt>
                <c:pt idx="5">
                  <c:v>Brak odpowiedzi </c:v>
                </c:pt>
              </c:strCache>
            </c:strRef>
          </c:cat>
          <c:val>
            <c:numRef>
              <c:f>Arkusz3!$C$3:$C$8</c:f>
              <c:numCache>
                <c:formatCode>General</c:formatCode>
                <c:ptCount val="6"/>
                <c:pt idx="0">
                  <c:v>66.900000000000006</c:v>
                </c:pt>
                <c:pt idx="1">
                  <c:v>19.399999999999999</c:v>
                </c:pt>
                <c:pt idx="2">
                  <c:v>10.5</c:v>
                </c:pt>
                <c:pt idx="3">
                  <c:v>1.6</c:v>
                </c:pt>
                <c:pt idx="4">
                  <c:v>0</c:v>
                </c:pt>
                <c:pt idx="5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7F7-49C1-AD2E-139262CC6FB6}"/>
            </c:ext>
          </c:extLst>
        </c:ser>
        <c:ser>
          <c:idx val="2"/>
          <c:order val="2"/>
          <c:tx>
            <c:strRef>
              <c:f>Arkusz3!$D$1:$D$2</c:f>
              <c:strCache>
                <c:ptCount val="1"/>
                <c:pt idx="0">
                  <c:v>Razem % 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8.77192982456140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7F7-49C1-AD2E-139262CC6FB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Arkusz3!$A$3:$A$8</c:f>
              <c:strCache>
                <c:ptCount val="6"/>
                <c:pt idx="0">
                  <c:v>Nigdy </c:v>
                </c:pt>
                <c:pt idx="1">
                  <c:v>Kiedyś próbowałem </c:v>
                </c:pt>
                <c:pt idx="2">
                  <c:v>Kilka razy mi się zdarzyło </c:v>
                </c:pt>
                <c:pt idx="3">
                  <c:v>Często </c:v>
                </c:pt>
                <c:pt idx="4">
                  <c:v>Nawet kilka razy w tygodniu </c:v>
                </c:pt>
                <c:pt idx="5">
                  <c:v>Brak odpowiedzi </c:v>
                </c:pt>
              </c:strCache>
            </c:strRef>
          </c:cat>
          <c:val>
            <c:numRef>
              <c:f>Arkusz3!$D$3:$D$8</c:f>
              <c:numCache>
                <c:formatCode>General</c:formatCode>
                <c:ptCount val="6"/>
                <c:pt idx="0">
                  <c:v>71.5</c:v>
                </c:pt>
                <c:pt idx="1">
                  <c:v>18.100000000000001</c:v>
                </c:pt>
                <c:pt idx="2">
                  <c:v>8.8000000000000007</c:v>
                </c:pt>
                <c:pt idx="3">
                  <c:v>0.8</c:v>
                </c:pt>
                <c:pt idx="4">
                  <c:v>0</c:v>
                </c:pt>
                <c:pt idx="5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7F7-49C1-AD2E-139262CC6F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519488"/>
        <c:axId val="137521024"/>
      </c:barChart>
      <c:catAx>
        <c:axId val="137519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7521024"/>
        <c:crosses val="autoZero"/>
        <c:auto val="1"/>
        <c:lblAlgn val="ctr"/>
        <c:lblOffset val="100"/>
        <c:noMultiLvlLbl val="0"/>
      </c:catAx>
      <c:valAx>
        <c:axId val="137521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5194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Arkusz4!$B$1:$B$2</c:f>
              <c:strCache>
                <c:ptCount val="1"/>
                <c:pt idx="0">
                  <c:v>Dziewczęta % 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65745856353591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56C-4F43-85AC-CA7B753C308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Arkusz4!$A$3:$A$7</c:f>
              <c:strCache>
                <c:ptCount val="5"/>
                <c:pt idx="0">
                  <c:v>Nigdy </c:v>
                </c:pt>
                <c:pt idx="1">
                  <c:v>Kiedyś próbowałem </c:v>
                </c:pt>
                <c:pt idx="2">
                  <c:v>Kilka razy mi się zdarzyło </c:v>
                </c:pt>
                <c:pt idx="3">
                  <c:v>Często </c:v>
                </c:pt>
                <c:pt idx="4">
                  <c:v>Nawet kilka razy w tygodniu </c:v>
                </c:pt>
              </c:strCache>
            </c:strRef>
          </c:cat>
          <c:val>
            <c:numRef>
              <c:f>Arkusz4!$B$3:$B$7</c:f>
              <c:numCache>
                <c:formatCode>General</c:formatCode>
                <c:ptCount val="5"/>
                <c:pt idx="0">
                  <c:v>23</c:v>
                </c:pt>
                <c:pt idx="1">
                  <c:v>22.2</c:v>
                </c:pt>
                <c:pt idx="2">
                  <c:v>42.2</c:v>
                </c:pt>
                <c:pt idx="3">
                  <c:v>6.3</c:v>
                </c:pt>
                <c:pt idx="4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6C-4F43-85AC-CA7B753C308A}"/>
            </c:ext>
          </c:extLst>
        </c:ser>
        <c:ser>
          <c:idx val="1"/>
          <c:order val="1"/>
          <c:tx>
            <c:strRef>
              <c:f>Arkusz4!$C$1:$C$2</c:f>
              <c:strCache>
                <c:ptCount val="1"/>
                <c:pt idx="0">
                  <c:v>Chłopcy %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Arkusz4!$A$3:$A$7</c:f>
              <c:strCache>
                <c:ptCount val="5"/>
                <c:pt idx="0">
                  <c:v>Nigdy </c:v>
                </c:pt>
                <c:pt idx="1">
                  <c:v>Kiedyś próbowałem </c:v>
                </c:pt>
                <c:pt idx="2">
                  <c:v>Kilka razy mi się zdarzyło </c:v>
                </c:pt>
                <c:pt idx="3">
                  <c:v>Często </c:v>
                </c:pt>
                <c:pt idx="4">
                  <c:v>Nawet kilka razy w tygodniu </c:v>
                </c:pt>
              </c:strCache>
            </c:strRef>
          </c:cat>
          <c:val>
            <c:numRef>
              <c:f>Arkusz4!$C$3:$C$7</c:f>
              <c:numCache>
                <c:formatCode>General</c:formatCode>
                <c:ptCount val="5"/>
                <c:pt idx="0">
                  <c:v>21.4</c:v>
                </c:pt>
                <c:pt idx="1">
                  <c:v>19.399999999999999</c:v>
                </c:pt>
                <c:pt idx="2">
                  <c:v>41.7</c:v>
                </c:pt>
                <c:pt idx="3">
                  <c:v>11.7</c:v>
                </c:pt>
                <c:pt idx="4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6C-4F43-85AC-CA7B753C308A}"/>
            </c:ext>
          </c:extLst>
        </c:ser>
        <c:ser>
          <c:idx val="2"/>
          <c:order val="2"/>
          <c:tx>
            <c:strRef>
              <c:f>Arkusz4!$D$1:$D$2</c:f>
              <c:strCache>
                <c:ptCount val="1"/>
                <c:pt idx="0">
                  <c:v>Razem % 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4732965009208105E-2"/>
                  <c:y val="-3.8579801236424671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6C-4F43-85AC-CA7B753C308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Arkusz4!$A$3:$A$7</c:f>
              <c:strCache>
                <c:ptCount val="5"/>
                <c:pt idx="0">
                  <c:v>Nigdy </c:v>
                </c:pt>
                <c:pt idx="1">
                  <c:v>Kiedyś próbowałem </c:v>
                </c:pt>
                <c:pt idx="2">
                  <c:v>Kilka razy mi się zdarzyło </c:v>
                </c:pt>
                <c:pt idx="3">
                  <c:v>Często </c:v>
                </c:pt>
                <c:pt idx="4">
                  <c:v>Nawet kilka razy w tygodniu </c:v>
                </c:pt>
              </c:strCache>
            </c:strRef>
          </c:cat>
          <c:val>
            <c:numRef>
              <c:f>Arkusz4!$D$3:$D$7</c:f>
              <c:numCache>
                <c:formatCode>General</c:formatCode>
                <c:ptCount val="5"/>
                <c:pt idx="0">
                  <c:v>22.3</c:v>
                </c:pt>
                <c:pt idx="1">
                  <c:v>21</c:v>
                </c:pt>
                <c:pt idx="2">
                  <c:v>41.9</c:v>
                </c:pt>
                <c:pt idx="3">
                  <c:v>8.7000000000000011</c:v>
                </c:pt>
                <c:pt idx="4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6C-4F43-85AC-CA7B753C30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289536"/>
        <c:axId val="138291072"/>
      </c:barChart>
      <c:catAx>
        <c:axId val="138289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8291072"/>
        <c:crosses val="autoZero"/>
        <c:auto val="1"/>
        <c:lblAlgn val="ctr"/>
        <c:lblOffset val="100"/>
        <c:noMultiLvlLbl val="0"/>
      </c:catAx>
      <c:valAx>
        <c:axId val="138291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2895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Arkusz6!$B$1:$B$2</c:f>
              <c:strCache>
                <c:ptCount val="1"/>
                <c:pt idx="0">
                  <c:v>Szkoła podstawowa %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Arkusz6!$A$3:$A$8</c:f>
              <c:strCache>
                <c:ptCount val="6"/>
                <c:pt idx="0">
                  <c:v>Nigdy </c:v>
                </c:pt>
                <c:pt idx="1">
                  <c:v>Kiedyś próbowałem </c:v>
                </c:pt>
                <c:pt idx="2">
                  <c:v>Kilka razy mi się zdarzyło </c:v>
                </c:pt>
                <c:pt idx="3">
                  <c:v>Często </c:v>
                </c:pt>
                <c:pt idx="4">
                  <c:v>Nawet kilka razy w tygodniu </c:v>
                </c:pt>
                <c:pt idx="5">
                  <c:v>Brak odpowiedzi </c:v>
                </c:pt>
              </c:strCache>
            </c:strRef>
          </c:cat>
          <c:val>
            <c:numRef>
              <c:f>Arkusz6!$B$3:$B$8</c:f>
              <c:numCache>
                <c:formatCode>General</c:formatCode>
                <c:ptCount val="6"/>
                <c:pt idx="0">
                  <c:v>71.5</c:v>
                </c:pt>
                <c:pt idx="1">
                  <c:v>18.100000000000001</c:v>
                </c:pt>
                <c:pt idx="2">
                  <c:v>8.8000000000000007</c:v>
                </c:pt>
                <c:pt idx="3">
                  <c:v>0.8</c:v>
                </c:pt>
                <c:pt idx="4">
                  <c:v>0</c:v>
                </c:pt>
                <c:pt idx="5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6E-4148-9C1F-521143625D0D}"/>
            </c:ext>
          </c:extLst>
        </c:ser>
        <c:ser>
          <c:idx val="1"/>
          <c:order val="1"/>
          <c:tx>
            <c:strRef>
              <c:f>Arkusz6!$C$1:$C$2</c:f>
              <c:strCache>
                <c:ptCount val="1"/>
                <c:pt idx="0">
                  <c:v>Gimnazjum %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Arkusz6!$A$3:$A$8</c:f>
              <c:strCache>
                <c:ptCount val="6"/>
                <c:pt idx="0">
                  <c:v>Nigdy </c:v>
                </c:pt>
                <c:pt idx="1">
                  <c:v>Kiedyś próbowałem </c:v>
                </c:pt>
                <c:pt idx="2">
                  <c:v>Kilka razy mi się zdarzyło </c:v>
                </c:pt>
                <c:pt idx="3">
                  <c:v>Często </c:v>
                </c:pt>
                <c:pt idx="4">
                  <c:v>Nawet kilka razy w tygodniu </c:v>
                </c:pt>
                <c:pt idx="5">
                  <c:v>Brak odpowiedzi </c:v>
                </c:pt>
              </c:strCache>
            </c:strRef>
          </c:cat>
          <c:val>
            <c:numRef>
              <c:f>Arkusz6!$C$3:$C$8</c:f>
              <c:numCache>
                <c:formatCode>General</c:formatCode>
                <c:ptCount val="6"/>
                <c:pt idx="0">
                  <c:v>22.3</c:v>
                </c:pt>
                <c:pt idx="1">
                  <c:v>21</c:v>
                </c:pt>
                <c:pt idx="2">
                  <c:v>41.9</c:v>
                </c:pt>
                <c:pt idx="3">
                  <c:v>8.7000000000000011</c:v>
                </c:pt>
                <c:pt idx="4">
                  <c:v>6.1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6E-4148-9C1F-521143625D0D}"/>
            </c:ext>
          </c:extLst>
        </c:ser>
        <c:ser>
          <c:idx val="2"/>
          <c:order val="2"/>
          <c:tx>
            <c:strRef>
              <c:f>Arkusz6!$D$1:$D$2</c:f>
              <c:strCache>
                <c:ptCount val="1"/>
                <c:pt idx="0">
                  <c:v>Liceum %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Arkusz6!$A$3:$A$8</c:f>
              <c:strCache>
                <c:ptCount val="6"/>
                <c:pt idx="0">
                  <c:v>Nigdy </c:v>
                </c:pt>
                <c:pt idx="1">
                  <c:v>Kiedyś próbowałem </c:v>
                </c:pt>
                <c:pt idx="2">
                  <c:v>Kilka razy mi się zdarzyło </c:v>
                </c:pt>
                <c:pt idx="3">
                  <c:v>Często </c:v>
                </c:pt>
                <c:pt idx="4">
                  <c:v>Nawet kilka razy w tygodniu </c:v>
                </c:pt>
                <c:pt idx="5">
                  <c:v>Brak odpowiedzi </c:v>
                </c:pt>
              </c:strCache>
            </c:strRef>
          </c:cat>
          <c:val>
            <c:numRef>
              <c:f>Arkusz6!$D$3:$D$8</c:f>
              <c:numCache>
                <c:formatCode>General</c:formatCode>
                <c:ptCount val="6"/>
                <c:pt idx="2">
                  <c:v>53.7</c:v>
                </c:pt>
                <c:pt idx="3">
                  <c:v>13.5</c:v>
                </c:pt>
                <c:pt idx="4">
                  <c:v>13.4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6E-4148-9C1F-521143625D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338688"/>
        <c:axId val="138340224"/>
      </c:barChart>
      <c:catAx>
        <c:axId val="138338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8340224"/>
        <c:crosses val="autoZero"/>
        <c:auto val="1"/>
        <c:lblAlgn val="ctr"/>
        <c:lblOffset val="100"/>
        <c:noMultiLvlLbl val="0"/>
      </c:catAx>
      <c:valAx>
        <c:axId val="138340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3386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Arkusz7!$B$1:$B$2</c:f>
              <c:strCache>
                <c:ptCount val="1"/>
                <c:pt idx="0">
                  <c:v>Chłopcy % 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05820120515507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50C-46AF-841A-2BF37C24C3D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Arkusz7!$A$3:$A$8</c:f>
              <c:strCache>
                <c:ptCount val="6"/>
                <c:pt idx="0">
                  <c:v>Nigdy </c:v>
                </c:pt>
                <c:pt idx="1">
                  <c:v>Kiedyś próbowałem </c:v>
                </c:pt>
                <c:pt idx="2">
                  <c:v>Kilka razy mi się zdarzyło </c:v>
                </c:pt>
                <c:pt idx="3">
                  <c:v>Często </c:v>
                </c:pt>
                <c:pt idx="4">
                  <c:v>Nawet kilka razy w tygodniu </c:v>
                </c:pt>
                <c:pt idx="5">
                  <c:v>Brak odpowiedzi </c:v>
                </c:pt>
              </c:strCache>
            </c:strRef>
          </c:cat>
          <c:val>
            <c:numRef>
              <c:f>Arkusz7!$B$3:$B$8</c:f>
              <c:numCache>
                <c:formatCode>General</c:formatCode>
                <c:ptCount val="6"/>
                <c:pt idx="0">
                  <c:v>84.1</c:v>
                </c:pt>
                <c:pt idx="1">
                  <c:v>10.3</c:v>
                </c:pt>
                <c:pt idx="2">
                  <c:v>1.6</c:v>
                </c:pt>
                <c:pt idx="3">
                  <c:v>2.4</c:v>
                </c:pt>
                <c:pt idx="4">
                  <c:v>0.8</c:v>
                </c:pt>
                <c:pt idx="5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0C-46AF-841A-2BF37C24C3D4}"/>
            </c:ext>
          </c:extLst>
        </c:ser>
        <c:ser>
          <c:idx val="1"/>
          <c:order val="1"/>
          <c:tx>
            <c:strRef>
              <c:f>Arkusz7!$C$1:$C$2</c:f>
              <c:strCache>
                <c:ptCount val="1"/>
                <c:pt idx="0">
                  <c:v>Dziewczęta %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527337350516948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50C-46AF-841A-2BF37C24C3D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Arkusz7!$A$3:$A$8</c:f>
              <c:strCache>
                <c:ptCount val="6"/>
                <c:pt idx="0">
                  <c:v>Nigdy </c:v>
                </c:pt>
                <c:pt idx="1">
                  <c:v>Kiedyś próbowałem </c:v>
                </c:pt>
                <c:pt idx="2">
                  <c:v>Kilka razy mi się zdarzyło </c:v>
                </c:pt>
                <c:pt idx="3">
                  <c:v>Często </c:v>
                </c:pt>
                <c:pt idx="4">
                  <c:v>Nawet kilka razy w tygodniu </c:v>
                </c:pt>
                <c:pt idx="5">
                  <c:v>Brak odpowiedzi </c:v>
                </c:pt>
              </c:strCache>
            </c:strRef>
          </c:cat>
          <c:val>
            <c:numRef>
              <c:f>Arkusz7!$C$3:$C$8</c:f>
              <c:numCache>
                <c:formatCode>General</c:formatCode>
                <c:ptCount val="6"/>
                <c:pt idx="0">
                  <c:v>77.7</c:v>
                </c:pt>
                <c:pt idx="1">
                  <c:v>10.6</c:v>
                </c:pt>
                <c:pt idx="2">
                  <c:v>6.8</c:v>
                </c:pt>
                <c:pt idx="3">
                  <c:v>1</c:v>
                </c:pt>
                <c:pt idx="4">
                  <c:v>3.9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0C-46AF-841A-2BF37C24C3D4}"/>
            </c:ext>
          </c:extLst>
        </c:ser>
        <c:ser>
          <c:idx val="2"/>
          <c:order val="2"/>
          <c:tx>
            <c:strRef>
              <c:f>Arkusz7!$D$1:$D$2</c:f>
              <c:strCache>
                <c:ptCount val="1"/>
                <c:pt idx="0">
                  <c:v>Razem %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5820120515507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50C-46AF-841A-2BF37C24C3D4}"/>
                </c:ext>
              </c:extLst>
            </c:dLbl>
            <c:dLbl>
              <c:idx val="1"/>
              <c:layout>
                <c:manualLayout>
                  <c:x val="1.05820120515507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50C-46AF-841A-2BF37C24C3D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Arkusz7!$A$3:$A$8</c:f>
              <c:strCache>
                <c:ptCount val="6"/>
                <c:pt idx="0">
                  <c:v>Nigdy </c:v>
                </c:pt>
                <c:pt idx="1">
                  <c:v>Kiedyś próbowałem </c:v>
                </c:pt>
                <c:pt idx="2">
                  <c:v>Kilka razy mi się zdarzyło </c:v>
                </c:pt>
                <c:pt idx="3">
                  <c:v>Często </c:v>
                </c:pt>
                <c:pt idx="4">
                  <c:v>Nawet kilka razy w tygodniu </c:v>
                </c:pt>
                <c:pt idx="5">
                  <c:v>Brak odpowiedzi </c:v>
                </c:pt>
              </c:strCache>
            </c:strRef>
          </c:cat>
          <c:val>
            <c:numRef>
              <c:f>Arkusz7!$D$3:$D$8</c:f>
              <c:numCache>
                <c:formatCode>General</c:formatCode>
                <c:ptCount val="6"/>
                <c:pt idx="0">
                  <c:v>81.2</c:v>
                </c:pt>
                <c:pt idx="1">
                  <c:v>10.5</c:v>
                </c:pt>
                <c:pt idx="2">
                  <c:v>4</c:v>
                </c:pt>
                <c:pt idx="3">
                  <c:v>1.7</c:v>
                </c:pt>
                <c:pt idx="4">
                  <c:v>2.2000000000000002</c:v>
                </c:pt>
                <c:pt idx="5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0C-46AF-841A-2BF37C24C3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379648"/>
        <c:axId val="138381184"/>
      </c:barChart>
      <c:catAx>
        <c:axId val="138379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8381184"/>
        <c:crosses val="autoZero"/>
        <c:auto val="1"/>
        <c:lblAlgn val="ctr"/>
        <c:lblOffset val="100"/>
        <c:noMultiLvlLbl val="0"/>
      </c:catAx>
      <c:valAx>
        <c:axId val="138381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3796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Arkusz8!$B$1:$B$2</c:f>
              <c:strCache>
                <c:ptCount val="1"/>
                <c:pt idx="0">
                  <c:v>Razem szkoła podstawowa %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Arkusz8!$A$3:$A$8</c:f>
              <c:strCache>
                <c:ptCount val="6"/>
                <c:pt idx="0">
                  <c:v>Nigdy </c:v>
                </c:pt>
                <c:pt idx="1">
                  <c:v>Kiedyś próbowałem </c:v>
                </c:pt>
                <c:pt idx="2">
                  <c:v>Kilka razy mi się zdarzyło </c:v>
                </c:pt>
                <c:pt idx="3">
                  <c:v>Często </c:v>
                </c:pt>
                <c:pt idx="4">
                  <c:v>Nawet kilka razy w tygodniu </c:v>
                </c:pt>
                <c:pt idx="5">
                  <c:v>Brak odpowiedzi </c:v>
                </c:pt>
              </c:strCache>
            </c:strRef>
          </c:cat>
          <c:val>
            <c:numRef>
              <c:f>Arkusz8!$B$3:$B$8</c:f>
              <c:numCache>
                <c:formatCode>General</c:formatCode>
                <c:ptCount val="6"/>
                <c:pt idx="0">
                  <c:v>99.6</c:v>
                </c:pt>
                <c:pt idx="1">
                  <c:v>0.4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AF-4120-B3BF-18E175DDF8B9}"/>
            </c:ext>
          </c:extLst>
        </c:ser>
        <c:ser>
          <c:idx val="1"/>
          <c:order val="1"/>
          <c:tx>
            <c:strRef>
              <c:f>Arkusz8!$C$1:$C$2</c:f>
              <c:strCache>
                <c:ptCount val="1"/>
                <c:pt idx="0">
                  <c:v>Razem gimnazjum % 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75438596491228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AF-4120-B3BF-18E175DDF8B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Arkusz8!$A$3:$A$8</c:f>
              <c:strCache>
                <c:ptCount val="6"/>
                <c:pt idx="0">
                  <c:v>Nigdy </c:v>
                </c:pt>
                <c:pt idx="1">
                  <c:v>Kiedyś próbowałem </c:v>
                </c:pt>
                <c:pt idx="2">
                  <c:v>Kilka razy mi się zdarzyło </c:v>
                </c:pt>
                <c:pt idx="3">
                  <c:v>Często </c:v>
                </c:pt>
                <c:pt idx="4">
                  <c:v>Nawet kilka razy w tygodniu </c:v>
                </c:pt>
                <c:pt idx="5">
                  <c:v>Brak odpowiedzi </c:v>
                </c:pt>
              </c:strCache>
            </c:strRef>
          </c:cat>
          <c:val>
            <c:numRef>
              <c:f>Arkusz8!$C$3:$C$8</c:f>
              <c:numCache>
                <c:formatCode>General</c:formatCode>
                <c:ptCount val="6"/>
                <c:pt idx="0">
                  <c:v>81.2</c:v>
                </c:pt>
                <c:pt idx="1">
                  <c:v>10.5</c:v>
                </c:pt>
                <c:pt idx="2">
                  <c:v>4</c:v>
                </c:pt>
                <c:pt idx="3">
                  <c:v>1.7</c:v>
                </c:pt>
                <c:pt idx="4">
                  <c:v>2.2000000000000002</c:v>
                </c:pt>
                <c:pt idx="5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AF-4120-B3BF-18E175DDF8B9}"/>
            </c:ext>
          </c:extLst>
        </c:ser>
        <c:ser>
          <c:idx val="2"/>
          <c:order val="2"/>
          <c:tx>
            <c:strRef>
              <c:f>Arkusz8!$D$1:$D$2</c:f>
              <c:strCache>
                <c:ptCount val="1"/>
                <c:pt idx="0">
                  <c:v>Razem liceum %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543859649122889E-2"/>
                  <c:y val="2.0671834625323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AF-4120-B3BF-18E175DDF8B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Arkusz8!$A$3:$A$8</c:f>
              <c:strCache>
                <c:ptCount val="6"/>
                <c:pt idx="0">
                  <c:v>Nigdy </c:v>
                </c:pt>
                <c:pt idx="1">
                  <c:v>Kiedyś próbowałem </c:v>
                </c:pt>
                <c:pt idx="2">
                  <c:v>Kilka razy mi się zdarzyło </c:v>
                </c:pt>
                <c:pt idx="3">
                  <c:v>Często </c:v>
                </c:pt>
                <c:pt idx="4">
                  <c:v>Nawet kilka razy w tygodniu </c:v>
                </c:pt>
                <c:pt idx="5">
                  <c:v>Brak odpowiedzi </c:v>
                </c:pt>
              </c:strCache>
            </c:strRef>
          </c:cat>
          <c:val>
            <c:numRef>
              <c:f>Arkusz8!$D$3:$D$8</c:f>
              <c:numCache>
                <c:formatCode>General</c:formatCode>
                <c:ptCount val="6"/>
                <c:pt idx="0">
                  <c:v>77.599999999999994</c:v>
                </c:pt>
                <c:pt idx="1">
                  <c:v>17.899999999999999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AF-4120-B3BF-18E175DDF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441088"/>
        <c:axId val="138442624"/>
      </c:barChart>
      <c:catAx>
        <c:axId val="138441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8442624"/>
        <c:crosses val="autoZero"/>
        <c:auto val="1"/>
        <c:lblAlgn val="ctr"/>
        <c:lblOffset val="100"/>
        <c:noMultiLvlLbl val="0"/>
      </c:catAx>
      <c:valAx>
        <c:axId val="138442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4410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Arkusz9!$B$3</c:f>
              <c:strCache>
                <c:ptCount val="1"/>
                <c:pt idx="0">
                  <c:v>Razem (szkoła podstawowa)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Arkusz9!$A$4:$A$7</c:f>
              <c:strCache>
                <c:ptCount val="4"/>
                <c:pt idx="1">
                  <c:v>Nikt </c:v>
                </c:pt>
                <c:pt idx="2">
                  <c:v>Pojedyncze osoby </c:v>
                </c:pt>
                <c:pt idx="3">
                  <c:v>Prawie połowa lub większość</c:v>
                </c:pt>
              </c:strCache>
            </c:strRef>
          </c:cat>
          <c:val>
            <c:numRef>
              <c:f>Arkusz9!$B$4:$B$7</c:f>
              <c:numCache>
                <c:formatCode>General</c:formatCode>
                <c:ptCount val="4"/>
                <c:pt idx="0">
                  <c:v>0</c:v>
                </c:pt>
                <c:pt idx="1">
                  <c:v>63.9</c:v>
                </c:pt>
                <c:pt idx="2">
                  <c:v>33.300000000000004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F5-42DE-8DE2-5BBED9B115A1}"/>
            </c:ext>
          </c:extLst>
        </c:ser>
        <c:ser>
          <c:idx val="1"/>
          <c:order val="1"/>
          <c:tx>
            <c:strRef>
              <c:f>Arkusz9!$C$3</c:f>
              <c:strCache>
                <c:ptCount val="1"/>
                <c:pt idx="0">
                  <c:v>Razem (gimnazjum)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Arkusz9!$A$4:$A$7</c:f>
              <c:strCache>
                <c:ptCount val="4"/>
                <c:pt idx="1">
                  <c:v>Nikt </c:v>
                </c:pt>
                <c:pt idx="2">
                  <c:v>Pojedyncze osoby </c:v>
                </c:pt>
                <c:pt idx="3">
                  <c:v>Prawie połowa lub większość</c:v>
                </c:pt>
              </c:strCache>
            </c:strRef>
          </c:cat>
          <c:val>
            <c:numRef>
              <c:f>Arkusz9!$C$4:$C$7</c:f>
              <c:numCache>
                <c:formatCode>General</c:formatCode>
                <c:ptCount val="4"/>
                <c:pt idx="0">
                  <c:v>0</c:v>
                </c:pt>
                <c:pt idx="1">
                  <c:v>10.9</c:v>
                </c:pt>
                <c:pt idx="2">
                  <c:v>38</c:v>
                </c:pt>
                <c:pt idx="3">
                  <c:v>51.3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F5-42DE-8DE2-5BBED9B115A1}"/>
            </c:ext>
          </c:extLst>
        </c:ser>
        <c:ser>
          <c:idx val="2"/>
          <c:order val="2"/>
          <c:tx>
            <c:strRef>
              <c:f>Arkusz9!$D$3</c:f>
              <c:strCache>
                <c:ptCount val="1"/>
                <c:pt idx="0">
                  <c:v>Razem (liceum)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Arkusz9!$A$4:$A$7</c:f>
              <c:strCache>
                <c:ptCount val="4"/>
                <c:pt idx="1">
                  <c:v>Nikt </c:v>
                </c:pt>
                <c:pt idx="2">
                  <c:v>Pojedyncze osoby </c:v>
                </c:pt>
                <c:pt idx="3">
                  <c:v>Prawie połowa lub większość</c:v>
                </c:pt>
              </c:strCache>
            </c:strRef>
          </c:cat>
          <c:val>
            <c:numRef>
              <c:f>Arkusz9!$D$4:$D$7</c:f>
              <c:numCache>
                <c:formatCode>General</c:formatCode>
                <c:ptCount val="4"/>
                <c:pt idx="3">
                  <c:v>67.2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F5-42DE-8DE2-5BBED9B115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494336"/>
        <c:axId val="138495872"/>
      </c:barChart>
      <c:catAx>
        <c:axId val="138494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8495872"/>
        <c:crosses val="autoZero"/>
        <c:auto val="1"/>
        <c:lblAlgn val="ctr"/>
        <c:lblOffset val="100"/>
        <c:noMultiLvlLbl val="0"/>
      </c:catAx>
      <c:valAx>
        <c:axId val="138495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4943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Arkusz10!$B$3:$B$4</c:f>
              <c:strCache>
                <c:ptCount val="1"/>
                <c:pt idx="0">
                  <c:v>Razem (szkoła podstawowa) %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Arkusz10!$A$5:$A$8</c:f>
              <c:strCache>
                <c:ptCount val="4"/>
                <c:pt idx="0">
                  <c:v>Nikt </c:v>
                </c:pt>
                <c:pt idx="1">
                  <c:v>Pojedyncze osoby </c:v>
                </c:pt>
                <c:pt idx="2">
                  <c:v>Prawie połowa </c:v>
                </c:pt>
                <c:pt idx="3">
                  <c:v>Większość </c:v>
                </c:pt>
              </c:strCache>
            </c:strRef>
          </c:cat>
          <c:val>
            <c:numRef>
              <c:f>Arkusz10!$B$5:$B$8</c:f>
              <c:numCache>
                <c:formatCode>General</c:formatCode>
                <c:ptCount val="4"/>
                <c:pt idx="0">
                  <c:v>94.4</c:v>
                </c:pt>
                <c:pt idx="1">
                  <c:v>4.4000000000000004</c:v>
                </c:pt>
                <c:pt idx="2">
                  <c:v>0</c:v>
                </c:pt>
                <c:pt idx="3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E9-4F11-BCE2-95EC405B42D5}"/>
            </c:ext>
          </c:extLst>
        </c:ser>
        <c:ser>
          <c:idx val="1"/>
          <c:order val="1"/>
          <c:tx>
            <c:strRef>
              <c:f>Arkusz10!$C$3:$C$4</c:f>
              <c:strCache>
                <c:ptCount val="1"/>
                <c:pt idx="0">
                  <c:v>Razem (gimnazjum) %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Arkusz10!$A$5:$A$8</c:f>
              <c:strCache>
                <c:ptCount val="4"/>
                <c:pt idx="0">
                  <c:v>Nikt </c:v>
                </c:pt>
                <c:pt idx="1">
                  <c:v>Pojedyncze osoby </c:v>
                </c:pt>
                <c:pt idx="2">
                  <c:v>Prawie połowa </c:v>
                </c:pt>
                <c:pt idx="3">
                  <c:v>Większość </c:v>
                </c:pt>
              </c:strCache>
            </c:strRef>
          </c:cat>
          <c:val>
            <c:numRef>
              <c:f>Arkusz10!$C$5:$C$8</c:f>
              <c:numCache>
                <c:formatCode>General</c:formatCode>
                <c:ptCount val="4"/>
                <c:pt idx="0">
                  <c:v>62.4</c:v>
                </c:pt>
                <c:pt idx="1">
                  <c:v>32.800000000000004</c:v>
                </c:pt>
                <c:pt idx="2">
                  <c:v>2.2000000000000002</c:v>
                </c:pt>
                <c:pt idx="3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E9-4F11-BCE2-95EC405B42D5}"/>
            </c:ext>
          </c:extLst>
        </c:ser>
        <c:ser>
          <c:idx val="2"/>
          <c:order val="2"/>
          <c:tx>
            <c:strRef>
              <c:f>Arkusz10!$D$3:$D$4</c:f>
              <c:strCache>
                <c:ptCount val="1"/>
                <c:pt idx="0">
                  <c:v>Razem (liceum) %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Arkusz10!$A$5:$A$8</c:f>
              <c:strCache>
                <c:ptCount val="4"/>
                <c:pt idx="0">
                  <c:v>Nikt </c:v>
                </c:pt>
                <c:pt idx="1">
                  <c:v>Pojedyncze osoby </c:v>
                </c:pt>
                <c:pt idx="2">
                  <c:v>Prawie połowa </c:v>
                </c:pt>
                <c:pt idx="3">
                  <c:v>Większość </c:v>
                </c:pt>
              </c:strCache>
            </c:strRef>
          </c:cat>
          <c:val>
            <c:numRef>
              <c:f>Arkusz10!$D$5:$D$8</c:f>
              <c:numCache>
                <c:formatCode>General</c:formatCode>
                <c:ptCount val="4"/>
                <c:pt idx="0">
                  <c:v>56.7</c:v>
                </c:pt>
                <c:pt idx="1">
                  <c:v>41.8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E9-4F11-BCE2-95EC405B42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621312"/>
        <c:axId val="138622848"/>
      </c:barChart>
      <c:catAx>
        <c:axId val="138621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8622848"/>
        <c:crosses val="autoZero"/>
        <c:auto val="1"/>
        <c:lblAlgn val="ctr"/>
        <c:lblOffset val="100"/>
        <c:noMultiLvlLbl val="0"/>
      </c:catAx>
      <c:valAx>
        <c:axId val="138622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6213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641CB3-20FB-4A8D-803B-E647D82E6A0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7D076D9-DBD7-4C89-B798-4A926A6DAC84}">
      <dgm:prSet phldrT="[Tekst]"/>
      <dgm:spPr/>
      <dgm:t>
        <a:bodyPr/>
        <a:lstStyle/>
        <a:p>
          <a:r>
            <a:rPr lang="pl-PL" dirty="0" smtClean="0"/>
            <a:t>Kwestia I – Jak powszechny jest problem picia alkoholu i brania narkotyków wśród uczniów?</a:t>
          </a:r>
          <a:endParaRPr lang="pl-PL" dirty="0"/>
        </a:p>
      </dgm:t>
    </dgm:pt>
    <dgm:pt modelId="{5AE9168D-F76E-47D2-99A4-7F045E66F4F5}" type="parTrans" cxnId="{67042F88-779F-40E0-AA93-4AE73E6AAAB9}">
      <dgm:prSet/>
      <dgm:spPr/>
      <dgm:t>
        <a:bodyPr/>
        <a:lstStyle/>
        <a:p>
          <a:endParaRPr lang="pl-PL"/>
        </a:p>
      </dgm:t>
    </dgm:pt>
    <dgm:pt modelId="{B072FE99-7DD3-456B-933D-246005B6C6FD}" type="sibTrans" cxnId="{67042F88-779F-40E0-AA93-4AE73E6AAAB9}">
      <dgm:prSet/>
      <dgm:spPr/>
      <dgm:t>
        <a:bodyPr/>
        <a:lstStyle/>
        <a:p>
          <a:endParaRPr lang="pl-PL" dirty="0"/>
        </a:p>
      </dgm:t>
    </dgm:pt>
    <dgm:pt modelId="{CC0B1BF5-C276-4EAA-9615-C73964151F99}">
      <dgm:prSet phldrT="[Tekst]"/>
      <dgm:spPr/>
      <dgm:t>
        <a:bodyPr/>
        <a:lstStyle/>
        <a:p>
          <a:r>
            <a:rPr lang="pl-PL" dirty="0" smtClean="0"/>
            <a:t>Kwestia II - Ocena stopnia dostępności alkoholu i narkotyków dla uczniów.</a:t>
          </a:r>
          <a:endParaRPr lang="pl-PL" dirty="0"/>
        </a:p>
      </dgm:t>
    </dgm:pt>
    <dgm:pt modelId="{53B0A404-E0D0-4F6A-B790-093846D47D5E}" type="parTrans" cxnId="{71DD9C32-A434-4623-8974-DF1772717E87}">
      <dgm:prSet/>
      <dgm:spPr/>
      <dgm:t>
        <a:bodyPr/>
        <a:lstStyle/>
        <a:p>
          <a:endParaRPr lang="pl-PL"/>
        </a:p>
      </dgm:t>
    </dgm:pt>
    <dgm:pt modelId="{4E9A233D-E17A-465F-96AC-C37ECEE07196}" type="sibTrans" cxnId="{71DD9C32-A434-4623-8974-DF1772717E87}">
      <dgm:prSet/>
      <dgm:spPr/>
      <dgm:t>
        <a:bodyPr/>
        <a:lstStyle/>
        <a:p>
          <a:endParaRPr lang="pl-PL" dirty="0"/>
        </a:p>
      </dgm:t>
    </dgm:pt>
    <dgm:pt modelId="{6E0162B0-017C-417C-A2E4-F30844905D3C}">
      <dgm:prSet phldrT="[Tekst]"/>
      <dgm:spPr/>
      <dgm:t>
        <a:bodyPr/>
        <a:lstStyle/>
        <a:p>
          <a:r>
            <a:rPr lang="pl-PL" dirty="0" smtClean="0"/>
            <a:t>Kwestia III - W jakich miejscach uczniowie piją alkohol i biorą narkotyki?</a:t>
          </a:r>
          <a:endParaRPr lang="pl-PL" dirty="0"/>
        </a:p>
      </dgm:t>
    </dgm:pt>
    <dgm:pt modelId="{7ED26F7E-FC7D-4D51-B567-7D15462E22F5}" type="parTrans" cxnId="{6A0599FB-98B5-4A90-82B6-E30A39A2ACBC}">
      <dgm:prSet/>
      <dgm:spPr/>
      <dgm:t>
        <a:bodyPr/>
        <a:lstStyle/>
        <a:p>
          <a:endParaRPr lang="pl-PL"/>
        </a:p>
      </dgm:t>
    </dgm:pt>
    <dgm:pt modelId="{6DC8203F-57DF-477E-9090-A39F72133A16}" type="sibTrans" cxnId="{6A0599FB-98B5-4A90-82B6-E30A39A2ACBC}">
      <dgm:prSet/>
      <dgm:spPr/>
      <dgm:t>
        <a:bodyPr/>
        <a:lstStyle/>
        <a:p>
          <a:endParaRPr lang="pl-PL" dirty="0"/>
        </a:p>
      </dgm:t>
    </dgm:pt>
    <dgm:pt modelId="{7D9A89C5-547C-41F0-8A11-6060B8B237D3}">
      <dgm:prSet/>
      <dgm:spPr/>
      <dgm:t>
        <a:bodyPr/>
        <a:lstStyle/>
        <a:p>
          <a:r>
            <a:rPr lang="pl-PL" dirty="0" smtClean="0"/>
            <a:t>Kwestia IV - Jakie są główne powody picia alkoholu i brania narkotyków?</a:t>
          </a:r>
          <a:endParaRPr lang="pl-PL" dirty="0"/>
        </a:p>
      </dgm:t>
    </dgm:pt>
    <dgm:pt modelId="{AACB8280-F9C5-409D-8880-83B9FA03E508}" type="parTrans" cxnId="{B25234D2-11C7-433E-88EF-D55D47AD9736}">
      <dgm:prSet/>
      <dgm:spPr/>
      <dgm:t>
        <a:bodyPr/>
        <a:lstStyle/>
        <a:p>
          <a:endParaRPr lang="pl-PL"/>
        </a:p>
      </dgm:t>
    </dgm:pt>
    <dgm:pt modelId="{B6C4D5E5-BFE3-40C9-9960-D6062D390B8C}" type="sibTrans" cxnId="{B25234D2-11C7-433E-88EF-D55D47AD9736}">
      <dgm:prSet/>
      <dgm:spPr/>
      <dgm:t>
        <a:bodyPr/>
        <a:lstStyle/>
        <a:p>
          <a:endParaRPr lang="pl-PL" dirty="0"/>
        </a:p>
      </dgm:t>
    </dgm:pt>
    <dgm:pt modelId="{E0E37C5B-A160-4A6C-B576-1EF13EAD9351}">
      <dgm:prSet/>
      <dgm:spPr/>
      <dgm:t>
        <a:bodyPr/>
        <a:lstStyle/>
        <a:p>
          <a:r>
            <a:rPr lang="pl-PL" dirty="0" smtClean="0"/>
            <a:t>Kwestia V – Jakie alkohole i narkotyki są najpopularniejsze wśród uczniów?</a:t>
          </a:r>
          <a:endParaRPr lang="pl-PL" dirty="0"/>
        </a:p>
      </dgm:t>
    </dgm:pt>
    <dgm:pt modelId="{5DBF6B7B-608B-4B32-B966-8AF8041D4830}" type="parTrans" cxnId="{B3EFC08E-EC82-46AB-8F35-52E86C839FEB}">
      <dgm:prSet/>
      <dgm:spPr/>
      <dgm:t>
        <a:bodyPr/>
        <a:lstStyle/>
        <a:p>
          <a:endParaRPr lang="pl-PL"/>
        </a:p>
      </dgm:t>
    </dgm:pt>
    <dgm:pt modelId="{EA0E3CB1-2A1B-4BE4-8EC2-42B4A49CC491}" type="sibTrans" cxnId="{B3EFC08E-EC82-46AB-8F35-52E86C839FEB}">
      <dgm:prSet/>
      <dgm:spPr/>
      <dgm:t>
        <a:bodyPr/>
        <a:lstStyle/>
        <a:p>
          <a:endParaRPr lang="pl-PL"/>
        </a:p>
      </dgm:t>
    </dgm:pt>
    <dgm:pt modelId="{0ED5BEAE-7734-484B-BBD3-E443B259E2EF}" type="pres">
      <dgm:prSet presAssocID="{65641CB3-20FB-4A8D-803B-E647D82E6A0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E4C1D5B-8BEA-4305-AE60-3BF897D2FC4B}" type="pres">
      <dgm:prSet presAssocID="{65641CB3-20FB-4A8D-803B-E647D82E6A05}" presName="dummyMaxCanvas" presStyleCnt="0">
        <dgm:presLayoutVars/>
      </dgm:prSet>
      <dgm:spPr/>
    </dgm:pt>
    <dgm:pt modelId="{8B56A806-C0EA-45B9-AAC4-DBBB3B84FB33}" type="pres">
      <dgm:prSet presAssocID="{65641CB3-20FB-4A8D-803B-E647D82E6A05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2A3C296-2DCA-4A41-AC8D-E6E5F2F05D2C}" type="pres">
      <dgm:prSet presAssocID="{65641CB3-20FB-4A8D-803B-E647D82E6A05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9613E9-DB32-4A58-9554-7BE555BEE317}" type="pres">
      <dgm:prSet presAssocID="{65641CB3-20FB-4A8D-803B-E647D82E6A05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F427B59-9B9F-456E-8D71-F760C6BD7288}" type="pres">
      <dgm:prSet presAssocID="{65641CB3-20FB-4A8D-803B-E647D82E6A05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C8BB78-F58A-48D4-BA5B-5B9523222772}" type="pres">
      <dgm:prSet presAssocID="{65641CB3-20FB-4A8D-803B-E647D82E6A05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B030753-CA4E-42DD-9A88-334E1EE7366A}" type="pres">
      <dgm:prSet presAssocID="{65641CB3-20FB-4A8D-803B-E647D82E6A05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5A037B-F4B5-447E-918B-2B8C82EFD769}" type="pres">
      <dgm:prSet presAssocID="{65641CB3-20FB-4A8D-803B-E647D82E6A05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8EBE86F-8D7C-4989-83CC-2088220CA107}" type="pres">
      <dgm:prSet presAssocID="{65641CB3-20FB-4A8D-803B-E647D82E6A05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EAADED3-68C1-4C94-AF2F-1DAA436C5C39}" type="pres">
      <dgm:prSet presAssocID="{65641CB3-20FB-4A8D-803B-E647D82E6A05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A63E8B7-E76A-47D2-A2E7-9468858D7D26}" type="pres">
      <dgm:prSet presAssocID="{65641CB3-20FB-4A8D-803B-E647D82E6A05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4EA2FD6-4D52-45D5-8B4A-39731FA781D8}" type="pres">
      <dgm:prSet presAssocID="{65641CB3-20FB-4A8D-803B-E647D82E6A05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FFFA5EB-628B-4CC4-B283-2575FAE4E5C9}" type="pres">
      <dgm:prSet presAssocID="{65641CB3-20FB-4A8D-803B-E647D82E6A05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4522A93-C557-4A1F-B0AC-25B5F2B07AD1}" type="pres">
      <dgm:prSet presAssocID="{65641CB3-20FB-4A8D-803B-E647D82E6A05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BF5AF9A-0F8B-4636-B4F5-8B27A8E2E3F2}" type="pres">
      <dgm:prSet presAssocID="{65641CB3-20FB-4A8D-803B-E647D82E6A05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3D12241-B240-4A1F-9E87-438778094DF9}" type="presOf" srcId="{7D9A89C5-547C-41F0-8A11-6060B8B237D3}" destId="{E4522A93-C557-4A1F-B0AC-25B5F2B07AD1}" srcOrd="1" destOrd="0" presId="urn:microsoft.com/office/officeart/2005/8/layout/vProcess5"/>
    <dgm:cxn modelId="{E9BA3243-80CB-4646-8E71-9856DE0FAF03}" type="presOf" srcId="{7D9A89C5-547C-41F0-8A11-6060B8B237D3}" destId="{9F427B59-9B9F-456E-8D71-F760C6BD7288}" srcOrd="0" destOrd="0" presId="urn:microsoft.com/office/officeart/2005/8/layout/vProcess5"/>
    <dgm:cxn modelId="{67042F88-779F-40E0-AA93-4AE73E6AAAB9}" srcId="{65641CB3-20FB-4A8D-803B-E647D82E6A05}" destId="{C7D076D9-DBD7-4C89-B798-4A926A6DAC84}" srcOrd="0" destOrd="0" parTransId="{5AE9168D-F76E-47D2-99A4-7F045E66F4F5}" sibTransId="{B072FE99-7DD3-456B-933D-246005B6C6FD}"/>
    <dgm:cxn modelId="{0410E75E-7C55-43DC-BEC3-3A65B0A4BD9D}" type="presOf" srcId="{C7D076D9-DBD7-4C89-B798-4A926A6DAC84}" destId="{8B56A806-C0EA-45B9-AAC4-DBBB3B84FB33}" srcOrd="0" destOrd="0" presId="urn:microsoft.com/office/officeart/2005/8/layout/vProcess5"/>
    <dgm:cxn modelId="{3369DEE3-B4D7-4DB7-9B09-1B7058DDE00E}" type="presOf" srcId="{B072FE99-7DD3-456B-933D-246005B6C6FD}" destId="{DB030753-CA4E-42DD-9A88-334E1EE7366A}" srcOrd="0" destOrd="0" presId="urn:microsoft.com/office/officeart/2005/8/layout/vProcess5"/>
    <dgm:cxn modelId="{575829DF-97AE-4D83-B95F-7FBDB8DD9572}" type="presOf" srcId="{B6C4D5E5-BFE3-40C9-9960-D6062D390B8C}" destId="{0EAADED3-68C1-4C94-AF2F-1DAA436C5C39}" srcOrd="0" destOrd="0" presId="urn:microsoft.com/office/officeart/2005/8/layout/vProcess5"/>
    <dgm:cxn modelId="{B3EFC08E-EC82-46AB-8F35-52E86C839FEB}" srcId="{65641CB3-20FB-4A8D-803B-E647D82E6A05}" destId="{E0E37C5B-A160-4A6C-B576-1EF13EAD9351}" srcOrd="4" destOrd="0" parTransId="{5DBF6B7B-608B-4B32-B966-8AF8041D4830}" sibTransId="{EA0E3CB1-2A1B-4BE4-8EC2-42B4A49CC491}"/>
    <dgm:cxn modelId="{71DD9C32-A434-4623-8974-DF1772717E87}" srcId="{65641CB3-20FB-4A8D-803B-E647D82E6A05}" destId="{CC0B1BF5-C276-4EAA-9615-C73964151F99}" srcOrd="1" destOrd="0" parTransId="{53B0A404-E0D0-4F6A-B790-093846D47D5E}" sibTransId="{4E9A233D-E17A-465F-96AC-C37ECEE07196}"/>
    <dgm:cxn modelId="{BF8CF86C-DFB1-40FE-B0E2-C8858CE300D3}" type="presOf" srcId="{E0E37C5B-A160-4A6C-B576-1EF13EAD9351}" destId="{2BF5AF9A-0F8B-4636-B4F5-8B27A8E2E3F2}" srcOrd="1" destOrd="0" presId="urn:microsoft.com/office/officeart/2005/8/layout/vProcess5"/>
    <dgm:cxn modelId="{37A41364-CCAD-43CC-9BF0-88996B8263DD}" type="presOf" srcId="{4E9A233D-E17A-465F-96AC-C37ECEE07196}" destId="{235A037B-F4B5-447E-918B-2B8C82EFD769}" srcOrd="0" destOrd="0" presId="urn:microsoft.com/office/officeart/2005/8/layout/vProcess5"/>
    <dgm:cxn modelId="{6A0599FB-98B5-4A90-82B6-E30A39A2ACBC}" srcId="{65641CB3-20FB-4A8D-803B-E647D82E6A05}" destId="{6E0162B0-017C-417C-A2E4-F30844905D3C}" srcOrd="2" destOrd="0" parTransId="{7ED26F7E-FC7D-4D51-B567-7D15462E22F5}" sibTransId="{6DC8203F-57DF-477E-9090-A39F72133A16}"/>
    <dgm:cxn modelId="{F48E7737-27E6-433B-90C2-E88A869FD420}" type="presOf" srcId="{CC0B1BF5-C276-4EAA-9615-C73964151F99}" destId="{14EA2FD6-4D52-45D5-8B4A-39731FA781D8}" srcOrd="1" destOrd="0" presId="urn:microsoft.com/office/officeart/2005/8/layout/vProcess5"/>
    <dgm:cxn modelId="{9AD2F733-A5FB-46A2-80AE-96A794A5360E}" type="presOf" srcId="{C7D076D9-DBD7-4C89-B798-4A926A6DAC84}" destId="{6A63E8B7-E76A-47D2-A2E7-9468858D7D26}" srcOrd="1" destOrd="0" presId="urn:microsoft.com/office/officeart/2005/8/layout/vProcess5"/>
    <dgm:cxn modelId="{127C3801-30A6-4B70-B5D3-5D81D8D5AAF0}" type="presOf" srcId="{6E0162B0-017C-417C-A2E4-F30844905D3C}" destId="{6F9613E9-DB32-4A58-9554-7BE555BEE317}" srcOrd="0" destOrd="0" presId="urn:microsoft.com/office/officeart/2005/8/layout/vProcess5"/>
    <dgm:cxn modelId="{94B7BEAA-0B50-49AC-A5C4-6FB4CC9FF8D5}" type="presOf" srcId="{6E0162B0-017C-417C-A2E4-F30844905D3C}" destId="{CFFFA5EB-628B-4CC4-B283-2575FAE4E5C9}" srcOrd="1" destOrd="0" presId="urn:microsoft.com/office/officeart/2005/8/layout/vProcess5"/>
    <dgm:cxn modelId="{2298D6CD-6A04-4728-A372-BB9500FA0B35}" type="presOf" srcId="{E0E37C5B-A160-4A6C-B576-1EF13EAD9351}" destId="{D9C8BB78-F58A-48D4-BA5B-5B9523222772}" srcOrd="0" destOrd="0" presId="urn:microsoft.com/office/officeart/2005/8/layout/vProcess5"/>
    <dgm:cxn modelId="{FCD0AC0B-4B73-4C38-90F0-FB42D94775D7}" type="presOf" srcId="{6DC8203F-57DF-477E-9090-A39F72133A16}" destId="{F8EBE86F-8D7C-4989-83CC-2088220CA107}" srcOrd="0" destOrd="0" presId="urn:microsoft.com/office/officeart/2005/8/layout/vProcess5"/>
    <dgm:cxn modelId="{7B3D88EB-F441-459F-AE26-0BACC705F23A}" type="presOf" srcId="{65641CB3-20FB-4A8D-803B-E647D82E6A05}" destId="{0ED5BEAE-7734-484B-BBD3-E443B259E2EF}" srcOrd="0" destOrd="0" presId="urn:microsoft.com/office/officeart/2005/8/layout/vProcess5"/>
    <dgm:cxn modelId="{742E81E2-6092-413F-9E3C-1C4625267772}" type="presOf" srcId="{CC0B1BF5-C276-4EAA-9615-C73964151F99}" destId="{22A3C296-2DCA-4A41-AC8D-E6E5F2F05D2C}" srcOrd="0" destOrd="0" presId="urn:microsoft.com/office/officeart/2005/8/layout/vProcess5"/>
    <dgm:cxn modelId="{B25234D2-11C7-433E-88EF-D55D47AD9736}" srcId="{65641CB3-20FB-4A8D-803B-E647D82E6A05}" destId="{7D9A89C5-547C-41F0-8A11-6060B8B237D3}" srcOrd="3" destOrd="0" parTransId="{AACB8280-F9C5-409D-8880-83B9FA03E508}" sibTransId="{B6C4D5E5-BFE3-40C9-9960-D6062D390B8C}"/>
    <dgm:cxn modelId="{D194BF22-7C81-42E8-8A9E-4155EBCB28E0}" type="presParOf" srcId="{0ED5BEAE-7734-484B-BBD3-E443B259E2EF}" destId="{3E4C1D5B-8BEA-4305-AE60-3BF897D2FC4B}" srcOrd="0" destOrd="0" presId="urn:microsoft.com/office/officeart/2005/8/layout/vProcess5"/>
    <dgm:cxn modelId="{71107398-2A3F-4BC1-A1E6-0A490AF25C7C}" type="presParOf" srcId="{0ED5BEAE-7734-484B-BBD3-E443B259E2EF}" destId="{8B56A806-C0EA-45B9-AAC4-DBBB3B84FB33}" srcOrd="1" destOrd="0" presId="urn:microsoft.com/office/officeart/2005/8/layout/vProcess5"/>
    <dgm:cxn modelId="{A72047EB-0EB9-468E-817A-354BFC0E74C1}" type="presParOf" srcId="{0ED5BEAE-7734-484B-BBD3-E443B259E2EF}" destId="{22A3C296-2DCA-4A41-AC8D-E6E5F2F05D2C}" srcOrd="2" destOrd="0" presId="urn:microsoft.com/office/officeart/2005/8/layout/vProcess5"/>
    <dgm:cxn modelId="{3CCFF13E-DB1C-4470-A6A0-0A469FF0DB02}" type="presParOf" srcId="{0ED5BEAE-7734-484B-BBD3-E443B259E2EF}" destId="{6F9613E9-DB32-4A58-9554-7BE555BEE317}" srcOrd="3" destOrd="0" presId="urn:microsoft.com/office/officeart/2005/8/layout/vProcess5"/>
    <dgm:cxn modelId="{33795673-7872-4A6D-A050-3A803D50FD40}" type="presParOf" srcId="{0ED5BEAE-7734-484B-BBD3-E443B259E2EF}" destId="{9F427B59-9B9F-456E-8D71-F760C6BD7288}" srcOrd="4" destOrd="0" presId="urn:microsoft.com/office/officeart/2005/8/layout/vProcess5"/>
    <dgm:cxn modelId="{2C1D83B4-DBFE-4642-9291-B1CD3FA612C1}" type="presParOf" srcId="{0ED5BEAE-7734-484B-BBD3-E443B259E2EF}" destId="{D9C8BB78-F58A-48D4-BA5B-5B9523222772}" srcOrd="5" destOrd="0" presId="urn:microsoft.com/office/officeart/2005/8/layout/vProcess5"/>
    <dgm:cxn modelId="{05DF9CC1-692A-44C8-AA6B-339529AFE62D}" type="presParOf" srcId="{0ED5BEAE-7734-484B-BBD3-E443B259E2EF}" destId="{DB030753-CA4E-42DD-9A88-334E1EE7366A}" srcOrd="6" destOrd="0" presId="urn:microsoft.com/office/officeart/2005/8/layout/vProcess5"/>
    <dgm:cxn modelId="{8A9CE459-564A-40B3-AC95-3955941AC42D}" type="presParOf" srcId="{0ED5BEAE-7734-484B-BBD3-E443B259E2EF}" destId="{235A037B-F4B5-447E-918B-2B8C82EFD769}" srcOrd="7" destOrd="0" presId="urn:microsoft.com/office/officeart/2005/8/layout/vProcess5"/>
    <dgm:cxn modelId="{96C2B398-F758-4B91-89E2-6C429B233C42}" type="presParOf" srcId="{0ED5BEAE-7734-484B-BBD3-E443B259E2EF}" destId="{F8EBE86F-8D7C-4989-83CC-2088220CA107}" srcOrd="8" destOrd="0" presId="urn:microsoft.com/office/officeart/2005/8/layout/vProcess5"/>
    <dgm:cxn modelId="{878273DA-89A9-4439-BB89-E2629E96BD25}" type="presParOf" srcId="{0ED5BEAE-7734-484B-BBD3-E443B259E2EF}" destId="{0EAADED3-68C1-4C94-AF2F-1DAA436C5C39}" srcOrd="9" destOrd="0" presId="urn:microsoft.com/office/officeart/2005/8/layout/vProcess5"/>
    <dgm:cxn modelId="{F2B0CECA-3A82-4250-9560-6E6FBBAF675E}" type="presParOf" srcId="{0ED5BEAE-7734-484B-BBD3-E443B259E2EF}" destId="{6A63E8B7-E76A-47D2-A2E7-9468858D7D26}" srcOrd="10" destOrd="0" presId="urn:microsoft.com/office/officeart/2005/8/layout/vProcess5"/>
    <dgm:cxn modelId="{DDA3C3C3-052D-4264-A8CE-04FA18D94F6A}" type="presParOf" srcId="{0ED5BEAE-7734-484B-BBD3-E443B259E2EF}" destId="{14EA2FD6-4D52-45D5-8B4A-39731FA781D8}" srcOrd="11" destOrd="0" presId="urn:microsoft.com/office/officeart/2005/8/layout/vProcess5"/>
    <dgm:cxn modelId="{2EAA68BC-5CBD-4053-8991-557424A43543}" type="presParOf" srcId="{0ED5BEAE-7734-484B-BBD3-E443B259E2EF}" destId="{CFFFA5EB-628B-4CC4-B283-2575FAE4E5C9}" srcOrd="12" destOrd="0" presId="urn:microsoft.com/office/officeart/2005/8/layout/vProcess5"/>
    <dgm:cxn modelId="{E3F15B2D-199E-4D14-BBED-61D16FAC9A0B}" type="presParOf" srcId="{0ED5BEAE-7734-484B-BBD3-E443B259E2EF}" destId="{E4522A93-C557-4A1F-B0AC-25B5F2B07AD1}" srcOrd="13" destOrd="0" presId="urn:microsoft.com/office/officeart/2005/8/layout/vProcess5"/>
    <dgm:cxn modelId="{63B000BA-2B61-43A5-A678-C60FA2E40EC3}" type="presParOf" srcId="{0ED5BEAE-7734-484B-BBD3-E443B259E2EF}" destId="{2BF5AF9A-0F8B-4636-B4F5-8B27A8E2E3F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3C81FEE2-52B8-4EFF-A7BB-45DCFC6E3C45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B4554469-DBF1-4E86-9098-71F6CF97E345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09BC4CEE-00D7-47FA-953E-7685FBA12BB1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5D219219-EAB6-4F07-950B-DFFABFF20A07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2BE25C89-0971-43D3-AE34-F1A475817E1E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DB5CA3F-61C9-498F-B3E6-4A5A8CF794A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057A4C1E-3789-4984-96A0-8D3CE4EC6044}">
      <dgm:prSet phldrT="[Tekst]" custT="1"/>
      <dgm:spPr/>
      <dgm:t>
        <a:bodyPr/>
        <a:lstStyle/>
        <a:p>
          <a:r>
            <a:rPr lang="pl-PL" sz="2000" dirty="0" smtClean="0"/>
            <a:t>Nauczyciele intuicyjnie szacowali poziom zjawisk dotyczących picia alkoholu i brania narkotyków wśród uczniów swoich klas, na poziomie zbliżonym do skali tych problemów </a:t>
          </a:r>
          <a:endParaRPr lang="pl-PL" sz="2000" dirty="0"/>
        </a:p>
      </dgm:t>
    </dgm:pt>
    <dgm:pt modelId="{53D75441-6EC8-4983-A6E4-5B705C51942C}" type="parTrans" cxnId="{677F4BB8-C2D3-42F2-9890-B9D143DF47BC}">
      <dgm:prSet/>
      <dgm:spPr/>
      <dgm:t>
        <a:bodyPr/>
        <a:lstStyle/>
        <a:p>
          <a:endParaRPr lang="pl-PL"/>
        </a:p>
      </dgm:t>
    </dgm:pt>
    <dgm:pt modelId="{E7B086C0-0243-480B-95E1-C9AC54E48CE9}" type="sibTrans" cxnId="{677F4BB8-C2D3-42F2-9890-B9D143DF47BC}">
      <dgm:prSet/>
      <dgm:spPr/>
      <dgm:t>
        <a:bodyPr/>
        <a:lstStyle/>
        <a:p>
          <a:endParaRPr lang="pl-PL"/>
        </a:p>
      </dgm:t>
    </dgm:pt>
    <dgm:pt modelId="{039566E6-A53A-4B37-A8E3-38F56365D40D}">
      <dgm:prSet phldrT="[Tekst]"/>
      <dgm:spPr/>
      <dgm:t>
        <a:bodyPr/>
        <a:lstStyle/>
        <a:p>
          <a:r>
            <a:rPr lang="pl-PL" dirty="0" smtClean="0"/>
            <a:t>Jest to dowodem dużej znajomości skali tych problemów</a:t>
          </a:r>
          <a:endParaRPr lang="pl-PL" dirty="0"/>
        </a:p>
      </dgm:t>
    </dgm:pt>
    <dgm:pt modelId="{E9DFFC5A-EDA3-49A3-ACA4-1124BC67C87D}" type="parTrans" cxnId="{2C5798EA-09F5-4C39-8B69-E89FAAC25F73}">
      <dgm:prSet/>
      <dgm:spPr/>
      <dgm:t>
        <a:bodyPr/>
        <a:lstStyle/>
        <a:p>
          <a:endParaRPr lang="pl-PL"/>
        </a:p>
      </dgm:t>
    </dgm:pt>
    <dgm:pt modelId="{FB586674-3CD0-4183-BF82-0477A496FB0A}" type="sibTrans" cxnId="{2C5798EA-09F5-4C39-8B69-E89FAAC25F73}">
      <dgm:prSet/>
      <dgm:spPr/>
      <dgm:t>
        <a:bodyPr/>
        <a:lstStyle/>
        <a:p>
          <a:endParaRPr lang="pl-PL"/>
        </a:p>
      </dgm:t>
    </dgm:pt>
    <dgm:pt modelId="{C34561C0-52C0-49D3-AE31-9ED4F1ECFCF7}" type="pres">
      <dgm:prSet presAssocID="{EDB5CA3F-61C9-498F-B3E6-4A5A8CF794AB}" presName="Name0" presStyleCnt="0">
        <dgm:presLayoutVars>
          <dgm:dir/>
          <dgm:animLvl val="lvl"/>
          <dgm:resizeHandles val="exact"/>
        </dgm:presLayoutVars>
      </dgm:prSet>
      <dgm:spPr/>
    </dgm:pt>
    <dgm:pt modelId="{3EB44D56-4FA6-48C7-8FB8-1EDABCB4C1CD}" type="pres">
      <dgm:prSet presAssocID="{057A4C1E-3789-4984-96A0-8D3CE4EC6044}" presName="parTxOnly" presStyleLbl="node1" presStyleIdx="0" presStyleCnt="2" custScaleX="422622" custScaleY="4208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23FC866-2785-409E-824C-011C012BA6F5}" type="pres">
      <dgm:prSet presAssocID="{E7B086C0-0243-480B-95E1-C9AC54E48CE9}" presName="parTxOnlySpace" presStyleCnt="0"/>
      <dgm:spPr/>
    </dgm:pt>
    <dgm:pt modelId="{E7B9E1B2-A945-44CC-8957-7B45A2A1007E}" type="pres">
      <dgm:prSet presAssocID="{039566E6-A53A-4B37-A8E3-38F56365D40D}" presName="parTxOnly" presStyleLbl="node1" presStyleIdx="1" presStyleCnt="2" custScaleX="206786" custScaleY="3094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17D28B2-76CE-4200-992F-7ACBAAF7E913}" type="presOf" srcId="{057A4C1E-3789-4984-96A0-8D3CE4EC6044}" destId="{3EB44D56-4FA6-48C7-8FB8-1EDABCB4C1CD}" srcOrd="0" destOrd="0" presId="urn:microsoft.com/office/officeart/2005/8/layout/chevron1"/>
    <dgm:cxn modelId="{677F4BB8-C2D3-42F2-9890-B9D143DF47BC}" srcId="{EDB5CA3F-61C9-498F-B3E6-4A5A8CF794AB}" destId="{057A4C1E-3789-4984-96A0-8D3CE4EC6044}" srcOrd="0" destOrd="0" parTransId="{53D75441-6EC8-4983-A6E4-5B705C51942C}" sibTransId="{E7B086C0-0243-480B-95E1-C9AC54E48CE9}"/>
    <dgm:cxn modelId="{2C8F6174-3E8B-449E-B0FF-5A8B3D873864}" type="presOf" srcId="{EDB5CA3F-61C9-498F-B3E6-4A5A8CF794AB}" destId="{C34561C0-52C0-49D3-AE31-9ED4F1ECFCF7}" srcOrd="0" destOrd="0" presId="urn:microsoft.com/office/officeart/2005/8/layout/chevron1"/>
    <dgm:cxn modelId="{1F68BC13-F4C3-404F-AEDB-086CA885ED43}" type="presOf" srcId="{039566E6-A53A-4B37-A8E3-38F56365D40D}" destId="{E7B9E1B2-A945-44CC-8957-7B45A2A1007E}" srcOrd="0" destOrd="0" presId="urn:microsoft.com/office/officeart/2005/8/layout/chevron1"/>
    <dgm:cxn modelId="{2C5798EA-09F5-4C39-8B69-E89FAAC25F73}" srcId="{EDB5CA3F-61C9-498F-B3E6-4A5A8CF794AB}" destId="{039566E6-A53A-4B37-A8E3-38F56365D40D}" srcOrd="1" destOrd="0" parTransId="{E9DFFC5A-EDA3-49A3-ACA4-1124BC67C87D}" sibTransId="{FB586674-3CD0-4183-BF82-0477A496FB0A}"/>
    <dgm:cxn modelId="{71BE59B3-BDE7-4DF6-A4D8-30002BD88ECD}" type="presParOf" srcId="{C34561C0-52C0-49D3-AE31-9ED4F1ECFCF7}" destId="{3EB44D56-4FA6-48C7-8FB8-1EDABCB4C1CD}" srcOrd="0" destOrd="0" presId="urn:microsoft.com/office/officeart/2005/8/layout/chevron1"/>
    <dgm:cxn modelId="{9ABBC16F-6AB1-4A41-855C-44B0AE44AE26}" type="presParOf" srcId="{C34561C0-52C0-49D3-AE31-9ED4F1ECFCF7}" destId="{423FC866-2785-409E-824C-011C012BA6F5}" srcOrd="1" destOrd="0" presId="urn:microsoft.com/office/officeart/2005/8/layout/chevron1"/>
    <dgm:cxn modelId="{4CE02618-0F56-4B2A-98B2-C02AB10843C6}" type="presParOf" srcId="{C34561C0-52C0-49D3-AE31-9ED4F1ECFCF7}" destId="{E7B9E1B2-A945-44CC-8957-7B45A2A1007E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DB5CA3F-61C9-498F-B3E6-4A5A8CF794A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057A4C1E-3789-4984-96A0-8D3CE4EC6044}">
      <dgm:prSet phldrT="[Tekst]" custT="1"/>
      <dgm:spPr/>
      <dgm:t>
        <a:bodyPr/>
        <a:lstStyle/>
        <a:p>
          <a:r>
            <a:rPr lang="pl-PL" sz="2500" dirty="0" smtClean="0">
              <a:latin typeface="Garamond" pitchFamily="18" charset="0"/>
            </a:rPr>
            <a:t>Szkoły podstawowe – nauczyciele mieli tendencję do pewnego przeszacowania tych zjawisk wśród uczniów</a:t>
          </a:r>
          <a:endParaRPr lang="pl-PL" sz="2500" dirty="0">
            <a:latin typeface="Garamond" pitchFamily="18" charset="0"/>
          </a:endParaRPr>
        </a:p>
      </dgm:t>
    </dgm:pt>
    <dgm:pt modelId="{53D75441-6EC8-4983-A6E4-5B705C51942C}" type="parTrans" cxnId="{677F4BB8-C2D3-42F2-9890-B9D143DF47BC}">
      <dgm:prSet/>
      <dgm:spPr/>
      <dgm:t>
        <a:bodyPr/>
        <a:lstStyle/>
        <a:p>
          <a:endParaRPr lang="pl-PL"/>
        </a:p>
      </dgm:t>
    </dgm:pt>
    <dgm:pt modelId="{E7B086C0-0243-480B-95E1-C9AC54E48CE9}" type="sibTrans" cxnId="{677F4BB8-C2D3-42F2-9890-B9D143DF47BC}">
      <dgm:prSet/>
      <dgm:spPr/>
      <dgm:t>
        <a:bodyPr/>
        <a:lstStyle/>
        <a:p>
          <a:endParaRPr lang="pl-PL"/>
        </a:p>
      </dgm:t>
    </dgm:pt>
    <dgm:pt modelId="{039566E6-A53A-4B37-A8E3-38F56365D40D}">
      <dgm:prSet phldrT="[Tekst]" custT="1"/>
      <dgm:spPr/>
      <dgm:t>
        <a:bodyPr/>
        <a:lstStyle/>
        <a:p>
          <a:r>
            <a:rPr lang="pl-PL" sz="2100" dirty="0" smtClean="0">
              <a:latin typeface="Garamond" pitchFamily="18" charset="0"/>
            </a:rPr>
            <a:t>Gimnazjum – nauczyciele szacowali skalę zjawisk na poziomie zbliżonym do deklaracji uczniów</a:t>
          </a:r>
          <a:endParaRPr lang="pl-PL" sz="2100" dirty="0">
            <a:latin typeface="Garamond" pitchFamily="18" charset="0"/>
          </a:endParaRPr>
        </a:p>
      </dgm:t>
    </dgm:pt>
    <dgm:pt modelId="{E9DFFC5A-EDA3-49A3-ACA4-1124BC67C87D}" type="parTrans" cxnId="{2C5798EA-09F5-4C39-8B69-E89FAAC25F73}">
      <dgm:prSet/>
      <dgm:spPr/>
      <dgm:t>
        <a:bodyPr/>
        <a:lstStyle/>
        <a:p>
          <a:endParaRPr lang="pl-PL"/>
        </a:p>
      </dgm:t>
    </dgm:pt>
    <dgm:pt modelId="{FB586674-3CD0-4183-BF82-0477A496FB0A}" type="sibTrans" cxnId="{2C5798EA-09F5-4C39-8B69-E89FAAC25F73}">
      <dgm:prSet/>
      <dgm:spPr/>
      <dgm:t>
        <a:bodyPr/>
        <a:lstStyle/>
        <a:p>
          <a:endParaRPr lang="pl-PL"/>
        </a:p>
      </dgm:t>
    </dgm:pt>
    <dgm:pt modelId="{C34561C0-52C0-49D3-AE31-9ED4F1ECFCF7}" type="pres">
      <dgm:prSet presAssocID="{EDB5CA3F-61C9-498F-B3E6-4A5A8CF794AB}" presName="Name0" presStyleCnt="0">
        <dgm:presLayoutVars>
          <dgm:dir/>
          <dgm:animLvl val="lvl"/>
          <dgm:resizeHandles val="exact"/>
        </dgm:presLayoutVars>
      </dgm:prSet>
      <dgm:spPr/>
    </dgm:pt>
    <dgm:pt modelId="{3EB44D56-4FA6-48C7-8FB8-1EDABCB4C1CD}" type="pres">
      <dgm:prSet presAssocID="{057A4C1E-3789-4984-96A0-8D3CE4EC6044}" presName="parTxOnly" presStyleLbl="node1" presStyleIdx="0" presStyleCnt="2" custAng="0" custScaleX="361168" custScaleY="4922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23FC866-2785-409E-824C-011C012BA6F5}" type="pres">
      <dgm:prSet presAssocID="{E7B086C0-0243-480B-95E1-C9AC54E48CE9}" presName="parTxOnlySpace" presStyleCnt="0"/>
      <dgm:spPr/>
    </dgm:pt>
    <dgm:pt modelId="{E7B9E1B2-A945-44CC-8957-7B45A2A1007E}" type="pres">
      <dgm:prSet presAssocID="{039566E6-A53A-4B37-A8E3-38F56365D40D}" presName="parTxOnly" presStyleLbl="node1" presStyleIdx="1" presStyleCnt="2" custScaleX="283724" custScaleY="4409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7C65B7D-6214-4F92-96A3-6B0279BA57EF}" type="presOf" srcId="{EDB5CA3F-61C9-498F-B3E6-4A5A8CF794AB}" destId="{C34561C0-52C0-49D3-AE31-9ED4F1ECFCF7}" srcOrd="0" destOrd="0" presId="urn:microsoft.com/office/officeart/2005/8/layout/chevron1"/>
    <dgm:cxn modelId="{6144A03B-24D2-4274-A43C-8D98951795AE}" type="presOf" srcId="{057A4C1E-3789-4984-96A0-8D3CE4EC6044}" destId="{3EB44D56-4FA6-48C7-8FB8-1EDABCB4C1CD}" srcOrd="0" destOrd="0" presId="urn:microsoft.com/office/officeart/2005/8/layout/chevron1"/>
    <dgm:cxn modelId="{677F4BB8-C2D3-42F2-9890-B9D143DF47BC}" srcId="{EDB5CA3F-61C9-498F-B3E6-4A5A8CF794AB}" destId="{057A4C1E-3789-4984-96A0-8D3CE4EC6044}" srcOrd="0" destOrd="0" parTransId="{53D75441-6EC8-4983-A6E4-5B705C51942C}" sibTransId="{E7B086C0-0243-480B-95E1-C9AC54E48CE9}"/>
    <dgm:cxn modelId="{2C5798EA-09F5-4C39-8B69-E89FAAC25F73}" srcId="{EDB5CA3F-61C9-498F-B3E6-4A5A8CF794AB}" destId="{039566E6-A53A-4B37-A8E3-38F56365D40D}" srcOrd="1" destOrd="0" parTransId="{E9DFFC5A-EDA3-49A3-ACA4-1124BC67C87D}" sibTransId="{FB586674-3CD0-4183-BF82-0477A496FB0A}"/>
    <dgm:cxn modelId="{2356C357-EA52-4FD8-B33D-A61BB0588981}" type="presOf" srcId="{039566E6-A53A-4B37-A8E3-38F56365D40D}" destId="{E7B9E1B2-A945-44CC-8957-7B45A2A1007E}" srcOrd="0" destOrd="0" presId="urn:microsoft.com/office/officeart/2005/8/layout/chevron1"/>
    <dgm:cxn modelId="{E20A88E0-1E13-4AE2-9A47-B1783B1A360A}" type="presParOf" srcId="{C34561C0-52C0-49D3-AE31-9ED4F1ECFCF7}" destId="{3EB44D56-4FA6-48C7-8FB8-1EDABCB4C1CD}" srcOrd="0" destOrd="0" presId="urn:microsoft.com/office/officeart/2005/8/layout/chevron1"/>
    <dgm:cxn modelId="{E851556A-1180-4ED0-B32D-4BB1E3D10EEE}" type="presParOf" srcId="{C34561C0-52C0-49D3-AE31-9ED4F1ECFCF7}" destId="{423FC866-2785-409E-824C-011C012BA6F5}" srcOrd="1" destOrd="0" presId="urn:microsoft.com/office/officeart/2005/8/layout/chevron1"/>
    <dgm:cxn modelId="{592830D4-D1B6-4C8A-8C4B-DE23257E7AE3}" type="presParOf" srcId="{C34561C0-52C0-49D3-AE31-9ED4F1ECFCF7}" destId="{E7B9E1B2-A945-44CC-8957-7B45A2A1007E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46CA6346-F99A-49E3-9F24-4A45881AC218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9AD69652-A8A4-4A9B-97EB-5117FA6ACE16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97424F13-D91A-4831-BFE7-0B96973A310F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641CB3-20FB-4A8D-803B-E647D82E6A0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7D076D9-DBD7-4C89-B798-4A926A6DAC84}">
      <dgm:prSet phldrT="[Tekst]" custT="1"/>
      <dgm:spPr/>
      <dgm:t>
        <a:bodyPr/>
        <a:lstStyle/>
        <a:p>
          <a:r>
            <a:rPr lang="pl-PL" sz="1300" dirty="0" smtClean="0"/>
            <a:t>Kwestia I – Jaka jest wśród nauczycieli znajomość skali problemu picia alkoholu i brania narkotyków wśród uczniów?</a:t>
          </a:r>
          <a:endParaRPr lang="pl-PL" sz="1300" dirty="0"/>
        </a:p>
      </dgm:t>
    </dgm:pt>
    <dgm:pt modelId="{5AE9168D-F76E-47D2-99A4-7F045E66F4F5}" type="parTrans" cxnId="{67042F88-779F-40E0-AA93-4AE73E6AAAB9}">
      <dgm:prSet/>
      <dgm:spPr/>
      <dgm:t>
        <a:bodyPr/>
        <a:lstStyle/>
        <a:p>
          <a:endParaRPr lang="pl-PL"/>
        </a:p>
      </dgm:t>
    </dgm:pt>
    <dgm:pt modelId="{B072FE99-7DD3-456B-933D-246005B6C6FD}" type="sibTrans" cxnId="{67042F88-779F-40E0-AA93-4AE73E6AAAB9}">
      <dgm:prSet/>
      <dgm:spPr/>
      <dgm:t>
        <a:bodyPr/>
        <a:lstStyle/>
        <a:p>
          <a:endParaRPr lang="pl-PL" dirty="0"/>
        </a:p>
      </dgm:t>
    </dgm:pt>
    <dgm:pt modelId="{CC0B1BF5-C276-4EAA-9615-C73964151F99}">
      <dgm:prSet phldrT="[Tekst]" custT="1"/>
      <dgm:spPr/>
      <dgm:t>
        <a:bodyPr/>
        <a:lstStyle/>
        <a:p>
          <a:r>
            <a:rPr lang="pl-PL" sz="1300" dirty="0" smtClean="0"/>
            <a:t>Kwestia II – Jaka jest wśród nauczycieli ocena stopnia dostępności alkoholu i narkotyków dla uczniów.</a:t>
          </a:r>
          <a:endParaRPr lang="pl-PL" sz="1300" dirty="0"/>
        </a:p>
      </dgm:t>
    </dgm:pt>
    <dgm:pt modelId="{53B0A404-E0D0-4F6A-B790-093846D47D5E}" type="parTrans" cxnId="{71DD9C32-A434-4623-8974-DF1772717E87}">
      <dgm:prSet/>
      <dgm:spPr/>
      <dgm:t>
        <a:bodyPr/>
        <a:lstStyle/>
        <a:p>
          <a:endParaRPr lang="pl-PL"/>
        </a:p>
      </dgm:t>
    </dgm:pt>
    <dgm:pt modelId="{4E9A233D-E17A-465F-96AC-C37ECEE07196}" type="sibTrans" cxnId="{71DD9C32-A434-4623-8974-DF1772717E87}">
      <dgm:prSet/>
      <dgm:spPr/>
      <dgm:t>
        <a:bodyPr/>
        <a:lstStyle/>
        <a:p>
          <a:endParaRPr lang="pl-PL" dirty="0"/>
        </a:p>
      </dgm:t>
    </dgm:pt>
    <dgm:pt modelId="{6E0162B0-017C-417C-A2E4-F30844905D3C}">
      <dgm:prSet phldrT="[Tekst]" custT="1"/>
      <dgm:spPr/>
      <dgm:t>
        <a:bodyPr/>
        <a:lstStyle/>
        <a:p>
          <a:r>
            <a:rPr lang="pl-PL" sz="1300" dirty="0" smtClean="0"/>
            <a:t>Kwestia III - Jaka jest wśród nauczycieli znajomość potencjalnych miejsc, gdzie uczniowie piją alkohol i biorą narkotyki?</a:t>
          </a:r>
          <a:endParaRPr lang="pl-PL" sz="1300" dirty="0"/>
        </a:p>
      </dgm:t>
    </dgm:pt>
    <dgm:pt modelId="{7ED26F7E-FC7D-4D51-B567-7D15462E22F5}" type="parTrans" cxnId="{6A0599FB-98B5-4A90-82B6-E30A39A2ACBC}">
      <dgm:prSet/>
      <dgm:spPr/>
      <dgm:t>
        <a:bodyPr/>
        <a:lstStyle/>
        <a:p>
          <a:endParaRPr lang="pl-PL"/>
        </a:p>
      </dgm:t>
    </dgm:pt>
    <dgm:pt modelId="{6DC8203F-57DF-477E-9090-A39F72133A16}" type="sibTrans" cxnId="{6A0599FB-98B5-4A90-82B6-E30A39A2ACBC}">
      <dgm:prSet/>
      <dgm:spPr/>
      <dgm:t>
        <a:bodyPr/>
        <a:lstStyle/>
        <a:p>
          <a:endParaRPr lang="pl-PL" dirty="0"/>
        </a:p>
      </dgm:t>
    </dgm:pt>
    <dgm:pt modelId="{7D9A89C5-547C-41F0-8A11-6060B8B237D3}">
      <dgm:prSet/>
      <dgm:spPr/>
      <dgm:t>
        <a:bodyPr/>
        <a:lstStyle/>
        <a:p>
          <a:r>
            <a:rPr lang="pl-PL" dirty="0" smtClean="0"/>
            <a:t>Kwestia IV - Jaka jest wśród nauczycieli znajomość powodów picia alkoholu i brania narkotyków przez uczniów?</a:t>
          </a:r>
          <a:endParaRPr lang="pl-PL" dirty="0"/>
        </a:p>
      </dgm:t>
    </dgm:pt>
    <dgm:pt modelId="{AACB8280-F9C5-409D-8880-83B9FA03E508}" type="parTrans" cxnId="{B25234D2-11C7-433E-88EF-D55D47AD9736}">
      <dgm:prSet/>
      <dgm:spPr/>
      <dgm:t>
        <a:bodyPr/>
        <a:lstStyle/>
        <a:p>
          <a:endParaRPr lang="pl-PL"/>
        </a:p>
      </dgm:t>
    </dgm:pt>
    <dgm:pt modelId="{B6C4D5E5-BFE3-40C9-9960-D6062D390B8C}" type="sibTrans" cxnId="{B25234D2-11C7-433E-88EF-D55D47AD9736}">
      <dgm:prSet/>
      <dgm:spPr/>
      <dgm:t>
        <a:bodyPr/>
        <a:lstStyle/>
        <a:p>
          <a:endParaRPr lang="pl-PL" dirty="0"/>
        </a:p>
      </dgm:t>
    </dgm:pt>
    <dgm:pt modelId="{E0E37C5B-A160-4A6C-B576-1EF13EAD9351}">
      <dgm:prSet/>
      <dgm:spPr/>
      <dgm:t>
        <a:bodyPr/>
        <a:lstStyle/>
        <a:p>
          <a:r>
            <a:rPr lang="pl-PL" dirty="0" smtClean="0"/>
            <a:t>Kwestia V – Jaka jest wśród nauczycieli wiedza na temat jakie alkohole i narkotyki są najpopularniejsze wśród uczniów?</a:t>
          </a:r>
          <a:endParaRPr lang="pl-PL" dirty="0"/>
        </a:p>
      </dgm:t>
    </dgm:pt>
    <dgm:pt modelId="{5DBF6B7B-608B-4B32-B966-8AF8041D4830}" type="parTrans" cxnId="{B3EFC08E-EC82-46AB-8F35-52E86C839FEB}">
      <dgm:prSet/>
      <dgm:spPr/>
      <dgm:t>
        <a:bodyPr/>
        <a:lstStyle/>
        <a:p>
          <a:endParaRPr lang="pl-PL"/>
        </a:p>
      </dgm:t>
    </dgm:pt>
    <dgm:pt modelId="{EA0E3CB1-2A1B-4BE4-8EC2-42B4A49CC491}" type="sibTrans" cxnId="{B3EFC08E-EC82-46AB-8F35-52E86C839FEB}">
      <dgm:prSet/>
      <dgm:spPr/>
      <dgm:t>
        <a:bodyPr/>
        <a:lstStyle/>
        <a:p>
          <a:endParaRPr lang="pl-PL"/>
        </a:p>
      </dgm:t>
    </dgm:pt>
    <dgm:pt modelId="{0ED5BEAE-7734-484B-BBD3-E443B259E2EF}" type="pres">
      <dgm:prSet presAssocID="{65641CB3-20FB-4A8D-803B-E647D82E6A0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E4C1D5B-8BEA-4305-AE60-3BF897D2FC4B}" type="pres">
      <dgm:prSet presAssocID="{65641CB3-20FB-4A8D-803B-E647D82E6A05}" presName="dummyMaxCanvas" presStyleCnt="0">
        <dgm:presLayoutVars/>
      </dgm:prSet>
      <dgm:spPr/>
    </dgm:pt>
    <dgm:pt modelId="{8B56A806-C0EA-45B9-AAC4-DBBB3B84FB33}" type="pres">
      <dgm:prSet presAssocID="{65641CB3-20FB-4A8D-803B-E647D82E6A05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2A3C296-2DCA-4A41-AC8D-E6E5F2F05D2C}" type="pres">
      <dgm:prSet presAssocID="{65641CB3-20FB-4A8D-803B-E647D82E6A05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9613E9-DB32-4A58-9554-7BE555BEE317}" type="pres">
      <dgm:prSet presAssocID="{65641CB3-20FB-4A8D-803B-E647D82E6A05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F427B59-9B9F-456E-8D71-F760C6BD7288}" type="pres">
      <dgm:prSet presAssocID="{65641CB3-20FB-4A8D-803B-E647D82E6A05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C8BB78-F58A-48D4-BA5B-5B9523222772}" type="pres">
      <dgm:prSet presAssocID="{65641CB3-20FB-4A8D-803B-E647D82E6A05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B030753-CA4E-42DD-9A88-334E1EE7366A}" type="pres">
      <dgm:prSet presAssocID="{65641CB3-20FB-4A8D-803B-E647D82E6A05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5A037B-F4B5-447E-918B-2B8C82EFD769}" type="pres">
      <dgm:prSet presAssocID="{65641CB3-20FB-4A8D-803B-E647D82E6A05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8EBE86F-8D7C-4989-83CC-2088220CA107}" type="pres">
      <dgm:prSet presAssocID="{65641CB3-20FB-4A8D-803B-E647D82E6A05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EAADED3-68C1-4C94-AF2F-1DAA436C5C39}" type="pres">
      <dgm:prSet presAssocID="{65641CB3-20FB-4A8D-803B-E647D82E6A05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A63E8B7-E76A-47D2-A2E7-9468858D7D26}" type="pres">
      <dgm:prSet presAssocID="{65641CB3-20FB-4A8D-803B-E647D82E6A05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4EA2FD6-4D52-45D5-8B4A-39731FA781D8}" type="pres">
      <dgm:prSet presAssocID="{65641CB3-20FB-4A8D-803B-E647D82E6A05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FFFA5EB-628B-4CC4-B283-2575FAE4E5C9}" type="pres">
      <dgm:prSet presAssocID="{65641CB3-20FB-4A8D-803B-E647D82E6A05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4522A93-C557-4A1F-B0AC-25B5F2B07AD1}" type="pres">
      <dgm:prSet presAssocID="{65641CB3-20FB-4A8D-803B-E647D82E6A05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BF5AF9A-0F8B-4636-B4F5-8B27A8E2E3F2}" type="pres">
      <dgm:prSet presAssocID="{65641CB3-20FB-4A8D-803B-E647D82E6A05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16329B7-F787-48AB-A0A6-C7CE5BF1AD34}" type="presOf" srcId="{4E9A233D-E17A-465F-96AC-C37ECEE07196}" destId="{235A037B-F4B5-447E-918B-2B8C82EFD769}" srcOrd="0" destOrd="0" presId="urn:microsoft.com/office/officeart/2005/8/layout/vProcess5"/>
    <dgm:cxn modelId="{6E456F50-84EB-4305-A353-2724E2624929}" type="presOf" srcId="{65641CB3-20FB-4A8D-803B-E647D82E6A05}" destId="{0ED5BEAE-7734-484B-BBD3-E443B259E2EF}" srcOrd="0" destOrd="0" presId="urn:microsoft.com/office/officeart/2005/8/layout/vProcess5"/>
    <dgm:cxn modelId="{B25234D2-11C7-433E-88EF-D55D47AD9736}" srcId="{65641CB3-20FB-4A8D-803B-E647D82E6A05}" destId="{7D9A89C5-547C-41F0-8A11-6060B8B237D3}" srcOrd="3" destOrd="0" parTransId="{AACB8280-F9C5-409D-8880-83B9FA03E508}" sibTransId="{B6C4D5E5-BFE3-40C9-9960-D6062D390B8C}"/>
    <dgm:cxn modelId="{E8BEBE70-ADFA-4934-BC8C-24F27F63A988}" type="presOf" srcId="{6E0162B0-017C-417C-A2E4-F30844905D3C}" destId="{CFFFA5EB-628B-4CC4-B283-2575FAE4E5C9}" srcOrd="1" destOrd="0" presId="urn:microsoft.com/office/officeart/2005/8/layout/vProcess5"/>
    <dgm:cxn modelId="{A0C6BF2B-78B5-4E27-9C82-AB49EF3D8BD9}" type="presOf" srcId="{6DC8203F-57DF-477E-9090-A39F72133A16}" destId="{F8EBE86F-8D7C-4989-83CC-2088220CA107}" srcOrd="0" destOrd="0" presId="urn:microsoft.com/office/officeart/2005/8/layout/vProcess5"/>
    <dgm:cxn modelId="{B3EFC08E-EC82-46AB-8F35-52E86C839FEB}" srcId="{65641CB3-20FB-4A8D-803B-E647D82E6A05}" destId="{E0E37C5B-A160-4A6C-B576-1EF13EAD9351}" srcOrd="4" destOrd="0" parTransId="{5DBF6B7B-608B-4B32-B966-8AF8041D4830}" sibTransId="{EA0E3CB1-2A1B-4BE4-8EC2-42B4A49CC491}"/>
    <dgm:cxn modelId="{F6132BDE-7B9B-4907-90DD-B469FE961955}" type="presOf" srcId="{B072FE99-7DD3-456B-933D-246005B6C6FD}" destId="{DB030753-CA4E-42DD-9A88-334E1EE7366A}" srcOrd="0" destOrd="0" presId="urn:microsoft.com/office/officeart/2005/8/layout/vProcess5"/>
    <dgm:cxn modelId="{344D78AC-C44D-41DD-8DC2-7D5685411F9F}" type="presOf" srcId="{6E0162B0-017C-417C-A2E4-F30844905D3C}" destId="{6F9613E9-DB32-4A58-9554-7BE555BEE317}" srcOrd="0" destOrd="0" presId="urn:microsoft.com/office/officeart/2005/8/layout/vProcess5"/>
    <dgm:cxn modelId="{6A0599FB-98B5-4A90-82B6-E30A39A2ACBC}" srcId="{65641CB3-20FB-4A8D-803B-E647D82E6A05}" destId="{6E0162B0-017C-417C-A2E4-F30844905D3C}" srcOrd="2" destOrd="0" parTransId="{7ED26F7E-FC7D-4D51-B567-7D15462E22F5}" sibTransId="{6DC8203F-57DF-477E-9090-A39F72133A16}"/>
    <dgm:cxn modelId="{C83E7D96-2E98-452B-9D51-98DC235DAAAB}" type="presOf" srcId="{C7D076D9-DBD7-4C89-B798-4A926A6DAC84}" destId="{6A63E8B7-E76A-47D2-A2E7-9468858D7D26}" srcOrd="1" destOrd="0" presId="urn:microsoft.com/office/officeart/2005/8/layout/vProcess5"/>
    <dgm:cxn modelId="{59AD442B-1766-4FF9-816A-3232FC625E54}" type="presOf" srcId="{7D9A89C5-547C-41F0-8A11-6060B8B237D3}" destId="{9F427B59-9B9F-456E-8D71-F760C6BD7288}" srcOrd="0" destOrd="0" presId="urn:microsoft.com/office/officeart/2005/8/layout/vProcess5"/>
    <dgm:cxn modelId="{CE729DB5-8BCC-4530-9479-3AC4A31C1EA1}" type="presOf" srcId="{C7D076D9-DBD7-4C89-B798-4A926A6DAC84}" destId="{8B56A806-C0EA-45B9-AAC4-DBBB3B84FB33}" srcOrd="0" destOrd="0" presId="urn:microsoft.com/office/officeart/2005/8/layout/vProcess5"/>
    <dgm:cxn modelId="{72B43FDE-2CEC-4BCF-BFEA-D0EC2A6ED912}" type="presOf" srcId="{B6C4D5E5-BFE3-40C9-9960-D6062D390B8C}" destId="{0EAADED3-68C1-4C94-AF2F-1DAA436C5C39}" srcOrd="0" destOrd="0" presId="urn:microsoft.com/office/officeart/2005/8/layout/vProcess5"/>
    <dgm:cxn modelId="{50A75186-9A59-42EE-BAA5-9A8FB4620554}" type="presOf" srcId="{7D9A89C5-547C-41F0-8A11-6060B8B237D3}" destId="{E4522A93-C557-4A1F-B0AC-25B5F2B07AD1}" srcOrd="1" destOrd="0" presId="urn:microsoft.com/office/officeart/2005/8/layout/vProcess5"/>
    <dgm:cxn modelId="{26148621-FDF9-4295-9410-FA23319B6534}" type="presOf" srcId="{E0E37C5B-A160-4A6C-B576-1EF13EAD9351}" destId="{2BF5AF9A-0F8B-4636-B4F5-8B27A8E2E3F2}" srcOrd="1" destOrd="0" presId="urn:microsoft.com/office/officeart/2005/8/layout/vProcess5"/>
    <dgm:cxn modelId="{2D145EDA-3BFD-499D-AF0B-87DC72D20996}" type="presOf" srcId="{CC0B1BF5-C276-4EAA-9615-C73964151F99}" destId="{14EA2FD6-4D52-45D5-8B4A-39731FA781D8}" srcOrd="1" destOrd="0" presId="urn:microsoft.com/office/officeart/2005/8/layout/vProcess5"/>
    <dgm:cxn modelId="{7F739CB3-7797-48B3-9D51-A3A0403D6B7A}" type="presOf" srcId="{E0E37C5B-A160-4A6C-B576-1EF13EAD9351}" destId="{D9C8BB78-F58A-48D4-BA5B-5B9523222772}" srcOrd="0" destOrd="0" presId="urn:microsoft.com/office/officeart/2005/8/layout/vProcess5"/>
    <dgm:cxn modelId="{DCB896DF-51D0-4E6A-8B66-5B64BCAFC83A}" type="presOf" srcId="{CC0B1BF5-C276-4EAA-9615-C73964151F99}" destId="{22A3C296-2DCA-4A41-AC8D-E6E5F2F05D2C}" srcOrd="0" destOrd="0" presId="urn:microsoft.com/office/officeart/2005/8/layout/vProcess5"/>
    <dgm:cxn modelId="{71DD9C32-A434-4623-8974-DF1772717E87}" srcId="{65641CB3-20FB-4A8D-803B-E647D82E6A05}" destId="{CC0B1BF5-C276-4EAA-9615-C73964151F99}" srcOrd="1" destOrd="0" parTransId="{53B0A404-E0D0-4F6A-B790-093846D47D5E}" sibTransId="{4E9A233D-E17A-465F-96AC-C37ECEE07196}"/>
    <dgm:cxn modelId="{67042F88-779F-40E0-AA93-4AE73E6AAAB9}" srcId="{65641CB3-20FB-4A8D-803B-E647D82E6A05}" destId="{C7D076D9-DBD7-4C89-B798-4A926A6DAC84}" srcOrd="0" destOrd="0" parTransId="{5AE9168D-F76E-47D2-99A4-7F045E66F4F5}" sibTransId="{B072FE99-7DD3-456B-933D-246005B6C6FD}"/>
    <dgm:cxn modelId="{0226AEDF-CE0F-494F-89BA-4138C9A72C7E}" type="presParOf" srcId="{0ED5BEAE-7734-484B-BBD3-E443B259E2EF}" destId="{3E4C1D5B-8BEA-4305-AE60-3BF897D2FC4B}" srcOrd="0" destOrd="0" presId="urn:microsoft.com/office/officeart/2005/8/layout/vProcess5"/>
    <dgm:cxn modelId="{B52F976F-6925-40AC-A67A-E2FDC28C15B4}" type="presParOf" srcId="{0ED5BEAE-7734-484B-BBD3-E443B259E2EF}" destId="{8B56A806-C0EA-45B9-AAC4-DBBB3B84FB33}" srcOrd="1" destOrd="0" presId="urn:microsoft.com/office/officeart/2005/8/layout/vProcess5"/>
    <dgm:cxn modelId="{DE2BEEB5-CF5C-4CA0-A154-B4E42CA82FC8}" type="presParOf" srcId="{0ED5BEAE-7734-484B-BBD3-E443B259E2EF}" destId="{22A3C296-2DCA-4A41-AC8D-E6E5F2F05D2C}" srcOrd="2" destOrd="0" presId="urn:microsoft.com/office/officeart/2005/8/layout/vProcess5"/>
    <dgm:cxn modelId="{F92B7A52-358B-4908-8661-6A7261F63037}" type="presParOf" srcId="{0ED5BEAE-7734-484B-BBD3-E443B259E2EF}" destId="{6F9613E9-DB32-4A58-9554-7BE555BEE317}" srcOrd="3" destOrd="0" presId="urn:microsoft.com/office/officeart/2005/8/layout/vProcess5"/>
    <dgm:cxn modelId="{B7B20810-1F67-4840-A168-1E3B8F981846}" type="presParOf" srcId="{0ED5BEAE-7734-484B-BBD3-E443B259E2EF}" destId="{9F427B59-9B9F-456E-8D71-F760C6BD7288}" srcOrd="4" destOrd="0" presId="urn:microsoft.com/office/officeart/2005/8/layout/vProcess5"/>
    <dgm:cxn modelId="{7057DCAC-8463-4027-B2A4-EF8188B3DAAB}" type="presParOf" srcId="{0ED5BEAE-7734-484B-BBD3-E443B259E2EF}" destId="{D9C8BB78-F58A-48D4-BA5B-5B9523222772}" srcOrd="5" destOrd="0" presId="urn:microsoft.com/office/officeart/2005/8/layout/vProcess5"/>
    <dgm:cxn modelId="{ABDB5945-509B-44F7-969E-16591BD3BC9D}" type="presParOf" srcId="{0ED5BEAE-7734-484B-BBD3-E443B259E2EF}" destId="{DB030753-CA4E-42DD-9A88-334E1EE7366A}" srcOrd="6" destOrd="0" presId="urn:microsoft.com/office/officeart/2005/8/layout/vProcess5"/>
    <dgm:cxn modelId="{B2068239-75CA-4C72-B762-DD85615B8400}" type="presParOf" srcId="{0ED5BEAE-7734-484B-BBD3-E443B259E2EF}" destId="{235A037B-F4B5-447E-918B-2B8C82EFD769}" srcOrd="7" destOrd="0" presId="urn:microsoft.com/office/officeart/2005/8/layout/vProcess5"/>
    <dgm:cxn modelId="{05B383B2-7770-466A-B4C1-3CEBC8869D8D}" type="presParOf" srcId="{0ED5BEAE-7734-484B-BBD3-E443B259E2EF}" destId="{F8EBE86F-8D7C-4989-83CC-2088220CA107}" srcOrd="8" destOrd="0" presId="urn:microsoft.com/office/officeart/2005/8/layout/vProcess5"/>
    <dgm:cxn modelId="{0E4AEAFE-20FD-4BB3-998D-4C2BD2ED21F4}" type="presParOf" srcId="{0ED5BEAE-7734-484B-BBD3-E443B259E2EF}" destId="{0EAADED3-68C1-4C94-AF2F-1DAA436C5C39}" srcOrd="9" destOrd="0" presId="urn:microsoft.com/office/officeart/2005/8/layout/vProcess5"/>
    <dgm:cxn modelId="{10369874-5A8D-4042-A66F-75199999406E}" type="presParOf" srcId="{0ED5BEAE-7734-484B-BBD3-E443B259E2EF}" destId="{6A63E8B7-E76A-47D2-A2E7-9468858D7D26}" srcOrd="10" destOrd="0" presId="urn:microsoft.com/office/officeart/2005/8/layout/vProcess5"/>
    <dgm:cxn modelId="{CE04BCE0-64D5-41B3-938E-A2EFD098440F}" type="presParOf" srcId="{0ED5BEAE-7734-484B-BBD3-E443B259E2EF}" destId="{14EA2FD6-4D52-45D5-8B4A-39731FA781D8}" srcOrd="11" destOrd="0" presId="urn:microsoft.com/office/officeart/2005/8/layout/vProcess5"/>
    <dgm:cxn modelId="{870BEB6C-B546-4C95-8B5A-BD695A97E936}" type="presParOf" srcId="{0ED5BEAE-7734-484B-BBD3-E443B259E2EF}" destId="{CFFFA5EB-628B-4CC4-B283-2575FAE4E5C9}" srcOrd="12" destOrd="0" presId="urn:microsoft.com/office/officeart/2005/8/layout/vProcess5"/>
    <dgm:cxn modelId="{9F80C122-91DB-4EB0-9455-5C4858944AB4}" type="presParOf" srcId="{0ED5BEAE-7734-484B-BBD3-E443B259E2EF}" destId="{E4522A93-C557-4A1F-B0AC-25B5F2B07AD1}" srcOrd="13" destOrd="0" presId="urn:microsoft.com/office/officeart/2005/8/layout/vProcess5"/>
    <dgm:cxn modelId="{1F613E1A-C431-4FCF-A369-F5C7ED838319}" type="presParOf" srcId="{0ED5BEAE-7734-484B-BBD3-E443B259E2EF}" destId="{2BF5AF9A-0F8B-4636-B4F5-8B27A8E2E3F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212B91A5-51A3-47B0-A466-6E2E4DE485DE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948F29A1-F609-4B23-BBE4-7606497B6EDB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2D1F34D6-3231-4CD7-89C0-D91AEE58E8B9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8B9428B4-BCE7-410A-A1DF-6B38E13FA75A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17B1419C-77CA-49C9-BF35-CE40CAFBE663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E5E472C3-E2B5-405C-91E9-3EEB1CE8F0E7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74847DA6-F32E-44E1-A965-5AED87F8105B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8F8260CB-496A-4A42-B4FA-1CE0822E25FD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E97DD8A2-4CF6-4DD0-9486-4FB2E88DE9D9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126188B7-B8B4-4791-B68F-3C7D81E8301D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641CB3-20FB-4A8D-803B-E647D82E6A0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7D076D9-DBD7-4C89-B798-4A926A6DAC84}">
      <dgm:prSet phldrT="[Tekst]" custT="1"/>
      <dgm:spPr/>
      <dgm:t>
        <a:bodyPr/>
        <a:lstStyle/>
        <a:p>
          <a:r>
            <a:rPr lang="pl-PL" sz="1300" dirty="0" smtClean="0"/>
            <a:t>Kwestia I – Jaka jest wśród rodziców znajomość skali problemu picia alkoholu i brania narkotyków wśród uczniów?</a:t>
          </a:r>
          <a:endParaRPr lang="pl-PL" sz="1300" dirty="0"/>
        </a:p>
      </dgm:t>
    </dgm:pt>
    <dgm:pt modelId="{5AE9168D-F76E-47D2-99A4-7F045E66F4F5}" type="parTrans" cxnId="{67042F88-779F-40E0-AA93-4AE73E6AAAB9}">
      <dgm:prSet/>
      <dgm:spPr/>
      <dgm:t>
        <a:bodyPr/>
        <a:lstStyle/>
        <a:p>
          <a:endParaRPr lang="pl-PL"/>
        </a:p>
      </dgm:t>
    </dgm:pt>
    <dgm:pt modelId="{B072FE99-7DD3-456B-933D-246005B6C6FD}" type="sibTrans" cxnId="{67042F88-779F-40E0-AA93-4AE73E6AAAB9}">
      <dgm:prSet/>
      <dgm:spPr/>
      <dgm:t>
        <a:bodyPr/>
        <a:lstStyle/>
        <a:p>
          <a:endParaRPr lang="pl-PL" dirty="0"/>
        </a:p>
      </dgm:t>
    </dgm:pt>
    <dgm:pt modelId="{CC0B1BF5-C276-4EAA-9615-C73964151F99}">
      <dgm:prSet phldrT="[Tekst]" custT="1"/>
      <dgm:spPr/>
      <dgm:t>
        <a:bodyPr/>
        <a:lstStyle/>
        <a:p>
          <a:r>
            <a:rPr lang="pl-PL" sz="1300" dirty="0" smtClean="0"/>
            <a:t>Kwestia II – Jaka jest wśród rodziców ocena stopnia dostępności alkoholu i narkotyków dla uczniów.</a:t>
          </a:r>
          <a:endParaRPr lang="pl-PL" sz="1300" dirty="0"/>
        </a:p>
      </dgm:t>
    </dgm:pt>
    <dgm:pt modelId="{53B0A404-E0D0-4F6A-B790-093846D47D5E}" type="parTrans" cxnId="{71DD9C32-A434-4623-8974-DF1772717E87}">
      <dgm:prSet/>
      <dgm:spPr/>
      <dgm:t>
        <a:bodyPr/>
        <a:lstStyle/>
        <a:p>
          <a:endParaRPr lang="pl-PL"/>
        </a:p>
      </dgm:t>
    </dgm:pt>
    <dgm:pt modelId="{4E9A233D-E17A-465F-96AC-C37ECEE07196}" type="sibTrans" cxnId="{71DD9C32-A434-4623-8974-DF1772717E87}">
      <dgm:prSet/>
      <dgm:spPr/>
      <dgm:t>
        <a:bodyPr/>
        <a:lstStyle/>
        <a:p>
          <a:endParaRPr lang="pl-PL" dirty="0"/>
        </a:p>
      </dgm:t>
    </dgm:pt>
    <dgm:pt modelId="{6E0162B0-017C-417C-A2E4-F30844905D3C}">
      <dgm:prSet phldrT="[Tekst]" custT="1"/>
      <dgm:spPr/>
      <dgm:t>
        <a:bodyPr/>
        <a:lstStyle/>
        <a:p>
          <a:r>
            <a:rPr lang="pl-PL" sz="1300" dirty="0" smtClean="0"/>
            <a:t>Kwestia III - Jaka jest wśród rodziców znajomość potencjalnych miejsc, gdzie uczniowie piją alkohol i biorą narkotyki?</a:t>
          </a:r>
          <a:endParaRPr lang="pl-PL" sz="1300" dirty="0"/>
        </a:p>
      </dgm:t>
    </dgm:pt>
    <dgm:pt modelId="{7ED26F7E-FC7D-4D51-B567-7D15462E22F5}" type="parTrans" cxnId="{6A0599FB-98B5-4A90-82B6-E30A39A2ACBC}">
      <dgm:prSet/>
      <dgm:spPr/>
      <dgm:t>
        <a:bodyPr/>
        <a:lstStyle/>
        <a:p>
          <a:endParaRPr lang="pl-PL"/>
        </a:p>
      </dgm:t>
    </dgm:pt>
    <dgm:pt modelId="{6DC8203F-57DF-477E-9090-A39F72133A16}" type="sibTrans" cxnId="{6A0599FB-98B5-4A90-82B6-E30A39A2ACBC}">
      <dgm:prSet/>
      <dgm:spPr/>
      <dgm:t>
        <a:bodyPr/>
        <a:lstStyle/>
        <a:p>
          <a:endParaRPr lang="pl-PL" dirty="0"/>
        </a:p>
      </dgm:t>
    </dgm:pt>
    <dgm:pt modelId="{7D9A89C5-547C-41F0-8A11-6060B8B237D3}">
      <dgm:prSet/>
      <dgm:spPr/>
      <dgm:t>
        <a:bodyPr/>
        <a:lstStyle/>
        <a:p>
          <a:r>
            <a:rPr lang="pl-PL" dirty="0" smtClean="0"/>
            <a:t>Kwestia IV - Jaka jest wśród rodziców znajomość powodów picia alkoholu i brania narkotyków przez uczniów?</a:t>
          </a:r>
          <a:endParaRPr lang="pl-PL" dirty="0"/>
        </a:p>
      </dgm:t>
    </dgm:pt>
    <dgm:pt modelId="{AACB8280-F9C5-409D-8880-83B9FA03E508}" type="parTrans" cxnId="{B25234D2-11C7-433E-88EF-D55D47AD9736}">
      <dgm:prSet/>
      <dgm:spPr/>
      <dgm:t>
        <a:bodyPr/>
        <a:lstStyle/>
        <a:p>
          <a:endParaRPr lang="pl-PL"/>
        </a:p>
      </dgm:t>
    </dgm:pt>
    <dgm:pt modelId="{B6C4D5E5-BFE3-40C9-9960-D6062D390B8C}" type="sibTrans" cxnId="{B25234D2-11C7-433E-88EF-D55D47AD9736}">
      <dgm:prSet/>
      <dgm:spPr/>
      <dgm:t>
        <a:bodyPr/>
        <a:lstStyle/>
        <a:p>
          <a:endParaRPr lang="pl-PL" dirty="0"/>
        </a:p>
      </dgm:t>
    </dgm:pt>
    <dgm:pt modelId="{E0E37C5B-A160-4A6C-B576-1EF13EAD9351}">
      <dgm:prSet/>
      <dgm:spPr/>
      <dgm:t>
        <a:bodyPr/>
        <a:lstStyle/>
        <a:p>
          <a:r>
            <a:rPr lang="pl-PL" dirty="0" smtClean="0"/>
            <a:t>Kwestia V – Jaka jest wśród rodziców wiedza na temat jakie alkohole i narkotyki są najpopularniejsze wśród uczniów?</a:t>
          </a:r>
          <a:endParaRPr lang="pl-PL" dirty="0"/>
        </a:p>
      </dgm:t>
    </dgm:pt>
    <dgm:pt modelId="{5DBF6B7B-608B-4B32-B966-8AF8041D4830}" type="parTrans" cxnId="{B3EFC08E-EC82-46AB-8F35-52E86C839FEB}">
      <dgm:prSet/>
      <dgm:spPr/>
      <dgm:t>
        <a:bodyPr/>
        <a:lstStyle/>
        <a:p>
          <a:endParaRPr lang="pl-PL"/>
        </a:p>
      </dgm:t>
    </dgm:pt>
    <dgm:pt modelId="{EA0E3CB1-2A1B-4BE4-8EC2-42B4A49CC491}" type="sibTrans" cxnId="{B3EFC08E-EC82-46AB-8F35-52E86C839FEB}">
      <dgm:prSet/>
      <dgm:spPr/>
      <dgm:t>
        <a:bodyPr/>
        <a:lstStyle/>
        <a:p>
          <a:endParaRPr lang="pl-PL"/>
        </a:p>
      </dgm:t>
    </dgm:pt>
    <dgm:pt modelId="{0ED5BEAE-7734-484B-BBD3-E443B259E2EF}" type="pres">
      <dgm:prSet presAssocID="{65641CB3-20FB-4A8D-803B-E647D82E6A0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E4C1D5B-8BEA-4305-AE60-3BF897D2FC4B}" type="pres">
      <dgm:prSet presAssocID="{65641CB3-20FB-4A8D-803B-E647D82E6A05}" presName="dummyMaxCanvas" presStyleCnt="0">
        <dgm:presLayoutVars/>
      </dgm:prSet>
      <dgm:spPr/>
    </dgm:pt>
    <dgm:pt modelId="{8B56A806-C0EA-45B9-AAC4-DBBB3B84FB33}" type="pres">
      <dgm:prSet presAssocID="{65641CB3-20FB-4A8D-803B-E647D82E6A05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2A3C296-2DCA-4A41-AC8D-E6E5F2F05D2C}" type="pres">
      <dgm:prSet presAssocID="{65641CB3-20FB-4A8D-803B-E647D82E6A05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9613E9-DB32-4A58-9554-7BE555BEE317}" type="pres">
      <dgm:prSet presAssocID="{65641CB3-20FB-4A8D-803B-E647D82E6A05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F427B59-9B9F-456E-8D71-F760C6BD7288}" type="pres">
      <dgm:prSet presAssocID="{65641CB3-20FB-4A8D-803B-E647D82E6A05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C8BB78-F58A-48D4-BA5B-5B9523222772}" type="pres">
      <dgm:prSet presAssocID="{65641CB3-20FB-4A8D-803B-E647D82E6A05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B030753-CA4E-42DD-9A88-334E1EE7366A}" type="pres">
      <dgm:prSet presAssocID="{65641CB3-20FB-4A8D-803B-E647D82E6A05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5A037B-F4B5-447E-918B-2B8C82EFD769}" type="pres">
      <dgm:prSet presAssocID="{65641CB3-20FB-4A8D-803B-E647D82E6A05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8EBE86F-8D7C-4989-83CC-2088220CA107}" type="pres">
      <dgm:prSet presAssocID="{65641CB3-20FB-4A8D-803B-E647D82E6A05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EAADED3-68C1-4C94-AF2F-1DAA436C5C39}" type="pres">
      <dgm:prSet presAssocID="{65641CB3-20FB-4A8D-803B-E647D82E6A05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A63E8B7-E76A-47D2-A2E7-9468858D7D26}" type="pres">
      <dgm:prSet presAssocID="{65641CB3-20FB-4A8D-803B-E647D82E6A05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4EA2FD6-4D52-45D5-8B4A-39731FA781D8}" type="pres">
      <dgm:prSet presAssocID="{65641CB3-20FB-4A8D-803B-E647D82E6A05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FFFA5EB-628B-4CC4-B283-2575FAE4E5C9}" type="pres">
      <dgm:prSet presAssocID="{65641CB3-20FB-4A8D-803B-E647D82E6A05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4522A93-C557-4A1F-B0AC-25B5F2B07AD1}" type="pres">
      <dgm:prSet presAssocID="{65641CB3-20FB-4A8D-803B-E647D82E6A05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BF5AF9A-0F8B-4636-B4F5-8B27A8E2E3F2}" type="pres">
      <dgm:prSet presAssocID="{65641CB3-20FB-4A8D-803B-E647D82E6A05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D897F39-B11E-45C5-A9AB-77BCC1B44F90}" type="presOf" srcId="{CC0B1BF5-C276-4EAA-9615-C73964151F99}" destId="{14EA2FD6-4D52-45D5-8B4A-39731FA781D8}" srcOrd="1" destOrd="0" presId="urn:microsoft.com/office/officeart/2005/8/layout/vProcess5"/>
    <dgm:cxn modelId="{B25234D2-11C7-433E-88EF-D55D47AD9736}" srcId="{65641CB3-20FB-4A8D-803B-E647D82E6A05}" destId="{7D9A89C5-547C-41F0-8A11-6060B8B237D3}" srcOrd="3" destOrd="0" parTransId="{AACB8280-F9C5-409D-8880-83B9FA03E508}" sibTransId="{B6C4D5E5-BFE3-40C9-9960-D6062D390B8C}"/>
    <dgm:cxn modelId="{138CA1CC-3D75-4513-B8BA-C12941D32CCE}" type="presOf" srcId="{65641CB3-20FB-4A8D-803B-E647D82E6A05}" destId="{0ED5BEAE-7734-484B-BBD3-E443B259E2EF}" srcOrd="0" destOrd="0" presId="urn:microsoft.com/office/officeart/2005/8/layout/vProcess5"/>
    <dgm:cxn modelId="{4CC2FEA6-1F0E-43C0-808B-97D70C189E2E}" type="presOf" srcId="{7D9A89C5-547C-41F0-8A11-6060B8B237D3}" destId="{9F427B59-9B9F-456E-8D71-F760C6BD7288}" srcOrd="0" destOrd="0" presId="urn:microsoft.com/office/officeart/2005/8/layout/vProcess5"/>
    <dgm:cxn modelId="{F42845D2-919E-4412-ACF9-125E31819202}" type="presOf" srcId="{7D9A89C5-547C-41F0-8A11-6060B8B237D3}" destId="{E4522A93-C557-4A1F-B0AC-25B5F2B07AD1}" srcOrd="1" destOrd="0" presId="urn:microsoft.com/office/officeart/2005/8/layout/vProcess5"/>
    <dgm:cxn modelId="{B3EFC08E-EC82-46AB-8F35-52E86C839FEB}" srcId="{65641CB3-20FB-4A8D-803B-E647D82E6A05}" destId="{E0E37C5B-A160-4A6C-B576-1EF13EAD9351}" srcOrd="4" destOrd="0" parTransId="{5DBF6B7B-608B-4B32-B966-8AF8041D4830}" sibTransId="{EA0E3CB1-2A1B-4BE4-8EC2-42B4A49CC491}"/>
    <dgm:cxn modelId="{3CC14334-8CE0-4BB5-A328-77DECA093E64}" type="presOf" srcId="{6DC8203F-57DF-477E-9090-A39F72133A16}" destId="{F8EBE86F-8D7C-4989-83CC-2088220CA107}" srcOrd="0" destOrd="0" presId="urn:microsoft.com/office/officeart/2005/8/layout/vProcess5"/>
    <dgm:cxn modelId="{63BC90A7-0AA5-4904-8865-CB3B53DCA998}" type="presOf" srcId="{CC0B1BF5-C276-4EAA-9615-C73964151F99}" destId="{22A3C296-2DCA-4A41-AC8D-E6E5F2F05D2C}" srcOrd="0" destOrd="0" presId="urn:microsoft.com/office/officeart/2005/8/layout/vProcess5"/>
    <dgm:cxn modelId="{5223B68C-C98E-48AD-B9F6-80197293E6DA}" type="presOf" srcId="{6E0162B0-017C-417C-A2E4-F30844905D3C}" destId="{6F9613E9-DB32-4A58-9554-7BE555BEE317}" srcOrd="0" destOrd="0" presId="urn:microsoft.com/office/officeart/2005/8/layout/vProcess5"/>
    <dgm:cxn modelId="{6A0599FB-98B5-4A90-82B6-E30A39A2ACBC}" srcId="{65641CB3-20FB-4A8D-803B-E647D82E6A05}" destId="{6E0162B0-017C-417C-A2E4-F30844905D3C}" srcOrd="2" destOrd="0" parTransId="{7ED26F7E-FC7D-4D51-B567-7D15462E22F5}" sibTransId="{6DC8203F-57DF-477E-9090-A39F72133A16}"/>
    <dgm:cxn modelId="{36A03FB8-7A43-4512-8F9D-9408E52238A8}" type="presOf" srcId="{E0E37C5B-A160-4A6C-B576-1EF13EAD9351}" destId="{2BF5AF9A-0F8B-4636-B4F5-8B27A8E2E3F2}" srcOrd="1" destOrd="0" presId="urn:microsoft.com/office/officeart/2005/8/layout/vProcess5"/>
    <dgm:cxn modelId="{7201AA9F-341A-4536-8DDB-89D709A38191}" type="presOf" srcId="{E0E37C5B-A160-4A6C-B576-1EF13EAD9351}" destId="{D9C8BB78-F58A-48D4-BA5B-5B9523222772}" srcOrd="0" destOrd="0" presId="urn:microsoft.com/office/officeart/2005/8/layout/vProcess5"/>
    <dgm:cxn modelId="{F045399F-152B-4C4F-ADE3-C0D44EBDFDB9}" type="presOf" srcId="{B6C4D5E5-BFE3-40C9-9960-D6062D390B8C}" destId="{0EAADED3-68C1-4C94-AF2F-1DAA436C5C39}" srcOrd="0" destOrd="0" presId="urn:microsoft.com/office/officeart/2005/8/layout/vProcess5"/>
    <dgm:cxn modelId="{95497304-FE0C-4F81-9D54-A4CCEBD038AB}" type="presOf" srcId="{6E0162B0-017C-417C-A2E4-F30844905D3C}" destId="{CFFFA5EB-628B-4CC4-B283-2575FAE4E5C9}" srcOrd="1" destOrd="0" presId="urn:microsoft.com/office/officeart/2005/8/layout/vProcess5"/>
    <dgm:cxn modelId="{4CEEDD9C-C90C-4B25-A265-CF218E782F6F}" type="presOf" srcId="{4E9A233D-E17A-465F-96AC-C37ECEE07196}" destId="{235A037B-F4B5-447E-918B-2B8C82EFD769}" srcOrd="0" destOrd="0" presId="urn:microsoft.com/office/officeart/2005/8/layout/vProcess5"/>
    <dgm:cxn modelId="{16DC3049-6B54-4AA5-9991-D8256FA8F959}" type="presOf" srcId="{B072FE99-7DD3-456B-933D-246005B6C6FD}" destId="{DB030753-CA4E-42DD-9A88-334E1EE7366A}" srcOrd="0" destOrd="0" presId="urn:microsoft.com/office/officeart/2005/8/layout/vProcess5"/>
    <dgm:cxn modelId="{D6852DC6-FCB8-4030-B3EE-446A61846FF5}" type="presOf" srcId="{C7D076D9-DBD7-4C89-B798-4A926A6DAC84}" destId="{8B56A806-C0EA-45B9-AAC4-DBBB3B84FB33}" srcOrd="0" destOrd="0" presId="urn:microsoft.com/office/officeart/2005/8/layout/vProcess5"/>
    <dgm:cxn modelId="{36C6D363-003E-4810-933B-430EABFA57DD}" type="presOf" srcId="{C7D076D9-DBD7-4C89-B798-4A926A6DAC84}" destId="{6A63E8B7-E76A-47D2-A2E7-9468858D7D26}" srcOrd="1" destOrd="0" presId="urn:microsoft.com/office/officeart/2005/8/layout/vProcess5"/>
    <dgm:cxn modelId="{71DD9C32-A434-4623-8974-DF1772717E87}" srcId="{65641CB3-20FB-4A8D-803B-E647D82E6A05}" destId="{CC0B1BF5-C276-4EAA-9615-C73964151F99}" srcOrd="1" destOrd="0" parTransId="{53B0A404-E0D0-4F6A-B790-093846D47D5E}" sibTransId="{4E9A233D-E17A-465F-96AC-C37ECEE07196}"/>
    <dgm:cxn modelId="{67042F88-779F-40E0-AA93-4AE73E6AAAB9}" srcId="{65641CB3-20FB-4A8D-803B-E647D82E6A05}" destId="{C7D076D9-DBD7-4C89-B798-4A926A6DAC84}" srcOrd="0" destOrd="0" parTransId="{5AE9168D-F76E-47D2-99A4-7F045E66F4F5}" sibTransId="{B072FE99-7DD3-456B-933D-246005B6C6FD}"/>
    <dgm:cxn modelId="{C9A33BCF-7F31-4DA2-9E6B-539ABEAC9AB5}" type="presParOf" srcId="{0ED5BEAE-7734-484B-BBD3-E443B259E2EF}" destId="{3E4C1D5B-8BEA-4305-AE60-3BF897D2FC4B}" srcOrd="0" destOrd="0" presId="urn:microsoft.com/office/officeart/2005/8/layout/vProcess5"/>
    <dgm:cxn modelId="{EB0D4F32-E884-4E03-B569-B3CDF7B3DD43}" type="presParOf" srcId="{0ED5BEAE-7734-484B-BBD3-E443B259E2EF}" destId="{8B56A806-C0EA-45B9-AAC4-DBBB3B84FB33}" srcOrd="1" destOrd="0" presId="urn:microsoft.com/office/officeart/2005/8/layout/vProcess5"/>
    <dgm:cxn modelId="{89DFD89C-D628-4AA8-B6B7-86197F4BAC13}" type="presParOf" srcId="{0ED5BEAE-7734-484B-BBD3-E443B259E2EF}" destId="{22A3C296-2DCA-4A41-AC8D-E6E5F2F05D2C}" srcOrd="2" destOrd="0" presId="urn:microsoft.com/office/officeart/2005/8/layout/vProcess5"/>
    <dgm:cxn modelId="{20FE5EBD-09A7-4D8A-B134-78E016860CA6}" type="presParOf" srcId="{0ED5BEAE-7734-484B-BBD3-E443B259E2EF}" destId="{6F9613E9-DB32-4A58-9554-7BE555BEE317}" srcOrd="3" destOrd="0" presId="urn:microsoft.com/office/officeart/2005/8/layout/vProcess5"/>
    <dgm:cxn modelId="{56DE2AA0-AF67-4AAD-A511-40FB7D8E3365}" type="presParOf" srcId="{0ED5BEAE-7734-484B-BBD3-E443B259E2EF}" destId="{9F427B59-9B9F-456E-8D71-F760C6BD7288}" srcOrd="4" destOrd="0" presId="urn:microsoft.com/office/officeart/2005/8/layout/vProcess5"/>
    <dgm:cxn modelId="{D9D265F4-2F84-48C8-AFD4-A46A577FBDBE}" type="presParOf" srcId="{0ED5BEAE-7734-484B-BBD3-E443B259E2EF}" destId="{D9C8BB78-F58A-48D4-BA5B-5B9523222772}" srcOrd="5" destOrd="0" presId="urn:microsoft.com/office/officeart/2005/8/layout/vProcess5"/>
    <dgm:cxn modelId="{73070ED9-1849-440F-80D3-F64BFB10DF25}" type="presParOf" srcId="{0ED5BEAE-7734-484B-BBD3-E443B259E2EF}" destId="{DB030753-CA4E-42DD-9A88-334E1EE7366A}" srcOrd="6" destOrd="0" presId="urn:microsoft.com/office/officeart/2005/8/layout/vProcess5"/>
    <dgm:cxn modelId="{9FD4B44B-ADC0-44B9-A516-18B57520E7EF}" type="presParOf" srcId="{0ED5BEAE-7734-484B-BBD3-E443B259E2EF}" destId="{235A037B-F4B5-447E-918B-2B8C82EFD769}" srcOrd="7" destOrd="0" presId="urn:microsoft.com/office/officeart/2005/8/layout/vProcess5"/>
    <dgm:cxn modelId="{365754DB-BC62-4A93-98A6-A35E831F3FEA}" type="presParOf" srcId="{0ED5BEAE-7734-484B-BBD3-E443B259E2EF}" destId="{F8EBE86F-8D7C-4989-83CC-2088220CA107}" srcOrd="8" destOrd="0" presId="urn:microsoft.com/office/officeart/2005/8/layout/vProcess5"/>
    <dgm:cxn modelId="{C3458748-384D-4334-BA12-8EFE7217C16A}" type="presParOf" srcId="{0ED5BEAE-7734-484B-BBD3-E443B259E2EF}" destId="{0EAADED3-68C1-4C94-AF2F-1DAA436C5C39}" srcOrd="9" destOrd="0" presId="urn:microsoft.com/office/officeart/2005/8/layout/vProcess5"/>
    <dgm:cxn modelId="{791D3191-A658-41C5-96A4-AA057554821E}" type="presParOf" srcId="{0ED5BEAE-7734-484B-BBD3-E443B259E2EF}" destId="{6A63E8B7-E76A-47D2-A2E7-9468858D7D26}" srcOrd="10" destOrd="0" presId="urn:microsoft.com/office/officeart/2005/8/layout/vProcess5"/>
    <dgm:cxn modelId="{D6AA5345-76D5-42D1-906C-82A6E616581A}" type="presParOf" srcId="{0ED5BEAE-7734-484B-BBD3-E443B259E2EF}" destId="{14EA2FD6-4D52-45D5-8B4A-39731FA781D8}" srcOrd="11" destOrd="0" presId="urn:microsoft.com/office/officeart/2005/8/layout/vProcess5"/>
    <dgm:cxn modelId="{EA10A111-A006-457D-9ADA-16E1FFAA628B}" type="presParOf" srcId="{0ED5BEAE-7734-484B-BBD3-E443B259E2EF}" destId="{CFFFA5EB-628B-4CC4-B283-2575FAE4E5C9}" srcOrd="12" destOrd="0" presId="urn:microsoft.com/office/officeart/2005/8/layout/vProcess5"/>
    <dgm:cxn modelId="{0A7E08B9-8751-48C1-B968-632FE4AB9C5C}" type="presParOf" srcId="{0ED5BEAE-7734-484B-BBD3-E443B259E2EF}" destId="{E4522A93-C557-4A1F-B0AC-25B5F2B07AD1}" srcOrd="13" destOrd="0" presId="urn:microsoft.com/office/officeart/2005/8/layout/vProcess5"/>
    <dgm:cxn modelId="{B049B872-3DAF-4D8A-8558-4CCC3B1149C9}" type="presParOf" srcId="{0ED5BEAE-7734-484B-BBD3-E443B259E2EF}" destId="{2BF5AF9A-0F8B-4636-B4F5-8B27A8E2E3F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A2CC3C63-BA3A-41D7-95DA-19D40A50A691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4B49D741-29B0-458F-BA7D-D9A3275F5A90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02D7AA4C-9058-4DEB-9825-C53A933EF118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F652E094-59D3-4F3E-A53E-D5B1ACC25FA2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5E99C3A1-734D-4F7D-9F71-F4290EE60937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09A53F64-E454-4DB7-B79C-6B973F071476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0925C332-0E6C-4F42-9B92-A7D14949E60C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45B13A43-9B13-4DFE-83CF-F4FB589467AA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68691EFC-4E6D-4016-9EAC-02221C3C7D7E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AE11C037-4360-410D-8081-104F8D984EA4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CEE93A-DC27-43F9-829C-2E8DA75E981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325EEEF-EC80-4117-8F63-6221F8708A92}">
      <dgm:prSet phldrT="[Teks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pl-PL" sz="2300" b="1" dirty="0" smtClean="0">
              <a:solidFill>
                <a:schemeClr val="tx1"/>
              </a:solidFill>
              <a:latin typeface="Garamond" pitchFamily="18" charset="0"/>
            </a:rPr>
            <a:t>Badanie ilościowe </a:t>
          </a:r>
          <a:endParaRPr lang="pl-PL" sz="2300" b="1" dirty="0">
            <a:solidFill>
              <a:schemeClr val="tx1"/>
            </a:solidFill>
            <a:latin typeface="Garamond" pitchFamily="18" charset="0"/>
          </a:endParaRPr>
        </a:p>
      </dgm:t>
    </dgm:pt>
    <dgm:pt modelId="{A96F474C-F820-41E0-8F12-4B2C934A622C}" type="parTrans" cxnId="{5E14A786-56CF-4383-B24B-0971361D9A0E}">
      <dgm:prSet/>
      <dgm:spPr/>
      <dgm:t>
        <a:bodyPr/>
        <a:lstStyle/>
        <a:p>
          <a:endParaRPr lang="pl-PL"/>
        </a:p>
      </dgm:t>
    </dgm:pt>
    <dgm:pt modelId="{56E560DB-A218-49A1-BF16-49B57DF861DE}" type="sibTrans" cxnId="{5E14A786-56CF-4383-B24B-0971361D9A0E}">
      <dgm:prSet/>
      <dgm:spPr/>
      <dgm:t>
        <a:bodyPr/>
        <a:lstStyle/>
        <a:p>
          <a:endParaRPr lang="pl-PL"/>
        </a:p>
      </dgm:t>
    </dgm:pt>
    <dgm:pt modelId="{B8CCAA94-C335-47B5-A452-4AA63FA99D9F}">
      <dgm:prSet phldrT="[Teks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pl-PL" sz="2300" b="1" dirty="0" smtClean="0">
              <a:solidFill>
                <a:schemeClr val="tx1"/>
              </a:solidFill>
              <a:latin typeface="Garamond" pitchFamily="18" charset="0"/>
            </a:rPr>
            <a:t>Metoda wywiadu audytoryjnego </a:t>
          </a:r>
        </a:p>
        <a:p>
          <a:pPr algn="ctr"/>
          <a:r>
            <a:rPr lang="pl-PL" sz="2300" b="1" dirty="0" smtClean="0">
              <a:solidFill>
                <a:schemeClr val="tx1"/>
              </a:solidFill>
              <a:latin typeface="Garamond" pitchFamily="18" charset="0"/>
            </a:rPr>
            <a:t>za pomocą kwestionariusza ankiety anonimowej</a:t>
          </a:r>
          <a:endParaRPr lang="pl-PL" sz="2300" b="1" dirty="0">
            <a:solidFill>
              <a:schemeClr val="tx1"/>
            </a:solidFill>
            <a:latin typeface="Garamond" pitchFamily="18" charset="0"/>
          </a:endParaRPr>
        </a:p>
      </dgm:t>
    </dgm:pt>
    <dgm:pt modelId="{D5FAB1EE-469A-4482-B304-70223B3F1F9A}" type="parTrans" cxnId="{443DBB85-1FD0-4252-AAC5-9D48E1259D05}">
      <dgm:prSet/>
      <dgm:spPr/>
      <dgm:t>
        <a:bodyPr/>
        <a:lstStyle/>
        <a:p>
          <a:endParaRPr lang="pl-PL"/>
        </a:p>
      </dgm:t>
    </dgm:pt>
    <dgm:pt modelId="{6D0F9EE4-C99A-48CD-A38F-3C8B2C9CF7C8}" type="sibTrans" cxnId="{443DBB85-1FD0-4252-AAC5-9D48E1259D05}">
      <dgm:prSet/>
      <dgm:spPr/>
      <dgm:t>
        <a:bodyPr/>
        <a:lstStyle/>
        <a:p>
          <a:endParaRPr lang="pl-PL"/>
        </a:p>
      </dgm:t>
    </dgm:pt>
    <dgm:pt modelId="{7A03C77A-BCB5-4CCD-B5A9-EDB9721772C8}">
      <dgm:prSet phldrT="[Teks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pl-PL" sz="2700" b="1" dirty="0" smtClean="0">
              <a:solidFill>
                <a:schemeClr val="tx1"/>
              </a:solidFill>
              <a:latin typeface="Garamond" pitchFamily="18" charset="0"/>
            </a:rPr>
            <a:t>Wywiadem objęta reprezentatywna grupa:</a:t>
          </a:r>
        </a:p>
        <a:p>
          <a:pPr algn="ctr"/>
          <a:r>
            <a:rPr lang="pl-PL" sz="2700" b="1" dirty="0" smtClean="0">
              <a:solidFill>
                <a:schemeClr val="tx1"/>
              </a:solidFill>
              <a:latin typeface="Garamond" pitchFamily="18" charset="0"/>
            </a:rPr>
            <a:t>a) 545 uczniów,</a:t>
          </a:r>
        </a:p>
        <a:p>
          <a:pPr algn="ctr"/>
          <a:r>
            <a:rPr lang="pl-PL" sz="2700" b="1" dirty="0" smtClean="0">
              <a:solidFill>
                <a:schemeClr val="tx1"/>
              </a:solidFill>
              <a:latin typeface="Garamond" pitchFamily="18" charset="0"/>
            </a:rPr>
            <a:t>b) 327 rodziców tych dzieci,</a:t>
          </a:r>
        </a:p>
        <a:p>
          <a:pPr algn="ctr"/>
          <a:r>
            <a:rPr lang="pl-PL" sz="2700" b="1" dirty="0" smtClean="0">
              <a:solidFill>
                <a:schemeClr val="tx1"/>
              </a:solidFill>
              <a:latin typeface="Garamond" pitchFamily="18" charset="0"/>
            </a:rPr>
            <a:t>c) 26 nauczycieli</a:t>
          </a:r>
          <a:endParaRPr lang="pl-PL" sz="2700" b="1" dirty="0">
            <a:solidFill>
              <a:schemeClr val="tx1"/>
            </a:solidFill>
            <a:latin typeface="Garamond" pitchFamily="18" charset="0"/>
          </a:endParaRPr>
        </a:p>
      </dgm:t>
    </dgm:pt>
    <dgm:pt modelId="{1036A99D-3DC6-4DCC-BB33-D4C1C6D1B3B4}" type="parTrans" cxnId="{A9210966-A976-46A4-88D6-8D86D98C0205}">
      <dgm:prSet/>
      <dgm:spPr/>
      <dgm:t>
        <a:bodyPr/>
        <a:lstStyle/>
        <a:p>
          <a:endParaRPr lang="pl-PL"/>
        </a:p>
      </dgm:t>
    </dgm:pt>
    <dgm:pt modelId="{57B843CA-E40D-4817-8759-AB9E559865D7}" type="sibTrans" cxnId="{A9210966-A976-46A4-88D6-8D86D98C0205}">
      <dgm:prSet/>
      <dgm:spPr/>
      <dgm:t>
        <a:bodyPr/>
        <a:lstStyle/>
        <a:p>
          <a:endParaRPr lang="pl-PL"/>
        </a:p>
      </dgm:t>
    </dgm:pt>
    <dgm:pt modelId="{6C818304-148A-447B-901D-5368869D2A03}" type="pres">
      <dgm:prSet presAssocID="{E8CEE93A-DC27-43F9-829C-2E8DA75E981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71C3B79-D26F-4271-80C9-4F77EFC786C5}" type="pres">
      <dgm:prSet presAssocID="{4325EEEF-EC80-4117-8F63-6221F8708A92}" presName="parentLin" presStyleCnt="0"/>
      <dgm:spPr/>
    </dgm:pt>
    <dgm:pt modelId="{DCCAE443-5450-4B3A-879F-3391249377BD}" type="pres">
      <dgm:prSet presAssocID="{4325EEEF-EC80-4117-8F63-6221F8708A92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615F44DA-A797-41C9-8410-F388190A2F21}" type="pres">
      <dgm:prSet presAssocID="{4325EEEF-EC80-4117-8F63-6221F8708A92}" presName="parentText" presStyleLbl="node1" presStyleIdx="0" presStyleCnt="3" custScaleX="101653" custScaleY="119868" custLinFactX="6365" custLinFactNeighborX="100000" custLinFactNeighborY="-496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CB634D3-D1AE-4788-83FD-414F35116606}" type="pres">
      <dgm:prSet presAssocID="{4325EEEF-EC80-4117-8F63-6221F8708A92}" presName="negativeSpace" presStyleCnt="0"/>
      <dgm:spPr/>
    </dgm:pt>
    <dgm:pt modelId="{5AA8965A-E6A1-4586-88C0-38BBC1CF1525}" type="pres">
      <dgm:prSet presAssocID="{4325EEEF-EC80-4117-8F63-6221F8708A92}" presName="childText" presStyleLbl="conFgAcc1" presStyleIdx="0" presStyleCnt="3">
        <dgm:presLayoutVars>
          <dgm:bulletEnabled val="1"/>
        </dgm:presLayoutVars>
      </dgm:prSet>
      <dgm:spPr/>
    </dgm:pt>
    <dgm:pt modelId="{07CCE21D-764B-4925-B9C3-E901408CC01C}" type="pres">
      <dgm:prSet presAssocID="{56E560DB-A218-49A1-BF16-49B57DF861DE}" presName="spaceBetweenRectangles" presStyleCnt="0"/>
      <dgm:spPr/>
    </dgm:pt>
    <dgm:pt modelId="{B8DB46E0-1225-4875-93AD-20BBAF3AD7A6}" type="pres">
      <dgm:prSet presAssocID="{B8CCAA94-C335-47B5-A452-4AA63FA99D9F}" presName="parentLin" presStyleCnt="0"/>
      <dgm:spPr/>
    </dgm:pt>
    <dgm:pt modelId="{EC3704B4-3276-4F5C-B971-8CAE8C88798A}" type="pres">
      <dgm:prSet presAssocID="{B8CCAA94-C335-47B5-A452-4AA63FA99D9F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CF5FBFBE-1145-4693-A9E7-275577F6AFE4}" type="pres">
      <dgm:prSet presAssocID="{B8CCAA94-C335-47B5-A452-4AA63FA99D9F}" presName="parentText" presStyleLbl="node1" presStyleIdx="1" presStyleCnt="3" custScaleX="109260" custScaleY="181896" custLinFactX="1506" custLinFactNeighborX="100000" custLinFactNeighborY="-371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3652C5A-33DF-4458-B044-2DA45CC05D84}" type="pres">
      <dgm:prSet presAssocID="{B8CCAA94-C335-47B5-A452-4AA63FA99D9F}" presName="negativeSpace" presStyleCnt="0"/>
      <dgm:spPr/>
    </dgm:pt>
    <dgm:pt modelId="{9C26608E-D20C-4CB2-8A58-D71EB57E65FC}" type="pres">
      <dgm:prSet presAssocID="{B8CCAA94-C335-47B5-A452-4AA63FA99D9F}" presName="childText" presStyleLbl="conFgAcc1" presStyleIdx="1" presStyleCnt="3">
        <dgm:presLayoutVars>
          <dgm:bulletEnabled val="1"/>
        </dgm:presLayoutVars>
      </dgm:prSet>
      <dgm:spPr/>
    </dgm:pt>
    <dgm:pt modelId="{12E339E8-76F9-4123-8110-5A93BA49D4BF}" type="pres">
      <dgm:prSet presAssocID="{6D0F9EE4-C99A-48CD-A38F-3C8B2C9CF7C8}" presName="spaceBetweenRectangles" presStyleCnt="0"/>
      <dgm:spPr/>
    </dgm:pt>
    <dgm:pt modelId="{336B0911-DD70-45C8-BA24-CF83385D471F}" type="pres">
      <dgm:prSet presAssocID="{7A03C77A-BCB5-4CCD-B5A9-EDB9721772C8}" presName="parentLin" presStyleCnt="0"/>
      <dgm:spPr/>
    </dgm:pt>
    <dgm:pt modelId="{C3029BA0-816B-4A60-A5FA-49B83C706FE9}" type="pres">
      <dgm:prSet presAssocID="{7A03C77A-BCB5-4CCD-B5A9-EDB9721772C8}" presName="parentLeftMargin" presStyleLbl="node1" presStyleIdx="1" presStyleCnt="3"/>
      <dgm:spPr/>
      <dgm:t>
        <a:bodyPr/>
        <a:lstStyle/>
        <a:p>
          <a:endParaRPr lang="pl-PL"/>
        </a:p>
      </dgm:t>
    </dgm:pt>
    <dgm:pt modelId="{DF29096D-D29B-4B04-A57B-4E952CA88974}" type="pres">
      <dgm:prSet presAssocID="{7A03C77A-BCB5-4CCD-B5A9-EDB9721772C8}" presName="parentText" presStyleLbl="node1" presStyleIdx="2" presStyleCnt="3" custScaleX="142191" custScaleY="406060" custLinFactNeighborX="-64423" custLinFactNeighborY="272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BF16094-E024-483F-BB82-46A59DC7D352}" type="pres">
      <dgm:prSet presAssocID="{7A03C77A-BCB5-4CCD-B5A9-EDB9721772C8}" presName="negativeSpace" presStyleCnt="0"/>
      <dgm:spPr/>
    </dgm:pt>
    <dgm:pt modelId="{FF40D92E-77D2-4D7F-AFBF-E47FC811CF0D}" type="pres">
      <dgm:prSet presAssocID="{7A03C77A-BCB5-4CCD-B5A9-EDB9721772C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86F27AA-D415-4D63-8A53-2A83EB7EBC42}" type="presOf" srcId="{B8CCAA94-C335-47B5-A452-4AA63FA99D9F}" destId="{CF5FBFBE-1145-4693-A9E7-275577F6AFE4}" srcOrd="1" destOrd="0" presId="urn:microsoft.com/office/officeart/2005/8/layout/list1"/>
    <dgm:cxn modelId="{15AA75FA-3F3D-4BD2-9D50-4DCA83909CBF}" type="presOf" srcId="{4325EEEF-EC80-4117-8F63-6221F8708A92}" destId="{DCCAE443-5450-4B3A-879F-3391249377BD}" srcOrd="0" destOrd="0" presId="urn:microsoft.com/office/officeart/2005/8/layout/list1"/>
    <dgm:cxn modelId="{E171D46E-D95A-4621-ADF7-5CDBA941B8B4}" type="presOf" srcId="{7A03C77A-BCB5-4CCD-B5A9-EDB9721772C8}" destId="{DF29096D-D29B-4B04-A57B-4E952CA88974}" srcOrd="1" destOrd="0" presId="urn:microsoft.com/office/officeart/2005/8/layout/list1"/>
    <dgm:cxn modelId="{443DBB85-1FD0-4252-AAC5-9D48E1259D05}" srcId="{E8CEE93A-DC27-43F9-829C-2E8DA75E9812}" destId="{B8CCAA94-C335-47B5-A452-4AA63FA99D9F}" srcOrd="1" destOrd="0" parTransId="{D5FAB1EE-469A-4482-B304-70223B3F1F9A}" sibTransId="{6D0F9EE4-C99A-48CD-A38F-3C8B2C9CF7C8}"/>
    <dgm:cxn modelId="{475F1E0A-88A2-49C6-B11E-A2CA3D2D3EFF}" type="presOf" srcId="{7A03C77A-BCB5-4CCD-B5A9-EDB9721772C8}" destId="{C3029BA0-816B-4A60-A5FA-49B83C706FE9}" srcOrd="0" destOrd="0" presId="urn:microsoft.com/office/officeart/2005/8/layout/list1"/>
    <dgm:cxn modelId="{A9210966-A976-46A4-88D6-8D86D98C0205}" srcId="{E8CEE93A-DC27-43F9-829C-2E8DA75E9812}" destId="{7A03C77A-BCB5-4CCD-B5A9-EDB9721772C8}" srcOrd="2" destOrd="0" parTransId="{1036A99D-3DC6-4DCC-BB33-D4C1C6D1B3B4}" sibTransId="{57B843CA-E40D-4817-8759-AB9E559865D7}"/>
    <dgm:cxn modelId="{80A3D12C-769B-49FD-9052-E8CB6A839F5B}" type="presOf" srcId="{E8CEE93A-DC27-43F9-829C-2E8DA75E9812}" destId="{6C818304-148A-447B-901D-5368869D2A03}" srcOrd="0" destOrd="0" presId="urn:microsoft.com/office/officeart/2005/8/layout/list1"/>
    <dgm:cxn modelId="{5E14A786-56CF-4383-B24B-0971361D9A0E}" srcId="{E8CEE93A-DC27-43F9-829C-2E8DA75E9812}" destId="{4325EEEF-EC80-4117-8F63-6221F8708A92}" srcOrd="0" destOrd="0" parTransId="{A96F474C-F820-41E0-8F12-4B2C934A622C}" sibTransId="{56E560DB-A218-49A1-BF16-49B57DF861DE}"/>
    <dgm:cxn modelId="{98D013C9-846C-41E9-95B3-86AABBCDE332}" type="presOf" srcId="{4325EEEF-EC80-4117-8F63-6221F8708A92}" destId="{615F44DA-A797-41C9-8410-F388190A2F21}" srcOrd="1" destOrd="0" presId="urn:microsoft.com/office/officeart/2005/8/layout/list1"/>
    <dgm:cxn modelId="{D8AB2CB8-BC52-46E7-919D-8470829B1A17}" type="presOf" srcId="{B8CCAA94-C335-47B5-A452-4AA63FA99D9F}" destId="{EC3704B4-3276-4F5C-B971-8CAE8C88798A}" srcOrd="0" destOrd="0" presId="urn:microsoft.com/office/officeart/2005/8/layout/list1"/>
    <dgm:cxn modelId="{54BA51B4-0C4D-423E-9646-4E3E089A0C8A}" type="presParOf" srcId="{6C818304-148A-447B-901D-5368869D2A03}" destId="{371C3B79-D26F-4271-80C9-4F77EFC786C5}" srcOrd="0" destOrd="0" presId="urn:microsoft.com/office/officeart/2005/8/layout/list1"/>
    <dgm:cxn modelId="{1E1D892A-8BFB-42D3-86CA-BF1FA8071D5E}" type="presParOf" srcId="{371C3B79-D26F-4271-80C9-4F77EFC786C5}" destId="{DCCAE443-5450-4B3A-879F-3391249377BD}" srcOrd="0" destOrd="0" presId="urn:microsoft.com/office/officeart/2005/8/layout/list1"/>
    <dgm:cxn modelId="{E1F20B34-913E-4D10-B73F-2A494600A9B6}" type="presParOf" srcId="{371C3B79-D26F-4271-80C9-4F77EFC786C5}" destId="{615F44DA-A797-41C9-8410-F388190A2F21}" srcOrd="1" destOrd="0" presId="urn:microsoft.com/office/officeart/2005/8/layout/list1"/>
    <dgm:cxn modelId="{2BA0D878-2540-4F9C-9D6A-2F6E23E28364}" type="presParOf" srcId="{6C818304-148A-447B-901D-5368869D2A03}" destId="{CCB634D3-D1AE-4788-83FD-414F35116606}" srcOrd="1" destOrd="0" presId="urn:microsoft.com/office/officeart/2005/8/layout/list1"/>
    <dgm:cxn modelId="{74974BE4-7D1C-4743-A68C-77E9C93B175B}" type="presParOf" srcId="{6C818304-148A-447B-901D-5368869D2A03}" destId="{5AA8965A-E6A1-4586-88C0-38BBC1CF1525}" srcOrd="2" destOrd="0" presId="urn:microsoft.com/office/officeart/2005/8/layout/list1"/>
    <dgm:cxn modelId="{F8505257-1BF1-4113-9442-4C3818C58493}" type="presParOf" srcId="{6C818304-148A-447B-901D-5368869D2A03}" destId="{07CCE21D-764B-4925-B9C3-E901408CC01C}" srcOrd="3" destOrd="0" presId="urn:microsoft.com/office/officeart/2005/8/layout/list1"/>
    <dgm:cxn modelId="{50228329-C87E-4826-9723-1C516A6C6CD3}" type="presParOf" srcId="{6C818304-148A-447B-901D-5368869D2A03}" destId="{B8DB46E0-1225-4875-93AD-20BBAF3AD7A6}" srcOrd="4" destOrd="0" presId="urn:microsoft.com/office/officeart/2005/8/layout/list1"/>
    <dgm:cxn modelId="{61AD5848-70B6-4B5A-AD1E-63CA5009E3F5}" type="presParOf" srcId="{B8DB46E0-1225-4875-93AD-20BBAF3AD7A6}" destId="{EC3704B4-3276-4F5C-B971-8CAE8C88798A}" srcOrd="0" destOrd="0" presId="urn:microsoft.com/office/officeart/2005/8/layout/list1"/>
    <dgm:cxn modelId="{B05E3CAC-A0D7-4074-8CAD-78C4CFAA6B57}" type="presParOf" srcId="{B8DB46E0-1225-4875-93AD-20BBAF3AD7A6}" destId="{CF5FBFBE-1145-4693-A9E7-275577F6AFE4}" srcOrd="1" destOrd="0" presId="urn:microsoft.com/office/officeart/2005/8/layout/list1"/>
    <dgm:cxn modelId="{A515A06F-19B5-46CE-842D-242E300E0A31}" type="presParOf" srcId="{6C818304-148A-447B-901D-5368869D2A03}" destId="{83652C5A-33DF-4458-B044-2DA45CC05D84}" srcOrd="5" destOrd="0" presId="urn:microsoft.com/office/officeart/2005/8/layout/list1"/>
    <dgm:cxn modelId="{7E28949C-6D4F-4A6D-A178-3A8F2298E400}" type="presParOf" srcId="{6C818304-148A-447B-901D-5368869D2A03}" destId="{9C26608E-D20C-4CB2-8A58-D71EB57E65FC}" srcOrd="6" destOrd="0" presId="urn:microsoft.com/office/officeart/2005/8/layout/list1"/>
    <dgm:cxn modelId="{8800C660-7E3A-4367-BF51-22741B2D121C}" type="presParOf" srcId="{6C818304-148A-447B-901D-5368869D2A03}" destId="{12E339E8-76F9-4123-8110-5A93BA49D4BF}" srcOrd="7" destOrd="0" presId="urn:microsoft.com/office/officeart/2005/8/layout/list1"/>
    <dgm:cxn modelId="{EE783667-E4A2-4BB0-A803-9B29A7929095}" type="presParOf" srcId="{6C818304-148A-447B-901D-5368869D2A03}" destId="{336B0911-DD70-45C8-BA24-CF83385D471F}" srcOrd="8" destOrd="0" presId="urn:microsoft.com/office/officeart/2005/8/layout/list1"/>
    <dgm:cxn modelId="{BA57A821-6F23-4B62-8E8F-B69BE9020062}" type="presParOf" srcId="{336B0911-DD70-45C8-BA24-CF83385D471F}" destId="{C3029BA0-816B-4A60-A5FA-49B83C706FE9}" srcOrd="0" destOrd="0" presId="urn:microsoft.com/office/officeart/2005/8/layout/list1"/>
    <dgm:cxn modelId="{258F7C66-8A72-47B2-AF75-69975468573F}" type="presParOf" srcId="{336B0911-DD70-45C8-BA24-CF83385D471F}" destId="{DF29096D-D29B-4B04-A57B-4E952CA88974}" srcOrd="1" destOrd="0" presId="urn:microsoft.com/office/officeart/2005/8/layout/list1"/>
    <dgm:cxn modelId="{ECDC72A5-BE9C-4111-B5E6-281F9054836C}" type="presParOf" srcId="{6C818304-148A-447B-901D-5368869D2A03}" destId="{9BF16094-E024-483F-BB82-46A59DC7D352}" srcOrd="9" destOrd="0" presId="urn:microsoft.com/office/officeart/2005/8/layout/list1"/>
    <dgm:cxn modelId="{69AB00DB-FB3F-4894-8DC0-C77702024A71}" type="presParOf" srcId="{6C818304-148A-447B-901D-5368869D2A03}" destId="{FF40D92E-77D2-4D7F-AFBF-E47FC811CF0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4AB6F823-8E08-4CE7-9EF9-E08510C82931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714B6C5F-4E27-4B3F-8B8C-0CAB01E7228A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8EDCFA12-BBCD-474C-8E2D-474964ECD260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D3422C14-983E-4E13-BDCA-033036CC6C16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26A9C601-AF89-4F4D-8C91-7574B0A6E8E7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54AB71DE-AE4D-4322-AE0A-3F41C9F38729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FD6DA920-7123-46E6-93B2-B690C69E3ADD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F26F15E2-8217-4673-9AFD-E6EB35215E1C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31537B26-13BD-4915-9E90-4A26C5C4B93F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EF3C8E25-28AC-41B2-928C-89BB4304330A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B73758D-4D63-4520-8329-0A00789AE941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94D66665-FBA6-4A2E-A9C5-265B71DC87C2}">
      <dgm:prSet phldrT="[Tekst]"/>
      <dgm:spPr/>
      <dgm:t>
        <a:bodyPr/>
        <a:lstStyle/>
        <a:p>
          <a:r>
            <a:rPr lang="pl-PL" dirty="0" smtClean="0"/>
            <a:t>Uczniowie klas podstawowych</a:t>
          </a:r>
          <a:endParaRPr lang="pl-PL" dirty="0"/>
        </a:p>
      </dgm:t>
    </dgm:pt>
    <dgm:pt modelId="{5E02B300-5CAD-4826-80EE-29CE8B93F35F}" type="parTrans" cxnId="{182F4357-61EC-4D27-98FF-DF3253BE344C}">
      <dgm:prSet/>
      <dgm:spPr/>
      <dgm:t>
        <a:bodyPr/>
        <a:lstStyle/>
        <a:p>
          <a:endParaRPr lang="pl-PL"/>
        </a:p>
      </dgm:t>
    </dgm:pt>
    <dgm:pt modelId="{4E99389A-E0C9-4A24-8294-EED63FBE7F7B}" type="sibTrans" cxnId="{182F4357-61EC-4D27-98FF-DF3253BE344C}">
      <dgm:prSet/>
      <dgm:spPr/>
      <dgm:t>
        <a:bodyPr/>
        <a:lstStyle/>
        <a:p>
          <a:endParaRPr lang="pl-PL"/>
        </a:p>
      </dgm:t>
    </dgm:pt>
    <dgm:pt modelId="{CB7E350F-51BA-40E2-98A1-2FF1B6AFB69F}">
      <dgm:prSet phldrT="[Tekst]" custT="1"/>
      <dgm:spPr/>
      <dgm:t>
        <a:bodyPr/>
        <a:lstStyle/>
        <a:p>
          <a:r>
            <a:rPr lang="pl-PL" sz="3000" dirty="0" smtClean="0"/>
            <a:t>Uczniowie gimnazjów</a:t>
          </a:r>
          <a:endParaRPr lang="pl-PL" sz="3000" dirty="0"/>
        </a:p>
      </dgm:t>
    </dgm:pt>
    <dgm:pt modelId="{1E0E84A2-2F9C-487D-A530-57DBA49F3738}" type="parTrans" cxnId="{6D2E0EB1-013C-452B-B510-6874276DCEDD}">
      <dgm:prSet/>
      <dgm:spPr/>
      <dgm:t>
        <a:bodyPr/>
        <a:lstStyle/>
        <a:p>
          <a:endParaRPr lang="pl-PL"/>
        </a:p>
      </dgm:t>
    </dgm:pt>
    <dgm:pt modelId="{1F094D1A-1E72-4807-9BF3-076C4B77D17A}" type="sibTrans" cxnId="{6D2E0EB1-013C-452B-B510-6874276DCEDD}">
      <dgm:prSet/>
      <dgm:spPr/>
      <dgm:t>
        <a:bodyPr/>
        <a:lstStyle/>
        <a:p>
          <a:endParaRPr lang="pl-PL"/>
        </a:p>
      </dgm:t>
    </dgm:pt>
    <dgm:pt modelId="{AA26CE03-EF4E-4D7A-846E-8A56ED17D922}">
      <dgm:prSet phldrT="[Tekst]" custT="1"/>
      <dgm:spPr/>
      <dgm:t>
        <a:bodyPr/>
        <a:lstStyle/>
        <a:p>
          <a:r>
            <a:rPr lang="pl-PL" sz="1700" baseline="0" dirty="0" smtClean="0"/>
            <a:t>Uczniowie</a:t>
          </a:r>
        </a:p>
        <a:p>
          <a:r>
            <a:rPr lang="pl-PL" sz="1700" baseline="0" dirty="0" smtClean="0"/>
            <a:t>liceum</a:t>
          </a:r>
          <a:endParaRPr lang="pl-PL" sz="1700" baseline="0" dirty="0"/>
        </a:p>
      </dgm:t>
    </dgm:pt>
    <dgm:pt modelId="{6FC242B4-ED1B-4449-B562-308C2F84903A}" type="sibTrans" cxnId="{B570496E-BACD-4C87-B403-1C1B2FFE95AC}">
      <dgm:prSet/>
      <dgm:spPr/>
      <dgm:t>
        <a:bodyPr/>
        <a:lstStyle/>
        <a:p>
          <a:endParaRPr lang="pl-PL"/>
        </a:p>
      </dgm:t>
    </dgm:pt>
    <dgm:pt modelId="{D699123D-165F-4CFD-B33D-8EE5CEA5EC7F}" type="parTrans" cxnId="{B570496E-BACD-4C87-B403-1C1B2FFE95AC}">
      <dgm:prSet/>
      <dgm:spPr/>
      <dgm:t>
        <a:bodyPr/>
        <a:lstStyle/>
        <a:p>
          <a:endParaRPr lang="pl-PL"/>
        </a:p>
      </dgm:t>
    </dgm:pt>
    <dgm:pt modelId="{C6EB79EF-A279-4BE5-B24D-D15D1439BC1C}" type="pres">
      <dgm:prSet presAssocID="{DB73758D-4D63-4520-8329-0A00789AE941}" presName="Name0" presStyleCnt="0">
        <dgm:presLayoutVars>
          <dgm:dir/>
          <dgm:animLvl val="lvl"/>
          <dgm:resizeHandles val="exact"/>
        </dgm:presLayoutVars>
      </dgm:prSet>
      <dgm:spPr/>
    </dgm:pt>
    <dgm:pt modelId="{C0E6F3C2-30FE-4619-9652-B06AA04A9532}" type="pres">
      <dgm:prSet presAssocID="{94D66665-FBA6-4A2E-A9C5-265B71DC87C2}" presName="Name8" presStyleCnt="0"/>
      <dgm:spPr/>
    </dgm:pt>
    <dgm:pt modelId="{BF5FAAE3-28B5-4530-B7A3-CA8C24E8CBB4}" type="pres">
      <dgm:prSet presAssocID="{94D66665-FBA6-4A2E-A9C5-265B71DC87C2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AE374E-5643-4DE0-94A0-32BB03FEBC54}" type="pres">
      <dgm:prSet presAssocID="{94D66665-FBA6-4A2E-A9C5-265B71DC87C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E4FC1F-0527-4BE6-B4E3-8FE6943C8B6C}" type="pres">
      <dgm:prSet presAssocID="{CB7E350F-51BA-40E2-98A1-2FF1B6AFB69F}" presName="Name8" presStyleCnt="0"/>
      <dgm:spPr/>
    </dgm:pt>
    <dgm:pt modelId="{7FFD6C1E-673A-422F-ADDE-FE5525EAD7EA}" type="pres">
      <dgm:prSet presAssocID="{CB7E350F-51BA-40E2-98A1-2FF1B6AFB69F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26962CB-C87E-4596-8DC0-DA0B1BF73B5D}" type="pres">
      <dgm:prSet presAssocID="{CB7E350F-51BA-40E2-98A1-2FF1B6AFB69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22C1255-8AFD-466A-8F73-90AAD226D4F5}" type="pres">
      <dgm:prSet presAssocID="{AA26CE03-EF4E-4D7A-846E-8A56ED17D922}" presName="Name8" presStyleCnt="0"/>
      <dgm:spPr/>
    </dgm:pt>
    <dgm:pt modelId="{000DBE07-42D4-4398-94C8-D3D88476E535}" type="pres">
      <dgm:prSet presAssocID="{AA26CE03-EF4E-4D7A-846E-8A56ED17D922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E3F9FEE-22C0-4D58-8BE3-5CF78EC077D1}" type="pres">
      <dgm:prSet presAssocID="{AA26CE03-EF4E-4D7A-846E-8A56ED17D92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E0F9C8A-A942-4F09-994B-322D54E7FBC7}" type="presOf" srcId="{CB7E350F-51BA-40E2-98A1-2FF1B6AFB69F}" destId="{7FFD6C1E-673A-422F-ADDE-FE5525EAD7EA}" srcOrd="0" destOrd="0" presId="urn:microsoft.com/office/officeart/2005/8/layout/pyramid3"/>
    <dgm:cxn modelId="{17BE686F-4BAA-4FE4-A0FC-B7D11E089E1F}" type="presOf" srcId="{94D66665-FBA6-4A2E-A9C5-265B71DC87C2}" destId="{F9AE374E-5643-4DE0-94A0-32BB03FEBC54}" srcOrd="1" destOrd="0" presId="urn:microsoft.com/office/officeart/2005/8/layout/pyramid3"/>
    <dgm:cxn modelId="{A8384ED5-79A8-4354-8C0E-496470D8E4BE}" type="presOf" srcId="{AA26CE03-EF4E-4D7A-846E-8A56ED17D922}" destId="{CE3F9FEE-22C0-4D58-8BE3-5CF78EC077D1}" srcOrd="1" destOrd="0" presId="urn:microsoft.com/office/officeart/2005/8/layout/pyramid3"/>
    <dgm:cxn modelId="{10EBFDE2-33D7-4A44-BFC0-F3DC92AD7CD0}" type="presOf" srcId="{94D66665-FBA6-4A2E-A9C5-265B71DC87C2}" destId="{BF5FAAE3-28B5-4530-B7A3-CA8C24E8CBB4}" srcOrd="0" destOrd="0" presId="urn:microsoft.com/office/officeart/2005/8/layout/pyramid3"/>
    <dgm:cxn modelId="{6D2E0EB1-013C-452B-B510-6874276DCEDD}" srcId="{DB73758D-4D63-4520-8329-0A00789AE941}" destId="{CB7E350F-51BA-40E2-98A1-2FF1B6AFB69F}" srcOrd="1" destOrd="0" parTransId="{1E0E84A2-2F9C-487D-A530-57DBA49F3738}" sibTransId="{1F094D1A-1E72-4807-9BF3-076C4B77D17A}"/>
    <dgm:cxn modelId="{692E68F6-589E-48F5-BFA7-E944F484DAAC}" type="presOf" srcId="{AA26CE03-EF4E-4D7A-846E-8A56ED17D922}" destId="{000DBE07-42D4-4398-94C8-D3D88476E535}" srcOrd="0" destOrd="0" presId="urn:microsoft.com/office/officeart/2005/8/layout/pyramid3"/>
    <dgm:cxn modelId="{9C3CE4CB-57B6-4501-BB21-EA71498E9C89}" type="presOf" srcId="{CB7E350F-51BA-40E2-98A1-2FF1B6AFB69F}" destId="{426962CB-C87E-4596-8DC0-DA0B1BF73B5D}" srcOrd="1" destOrd="0" presId="urn:microsoft.com/office/officeart/2005/8/layout/pyramid3"/>
    <dgm:cxn modelId="{668D0349-B7C2-4D5F-8144-ED4BC6986BE6}" type="presOf" srcId="{DB73758D-4D63-4520-8329-0A00789AE941}" destId="{C6EB79EF-A279-4BE5-B24D-D15D1439BC1C}" srcOrd="0" destOrd="0" presId="urn:microsoft.com/office/officeart/2005/8/layout/pyramid3"/>
    <dgm:cxn modelId="{182F4357-61EC-4D27-98FF-DF3253BE344C}" srcId="{DB73758D-4D63-4520-8329-0A00789AE941}" destId="{94D66665-FBA6-4A2E-A9C5-265B71DC87C2}" srcOrd="0" destOrd="0" parTransId="{5E02B300-5CAD-4826-80EE-29CE8B93F35F}" sibTransId="{4E99389A-E0C9-4A24-8294-EED63FBE7F7B}"/>
    <dgm:cxn modelId="{B570496E-BACD-4C87-B403-1C1B2FFE95AC}" srcId="{DB73758D-4D63-4520-8329-0A00789AE941}" destId="{AA26CE03-EF4E-4D7A-846E-8A56ED17D922}" srcOrd="2" destOrd="0" parTransId="{D699123D-165F-4CFD-B33D-8EE5CEA5EC7F}" sibTransId="{6FC242B4-ED1B-4449-B562-308C2F84903A}"/>
    <dgm:cxn modelId="{0E26ED0A-BE9F-4CEB-9C4B-677B37CB6D40}" type="presParOf" srcId="{C6EB79EF-A279-4BE5-B24D-D15D1439BC1C}" destId="{C0E6F3C2-30FE-4619-9652-B06AA04A9532}" srcOrd="0" destOrd="0" presId="urn:microsoft.com/office/officeart/2005/8/layout/pyramid3"/>
    <dgm:cxn modelId="{E08CAF9B-693D-4B53-997A-2D41890672F8}" type="presParOf" srcId="{C0E6F3C2-30FE-4619-9652-B06AA04A9532}" destId="{BF5FAAE3-28B5-4530-B7A3-CA8C24E8CBB4}" srcOrd="0" destOrd="0" presId="urn:microsoft.com/office/officeart/2005/8/layout/pyramid3"/>
    <dgm:cxn modelId="{29311000-94EE-4A7F-8EC8-70C653F0B353}" type="presParOf" srcId="{C0E6F3C2-30FE-4619-9652-B06AA04A9532}" destId="{F9AE374E-5643-4DE0-94A0-32BB03FEBC54}" srcOrd="1" destOrd="0" presId="urn:microsoft.com/office/officeart/2005/8/layout/pyramid3"/>
    <dgm:cxn modelId="{6609D78F-15CD-43FC-8855-5133F524574F}" type="presParOf" srcId="{C6EB79EF-A279-4BE5-B24D-D15D1439BC1C}" destId="{7AE4FC1F-0527-4BE6-B4E3-8FE6943C8B6C}" srcOrd="1" destOrd="0" presId="urn:microsoft.com/office/officeart/2005/8/layout/pyramid3"/>
    <dgm:cxn modelId="{1F2C3F34-04D6-470F-8ED1-7BEB8164258A}" type="presParOf" srcId="{7AE4FC1F-0527-4BE6-B4E3-8FE6943C8B6C}" destId="{7FFD6C1E-673A-422F-ADDE-FE5525EAD7EA}" srcOrd="0" destOrd="0" presId="urn:microsoft.com/office/officeart/2005/8/layout/pyramid3"/>
    <dgm:cxn modelId="{25DB5C44-15AB-4FC5-979E-ACF1541F26C9}" type="presParOf" srcId="{7AE4FC1F-0527-4BE6-B4E3-8FE6943C8B6C}" destId="{426962CB-C87E-4596-8DC0-DA0B1BF73B5D}" srcOrd="1" destOrd="0" presId="urn:microsoft.com/office/officeart/2005/8/layout/pyramid3"/>
    <dgm:cxn modelId="{07E69F8D-40A9-48E1-8843-C7A0187CD7ED}" type="presParOf" srcId="{C6EB79EF-A279-4BE5-B24D-D15D1439BC1C}" destId="{422C1255-8AFD-466A-8F73-90AAD226D4F5}" srcOrd="2" destOrd="0" presId="urn:microsoft.com/office/officeart/2005/8/layout/pyramid3"/>
    <dgm:cxn modelId="{8A2B5B6A-89C3-4B35-9466-C07BA0C936E8}" type="presParOf" srcId="{422C1255-8AFD-466A-8F73-90AAD226D4F5}" destId="{000DBE07-42D4-4398-94C8-D3D88476E535}" srcOrd="0" destOrd="0" presId="urn:microsoft.com/office/officeart/2005/8/layout/pyramid3"/>
    <dgm:cxn modelId="{2526E663-8C0D-483F-BFB4-1AC11DB6AD2E}" type="presParOf" srcId="{422C1255-8AFD-466A-8F73-90AAD226D4F5}" destId="{CE3F9FEE-22C0-4D58-8BE3-5CF78EC077D1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CD24DD52-8A62-48D4-B53F-F2311D4908D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4A7AF2D-7387-43B4-AF05-78A1A4EA2036}">
      <dgm:prSet phldrT="[Tekst]"/>
      <dgm:spPr/>
      <dgm:t>
        <a:bodyPr/>
        <a:lstStyle/>
        <a:p>
          <a:r>
            <a:rPr lang="pl-PL" dirty="0" smtClean="0"/>
            <a:t>Rekomendacje o wąskim charakterze</a:t>
          </a:r>
          <a:endParaRPr lang="pl-PL" dirty="0"/>
        </a:p>
      </dgm:t>
    </dgm:pt>
    <dgm:pt modelId="{AEA1436D-5B24-49C6-84BE-B16D45272148}" type="parTrans" cxnId="{58DA1DE3-E1E6-4F86-BEB7-7F6D1971C588}">
      <dgm:prSet/>
      <dgm:spPr/>
      <dgm:t>
        <a:bodyPr/>
        <a:lstStyle/>
        <a:p>
          <a:endParaRPr lang="pl-PL"/>
        </a:p>
      </dgm:t>
    </dgm:pt>
    <dgm:pt modelId="{5343EB57-52BC-4A76-B5CB-14CD7CE92B1C}" type="sibTrans" cxnId="{58DA1DE3-E1E6-4F86-BEB7-7F6D1971C588}">
      <dgm:prSet/>
      <dgm:spPr/>
      <dgm:t>
        <a:bodyPr/>
        <a:lstStyle/>
        <a:p>
          <a:endParaRPr lang="pl-PL"/>
        </a:p>
      </dgm:t>
    </dgm:pt>
    <dgm:pt modelId="{321F23EA-402C-45D1-9A5E-901ED2F67EE5}">
      <dgm:prSet phldrT="[Tekst]"/>
      <dgm:spPr/>
      <dgm:t>
        <a:bodyPr/>
        <a:lstStyle/>
        <a:p>
          <a:r>
            <a:rPr lang="pl-PL" dirty="0" smtClean="0"/>
            <a:t>Szkolenia dla sprzedawców alkoholu (należałoby się zastanowić nad obligatoryjnością tych szkoleń)</a:t>
          </a:r>
          <a:endParaRPr lang="pl-PL" dirty="0"/>
        </a:p>
      </dgm:t>
    </dgm:pt>
    <dgm:pt modelId="{827B8605-0032-499A-A7BA-424F0E960059}" type="parTrans" cxnId="{EFB47BFB-0D44-4AE4-ABC8-72DC24B67DAD}">
      <dgm:prSet/>
      <dgm:spPr/>
      <dgm:t>
        <a:bodyPr/>
        <a:lstStyle/>
        <a:p>
          <a:endParaRPr lang="pl-PL"/>
        </a:p>
      </dgm:t>
    </dgm:pt>
    <dgm:pt modelId="{0BEFBF2E-7009-4C98-8457-61779213F38E}" type="sibTrans" cxnId="{EFB47BFB-0D44-4AE4-ABC8-72DC24B67DAD}">
      <dgm:prSet/>
      <dgm:spPr/>
      <dgm:t>
        <a:bodyPr/>
        <a:lstStyle/>
        <a:p>
          <a:endParaRPr lang="pl-PL"/>
        </a:p>
      </dgm:t>
    </dgm:pt>
    <dgm:pt modelId="{87B91665-2DFA-4584-8CD5-FCB8E2C769CA}">
      <dgm:prSet phldrT="[Tekst]"/>
      <dgm:spPr/>
      <dgm:t>
        <a:bodyPr/>
        <a:lstStyle/>
        <a:p>
          <a:r>
            <a:rPr lang="pl-PL" dirty="0" smtClean="0"/>
            <a:t>Przygotowanie materiałów szkoleniowych: plakatów, ulotek itp. do sklepów, barów, klubów i dyskotek.</a:t>
          </a:r>
          <a:endParaRPr lang="pl-PL" dirty="0"/>
        </a:p>
      </dgm:t>
    </dgm:pt>
    <dgm:pt modelId="{807CA575-B14F-43B0-98D3-DA6DDFD0BFF8}" type="parTrans" cxnId="{B5259FF1-480E-48E2-A6D0-EA56608FAE0E}">
      <dgm:prSet/>
      <dgm:spPr/>
      <dgm:t>
        <a:bodyPr/>
        <a:lstStyle/>
        <a:p>
          <a:endParaRPr lang="pl-PL"/>
        </a:p>
      </dgm:t>
    </dgm:pt>
    <dgm:pt modelId="{90C4D1F0-4426-4972-B8D0-191E7F727212}" type="sibTrans" cxnId="{B5259FF1-480E-48E2-A6D0-EA56608FAE0E}">
      <dgm:prSet/>
      <dgm:spPr/>
      <dgm:t>
        <a:bodyPr/>
        <a:lstStyle/>
        <a:p>
          <a:endParaRPr lang="pl-PL"/>
        </a:p>
      </dgm:t>
    </dgm:pt>
    <dgm:pt modelId="{EBE67BAC-AC32-4389-A07D-DD0461506AD3}">
      <dgm:prSet phldrT="[Tekst]"/>
      <dgm:spPr/>
      <dgm:t>
        <a:bodyPr/>
        <a:lstStyle/>
        <a:p>
          <a:r>
            <a:rPr lang="pl-PL" dirty="0" smtClean="0"/>
            <a:t>W ostateczności wartym rozważenia jest „zakup kontrolowany” (w skrajnych przypadkach)</a:t>
          </a:r>
          <a:endParaRPr lang="pl-PL" dirty="0"/>
        </a:p>
      </dgm:t>
    </dgm:pt>
    <dgm:pt modelId="{2EB4754A-D581-464E-8E13-FF53151699F3}" type="parTrans" cxnId="{8B2724ED-3B7B-4EB8-99DD-69F069017019}">
      <dgm:prSet/>
      <dgm:spPr/>
      <dgm:t>
        <a:bodyPr/>
        <a:lstStyle/>
        <a:p>
          <a:endParaRPr lang="pl-PL"/>
        </a:p>
      </dgm:t>
    </dgm:pt>
    <dgm:pt modelId="{2D84192E-46AA-4CBD-BE6F-107603750186}" type="sibTrans" cxnId="{8B2724ED-3B7B-4EB8-99DD-69F069017019}">
      <dgm:prSet/>
      <dgm:spPr/>
      <dgm:t>
        <a:bodyPr/>
        <a:lstStyle/>
        <a:p>
          <a:endParaRPr lang="pl-PL"/>
        </a:p>
      </dgm:t>
    </dgm:pt>
    <dgm:pt modelId="{6AFB2977-1B05-4350-8F09-C0BCF6D4DE98}">
      <dgm:prSet phldrT="[Tekst]"/>
      <dgm:spPr/>
      <dgm:t>
        <a:bodyPr/>
        <a:lstStyle/>
        <a:p>
          <a:r>
            <a:rPr lang="pl-PL" dirty="0" smtClean="0"/>
            <a:t>Kontrole w miejscach sprzedaży i podawania alkoholu przeprowadzone przez Komisję Alkoholową</a:t>
          </a:r>
          <a:endParaRPr lang="pl-PL" dirty="0"/>
        </a:p>
      </dgm:t>
    </dgm:pt>
    <dgm:pt modelId="{2F3E0DE3-62FA-481E-A9C0-D5CB291092F5}" type="parTrans" cxnId="{5785FDBB-CF93-4A38-83BF-C4D113E9647C}">
      <dgm:prSet/>
      <dgm:spPr/>
      <dgm:t>
        <a:bodyPr/>
        <a:lstStyle/>
        <a:p>
          <a:endParaRPr lang="pl-PL"/>
        </a:p>
      </dgm:t>
    </dgm:pt>
    <dgm:pt modelId="{2A30515D-56FB-4AB5-84A3-59BA9DC4D967}" type="sibTrans" cxnId="{5785FDBB-CF93-4A38-83BF-C4D113E9647C}">
      <dgm:prSet/>
      <dgm:spPr/>
      <dgm:t>
        <a:bodyPr/>
        <a:lstStyle/>
        <a:p>
          <a:endParaRPr lang="pl-PL"/>
        </a:p>
      </dgm:t>
    </dgm:pt>
    <dgm:pt modelId="{301B9631-C2E5-4B08-8CB4-4AF9BB391EDC}" type="pres">
      <dgm:prSet presAssocID="{CD24DD52-8A62-48D4-B53F-F2311D4908D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055CFE0-8993-42CE-9800-2D784C72B7D4}" type="pres">
      <dgm:prSet presAssocID="{CD24DD52-8A62-48D4-B53F-F2311D4908DD}" presName="matrix" presStyleCnt="0"/>
      <dgm:spPr/>
    </dgm:pt>
    <dgm:pt modelId="{0EB66BBE-5B70-41B0-BBBC-82F67D7FCECE}" type="pres">
      <dgm:prSet presAssocID="{CD24DD52-8A62-48D4-B53F-F2311D4908DD}" presName="tile1" presStyleLbl="node1" presStyleIdx="0" presStyleCnt="4"/>
      <dgm:spPr/>
      <dgm:t>
        <a:bodyPr/>
        <a:lstStyle/>
        <a:p>
          <a:endParaRPr lang="pl-PL"/>
        </a:p>
      </dgm:t>
    </dgm:pt>
    <dgm:pt modelId="{7C7F33FC-8FB1-42AC-B489-9AB75D12E904}" type="pres">
      <dgm:prSet presAssocID="{CD24DD52-8A62-48D4-B53F-F2311D4908D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1BE037-50D7-4A22-A7B0-31B6A412B959}" type="pres">
      <dgm:prSet presAssocID="{CD24DD52-8A62-48D4-B53F-F2311D4908DD}" presName="tile2" presStyleLbl="node1" presStyleIdx="1" presStyleCnt="4"/>
      <dgm:spPr/>
      <dgm:t>
        <a:bodyPr/>
        <a:lstStyle/>
        <a:p>
          <a:endParaRPr lang="pl-PL"/>
        </a:p>
      </dgm:t>
    </dgm:pt>
    <dgm:pt modelId="{2916456E-FB72-450D-8FC9-4A70F41E79AD}" type="pres">
      <dgm:prSet presAssocID="{CD24DD52-8A62-48D4-B53F-F2311D4908D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AFBE2AD-C2D9-4428-9D4E-C70ED70B2155}" type="pres">
      <dgm:prSet presAssocID="{CD24DD52-8A62-48D4-B53F-F2311D4908DD}" presName="tile3" presStyleLbl="node1" presStyleIdx="2" presStyleCnt="4"/>
      <dgm:spPr/>
      <dgm:t>
        <a:bodyPr/>
        <a:lstStyle/>
        <a:p>
          <a:endParaRPr lang="pl-PL"/>
        </a:p>
      </dgm:t>
    </dgm:pt>
    <dgm:pt modelId="{6F74F741-0620-4334-A6D8-6E9199A289B1}" type="pres">
      <dgm:prSet presAssocID="{CD24DD52-8A62-48D4-B53F-F2311D4908D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27D093A-A569-4729-8112-C6C09E85E85D}" type="pres">
      <dgm:prSet presAssocID="{CD24DD52-8A62-48D4-B53F-F2311D4908DD}" presName="tile4" presStyleLbl="node1" presStyleIdx="3" presStyleCnt="4"/>
      <dgm:spPr/>
      <dgm:t>
        <a:bodyPr/>
        <a:lstStyle/>
        <a:p>
          <a:endParaRPr lang="pl-PL"/>
        </a:p>
      </dgm:t>
    </dgm:pt>
    <dgm:pt modelId="{8CD045A0-A0DA-4888-A7DA-F501A6F3AB17}" type="pres">
      <dgm:prSet presAssocID="{CD24DD52-8A62-48D4-B53F-F2311D4908D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7C0112-7E4D-48B3-B31E-1ED30015A2F1}" type="pres">
      <dgm:prSet presAssocID="{CD24DD52-8A62-48D4-B53F-F2311D4908D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8B2724ED-3B7B-4EB8-99DD-69F069017019}" srcId="{24A7AF2D-7387-43B4-AF05-78A1A4EA2036}" destId="{EBE67BAC-AC32-4389-A07D-DD0461506AD3}" srcOrd="2" destOrd="0" parTransId="{2EB4754A-D581-464E-8E13-FF53151699F3}" sibTransId="{2D84192E-46AA-4CBD-BE6F-107603750186}"/>
    <dgm:cxn modelId="{58DA1DE3-E1E6-4F86-BEB7-7F6D1971C588}" srcId="{CD24DD52-8A62-48D4-B53F-F2311D4908DD}" destId="{24A7AF2D-7387-43B4-AF05-78A1A4EA2036}" srcOrd="0" destOrd="0" parTransId="{AEA1436D-5B24-49C6-84BE-B16D45272148}" sibTransId="{5343EB57-52BC-4A76-B5CB-14CD7CE92B1C}"/>
    <dgm:cxn modelId="{6C51451E-D860-4DCD-BBB0-DA0B9B2285A9}" type="presOf" srcId="{87B91665-2DFA-4584-8CD5-FCB8E2C769CA}" destId="{2916456E-FB72-450D-8FC9-4A70F41E79AD}" srcOrd="1" destOrd="0" presId="urn:microsoft.com/office/officeart/2005/8/layout/matrix1"/>
    <dgm:cxn modelId="{5785FDBB-CF93-4A38-83BF-C4D113E9647C}" srcId="{24A7AF2D-7387-43B4-AF05-78A1A4EA2036}" destId="{6AFB2977-1B05-4350-8F09-C0BCF6D4DE98}" srcOrd="3" destOrd="0" parTransId="{2F3E0DE3-62FA-481E-A9C0-D5CB291092F5}" sibTransId="{2A30515D-56FB-4AB5-84A3-59BA9DC4D967}"/>
    <dgm:cxn modelId="{AB862739-88C6-4D0F-ACED-ED388C3E4009}" type="presOf" srcId="{321F23EA-402C-45D1-9A5E-901ED2F67EE5}" destId="{0EB66BBE-5B70-41B0-BBBC-82F67D7FCECE}" srcOrd="0" destOrd="0" presId="urn:microsoft.com/office/officeart/2005/8/layout/matrix1"/>
    <dgm:cxn modelId="{B5259FF1-480E-48E2-A6D0-EA56608FAE0E}" srcId="{24A7AF2D-7387-43B4-AF05-78A1A4EA2036}" destId="{87B91665-2DFA-4584-8CD5-FCB8E2C769CA}" srcOrd="1" destOrd="0" parTransId="{807CA575-B14F-43B0-98D3-DA6DDFD0BFF8}" sibTransId="{90C4D1F0-4426-4972-B8D0-191E7F727212}"/>
    <dgm:cxn modelId="{D2067CCE-B541-426C-89AE-6A7FC6EFEEC4}" type="presOf" srcId="{24A7AF2D-7387-43B4-AF05-78A1A4EA2036}" destId="{887C0112-7E4D-48B3-B31E-1ED30015A2F1}" srcOrd="0" destOrd="0" presId="urn:microsoft.com/office/officeart/2005/8/layout/matrix1"/>
    <dgm:cxn modelId="{EFB47BFB-0D44-4AE4-ABC8-72DC24B67DAD}" srcId="{24A7AF2D-7387-43B4-AF05-78A1A4EA2036}" destId="{321F23EA-402C-45D1-9A5E-901ED2F67EE5}" srcOrd="0" destOrd="0" parTransId="{827B8605-0032-499A-A7BA-424F0E960059}" sibTransId="{0BEFBF2E-7009-4C98-8457-61779213F38E}"/>
    <dgm:cxn modelId="{0BA6BB9E-9DD0-408C-AE01-32CD259ABEC0}" type="presOf" srcId="{EBE67BAC-AC32-4389-A07D-DD0461506AD3}" destId="{6F74F741-0620-4334-A6D8-6E9199A289B1}" srcOrd="1" destOrd="0" presId="urn:microsoft.com/office/officeart/2005/8/layout/matrix1"/>
    <dgm:cxn modelId="{68B0756A-9055-4C11-A2AC-B9CD9A0A48F2}" type="presOf" srcId="{321F23EA-402C-45D1-9A5E-901ED2F67EE5}" destId="{7C7F33FC-8FB1-42AC-B489-9AB75D12E904}" srcOrd="1" destOrd="0" presId="urn:microsoft.com/office/officeart/2005/8/layout/matrix1"/>
    <dgm:cxn modelId="{174ECB48-6F15-4355-A0B8-C268CA291E8E}" type="presOf" srcId="{EBE67BAC-AC32-4389-A07D-DD0461506AD3}" destId="{9AFBE2AD-C2D9-4428-9D4E-C70ED70B2155}" srcOrd="0" destOrd="0" presId="urn:microsoft.com/office/officeart/2005/8/layout/matrix1"/>
    <dgm:cxn modelId="{A824A86E-3D70-4DD8-8C2B-B90373DE9417}" type="presOf" srcId="{87B91665-2DFA-4584-8CD5-FCB8E2C769CA}" destId="{7A1BE037-50D7-4A22-A7B0-31B6A412B959}" srcOrd="0" destOrd="0" presId="urn:microsoft.com/office/officeart/2005/8/layout/matrix1"/>
    <dgm:cxn modelId="{9915BDB4-548C-477B-A3C3-324F542C06BE}" type="presOf" srcId="{6AFB2977-1B05-4350-8F09-C0BCF6D4DE98}" destId="{8CD045A0-A0DA-4888-A7DA-F501A6F3AB17}" srcOrd="1" destOrd="0" presId="urn:microsoft.com/office/officeart/2005/8/layout/matrix1"/>
    <dgm:cxn modelId="{60E1DB91-366A-4FE9-AEC1-FD04688C8C2E}" type="presOf" srcId="{CD24DD52-8A62-48D4-B53F-F2311D4908DD}" destId="{301B9631-C2E5-4B08-8CB4-4AF9BB391EDC}" srcOrd="0" destOrd="0" presId="urn:microsoft.com/office/officeart/2005/8/layout/matrix1"/>
    <dgm:cxn modelId="{2D145F85-203C-4416-974B-4680DA92C678}" type="presOf" srcId="{6AFB2977-1B05-4350-8F09-C0BCF6D4DE98}" destId="{127D093A-A569-4729-8112-C6C09E85E85D}" srcOrd="0" destOrd="0" presId="urn:microsoft.com/office/officeart/2005/8/layout/matrix1"/>
    <dgm:cxn modelId="{73D45E29-2BBB-44DB-81AF-A3DB07FA20DA}" type="presParOf" srcId="{301B9631-C2E5-4B08-8CB4-4AF9BB391EDC}" destId="{6055CFE0-8993-42CE-9800-2D784C72B7D4}" srcOrd="0" destOrd="0" presId="urn:microsoft.com/office/officeart/2005/8/layout/matrix1"/>
    <dgm:cxn modelId="{C3076205-1E38-4509-8B87-46D11D69DE2D}" type="presParOf" srcId="{6055CFE0-8993-42CE-9800-2D784C72B7D4}" destId="{0EB66BBE-5B70-41B0-BBBC-82F67D7FCECE}" srcOrd="0" destOrd="0" presId="urn:microsoft.com/office/officeart/2005/8/layout/matrix1"/>
    <dgm:cxn modelId="{7E3DFA14-1D42-4F96-8A84-6682942BF408}" type="presParOf" srcId="{6055CFE0-8993-42CE-9800-2D784C72B7D4}" destId="{7C7F33FC-8FB1-42AC-B489-9AB75D12E904}" srcOrd="1" destOrd="0" presId="urn:microsoft.com/office/officeart/2005/8/layout/matrix1"/>
    <dgm:cxn modelId="{2391DF31-B925-4430-BEBC-6F2E6EB80273}" type="presParOf" srcId="{6055CFE0-8993-42CE-9800-2D784C72B7D4}" destId="{7A1BE037-50D7-4A22-A7B0-31B6A412B959}" srcOrd="2" destOrd="0" presId="urn:microsoft.com/office/officeart/2005/8/layout/matrix1"/>
    <dgm:cxn modelId="{BDB60158-385F-413A-BDFB-C296DDA74233}" type="presParOf" srcId="{6055CFE0-8993-42CE-9800-2D784C72B7D4}" destId="{2916456E-FB72-450D-8FC9-4A70F41E79AD}" srcOrd="3" destOrd="0" presId="urn:microsoft.com/office/officeart/2005/8/layout/matrix1"/>
    <dgm:cxn modelId="{88707777-ABFF-4A0E-AAAC-CF2F428863B7}" type="presParOf" srcId="{6055CFE0-8993-42CE-9800-2D784C72B7D4}" destId="{9AFBE2AD-C2D9-4428-9D4E-C70ED70B2155}" srcOrd="4" destOrd="0" presId="urn:microsoft.com/office/officeart/2005/8/layout/matrix1"/>
    <dgm:cxn modelId="{6B228A8A-15F9-4D35-A463-E3C683438889}" type="presParOf" srcId="{6055CFE0-8993-42CE-9800-2D784C72B7D4}" destId="{6F74F741-0620-4334-A6D8-6E9199A289B1}" srcOrd="5" destOrd="0" presId="urn:microsoft.com/office/officeart/2005/8/layout/matrix1"/>
    <dgm:cxn modelId="{05AC9126-40F2-45ED-9C98-BC5041F99518}" type="presParOf" srcId="{6055CFE0-8993-42CE-9800-2D784C72B7D4}" destId="{127D093A-A569-4729-8112-C6C09E85E85D}" srcOrd="6" destOrd="0" presId="urn:microsoft.com/office/officeart/2005/8/layout/matrix1"/>
    <dgm:cxn modelId="{AB1B5378-1D47-434A-809E-966A331CFE70}" type="presParOf" srcId="{6055CFE0-8993-42CE-9800-2D784C72B7D4}" destId="{8CD045A0-A0DA-4888-A7DA-F501A6F3AB17}" srcOrd="7" destOrd="0" presId="urn:microsoft.com/office/officeart/2005/8/layout/matrix1"/>
    <dgm:cxn modelId="{DD2F04CA-F206-4F6A-99F9-F4CF0D5A885F}" type="presParOf" srcId="{301B9631-C2E5-4B08-8CB4-4AF9BB391EDC}" destId="{887C0112-7E4D-48B3-B31E-1ED30015A2F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CD24DD52-8A62-48D4-B53F-F2311D4908D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4A7AF2D-7387-43B4-AF05-78A1A4EA2036}">
      <dgm:prSet phldrT="[Tekst]"/>
      <dgm:spPr/>
      <dgm:t>
        <a:bodyPr/>
        <a:lstStyle/>
        <a:p>
          <a:r>
            <a:rPr lang="pl-PL" dirty="0" smtClean="0"/>
            <a:t>Rekomendacje o wąskim charakterze</a:t>
          </a:r>
          <a:endParaRPr lang="pl-PL" dirty="0"/>
        </a:p>
      </dgm:t>
    </dgm:pt>
    <dgm:pt modelId="{AEA1436D-5B24-49C6-84BE-B16D45272148}" type="parTrans" cxnId="{58DA1DE3-E1E6-4F86-BEB7-7F6D1971C588}">
      <dgm:prSet/>
      <dgm:spPr/>
      <dgm:t>
        <a:bodyPr/>
        <a:lstStyle/>
        <a:p>
          <a:endParaRPr lang="pl-PL"/>
        </a:p>
      </dgm:t>
    </dgm:pt>
    <dgm:pt modelId="{5343EB57-52BC-4A76-B5CB-14CD7CE92B1C}" type="sibTrans" cxnId="{58DA1DE3-E1E6-4F86-BEB7-7F6D1971C588}">
      <dgm:prSet/>
      <dgm:spPr/>
      <dgm:t>
        <a:bodyPr/>
        <a:lstStyle/>
        <a:p>
          <a:endParaRPr lang="pl-PL"/>
        </a:p>
      </dgm:t>
    </dgm:pt>
    <dgm:pt modelId="{321F23EA-402C-45D1-9A5E-901ED2F67EE5}">
      <dgm:prSet phldrT="[Tekst]"/>
      <dgm:spPr/>
      <dgm:t>
        <a:bodyPr/>
        <a:lstStyle/>
        <a:p>
          <a:r>
            <a:rPr lang="pl-PL" dirty="0" smtClean="0"/>
            <a:t>Działania uświadamiające o zgubnych skutkach praktyk związanych z piciem alkoholu i używaniem narkotyków. Niezbędna jest edukacja profilaktyczna we wszystkich środowiskach.</a:t>
          </a:r>
          <a:endParaRPr lang="pl-PL" dirty="0"/>
        </a:p>
      </dgm:t>
    </dgm:pt>
    <dgm:pt modelId="{827B8605-0032-499A-A7BA-424F0E960059}" type="parTrans" cxnId="{EFB47BFB-0D44-4AE4-ABC8-72DC24B67DAD}">
      <dgm:prSet/>
      <dgm:spPr/>
      <dgm:t>
        <a:bodyPr/>
        <a:lstStyle/>
        <a:p>
          <a:endParaRPr lang="pl-PL"/>
        </a:p>
      </dgm:t>
    </dgm:pt>
    <dgm:pt modelId="{0BEFBF2E-7009-4C98-8457-61779213F38E}" type="sibTrans" cxnId="{EFB47BFB-0D44-4AE4-ABC8-72DC24B67DAD}">
      <dgm:prSet/>
      <dgm:spPr/>
      <dgm:t>
        <a:bodyPr/>
        <a:lstStyle/>
        <a:p>
          <a:endParaRPr lang="pl-PL"/>
        </a:p>
      </dgm:t>
    </dgm:pt>
    <dgm:pt modelId="{87B91665-2DFA-4584-8CD5-FCB8E2C769CA}">
      <dgm:prSet phldrT="[Tekst]"/>
      <dgm:spPr/>
      <dgm:t>
        <a:bodyPr/>
        <a:lstStyle/>
        <a:p>
          <a:r>
            <a:rPr lang="pl-PL" dirty="0" smtClean="0"/>
            <a:t>Opieka pedagogów, psychologów, wychowawców i rodziców powinna być wzmocniona już od okresu nauki w szkole podstawowej.</a:t>
          </a:r>
          <a:endParaRPr lang="pl-PL" dirty="0"/>
        </a:p>
      </dgm:t>
    </dgm:pt>
    <dgm:pt modelId="{807CA575-B14F-43B0-98D3-DA6DDFD0BFF8}" type="parTrans" cxnId="{B5259FF1-480E-48E2-A6D0-EA56608FAE0E}">
      <dgm:prSet/>
      <dgm:spPr/>
      <dgm:t>
        <a:bodyPr/>
        <a:lstStyle/>
        <a:p>
          <a:endParaRPr lang="pl-PL"/>
        </a:p>
      </dgm:t>
    </dgm:pt>
    <dgm:pt modelId="{90C4D1F0-4426-4972-B8D0-191E7F727212}" type="sibTrans" cxnId="{B5259FF1-480E-48E2-A6D0-EA56608FAE0E}">
      <dgm:prSet/>
      <dgm:spPr/>
      <dgm:t>
        <a:bodyPr/>
        <a:lstStyle/>
        <a:p>
          <a:endParaRPr lang="pl-PL"/>
        </a:p>
      </dgm:t>
    </dgm:pt>
    <dgm:pt modelId="{EBE67BAC-AC32-4389-A07D-DD0461506AD3}">
      <dgm:prSet phldrT="[Tekst]"/>
      <dgm:spPr/>
      <dgm:t>
        <a:bodyPr/>
        <a:lstStyle/>
        <a:p>
          <a:r>
            <a:rPr lang="pl-PL" dirty="0" smtClean="0"/>
            <a:t>Działania konsolidujące środowiska odpowiedzialne za wychowanie dzieci w </a:t>
          </a:r>
          <a:r>
            <a:rPr lang="pl-PL" dirty="0" err="1" smtClean="0"/>
            <a:t>wielowektorowym</a:t>
          </a:r>
          <a:r>
            <a:rPr lang="pl-PL" dirty="0" smtClean="0"/>
            <a:t> oddziaływaniu na ucznia, by wzmocnić w nim świadomość zagrożeń, jakie związane są ze środkami psychoaktywnymi.</a:t>
          </a:r>
          <a:endParaRPr lang="pl-PL" dirty="0"/>
        </a:p>
      </dgm:t>
    </dgm:pt>
    <dgm:pt modelId="{2EB4754A-D581-464E-8E13-FF53151699F3}" type="parTrans" cxnId="{8B2724ED-3B7B-4EB8-99DD-69F069017019}">
      <dgm:prSet/>
      <dgm:spPr/>
      <dgm:t>
        <a:bodyPr/>
        <a:lstStyle/>
        <a:p>
          <a:endParaRPr lang="pl-PL"/>
        </a:p>
      </dgm:t>
    </dgm:pt>
    <dgm:pt modelId="{2D84192E-46AA-4CBD-BE6F-107603750186}" type="sibTrans" cxnId="{8B2724ED-3B7B-4EB8-99DD-69F069017019}">
      <dgm:prSet/>
      <dgm:spPr/>
      <dgm:t>
        <a:bodyPr/>
        <a:lstStyle/>
        <a:p>
          <a:endParaRPr lang="pl-PL"/>
        </a:p>
      </dgm:t>
    </dgm:pt>
    <dgm:pt modelId="{6AFB2977-1B05-4350-8F09-C0BCF6D4DE98}">
      <dgm:prSet phldrT="[Tekst]"/>
      <dgm:spPr/>
      <dgm:t>
        <a:bodyPr/>
        <a:lstStyle/>
        <a:p>
          <a:r>
            <a:rPr lang="pl-PL" dirty="0" smtClean="0"/>
            <a:t>Akcja edukacyjna skierowana w stronę rodziców i opiekunów uwrażliwiająca na zgubne konsekwencje, jakie niosą kontakty ich podopiecznych z substancjami psychoaktywnymi.</a:t>
          </a:r>
          <a:endParaRPr lang="pl-PL" dirty="0"/>
        </a:p>
      </dgm:t>
    </dgm:pt>
    <dgm:pt modelId="{2F3E0DE3-62FA-481E-A9C0-D5CB291092F5}" type="parTrans" cxnId="{5785FDBB-CF93-4A38-83BF-C4D113E9647C}">
      <dgm:prSet/>
      <dgm:spPr/>
      <dgm:t>
        <a:bodyPr/>
        <a:lstStyle/>
        <a:p>
          <a:endParaRPr lang="pl-PL"/>
        </a:p>
      </dgm:t>
    </dgm:pt>
    <dgm:pt modelId="{2A30515D-56FB-4AB5-84A3-59BA9DC4D967}" type="sibTrans" cxnId="{5785FDBB-CF93-4A38-83BF-C4D113E9647C}">
      <dgm:prSet/>
      <dgm:spPr/>
      <dgm:t>
        <a:bodyPr/>
        <a:lstStyle/>
        <a:p>
          <a:endParaRPr lang="pl-PL"/>
        </a:p>
      </dgm:t>
    </dgm:pt>
    <dgm:pt modelId="{301B9631-C2E5-4B08-8CB4-4AF9BB391EDC}" type="pres">
      <dgm:prSet presAssocID="{CD24DD52-8A62-48D4-B53F-F2311D4908D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055CFE0-8993-42CE-9800-2D784C72B7D4}" type="pres">
      <dgm:prSet presAssocID="{CD24DD52-8A62-48D4-B53F-F2311D4908DD}" presName="matrix" presStyleCnt="0"/>
      <dgm:spPr/>
    </dgm:pt>
    <dgm:pt modelId="{0EB66BBE-5B70-41B0-BBBC-82F67D7FCECE}" type="pres">
      <dgm:prSet presAssocID="{CD24DD52-8A62-48D4-B53F-F2311D4908DD}" presName="tile1" presStyleLbl="node1" presStyleIdx="0" presStyleCnt="4"/>
      <dgm:spPr/>
      <dgm:t>
        <a:bodyPr/>
        <a:lstStyle/>
        <a:p>
          <a:endParaRPr lang="pl-PL"/>
        </a:p>
      </dgm:t>
    </dgm:pt>
    <dgm:pt modelId="{7C7F33FC-8FB1-42AC-B489-9AB75D12E904}" type="pres">
      <dgm:prSet presAssocID="{CD24DD52-8A62-48D4-B53F-F2311D4908D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1BE037-50D7-4A22-A7B0-31B6A412B959}" type="pres">
      <dgm:prSet presAssocID="{CD24DD52-8A62-48D4-B53F-F2311D4908DD}" presName="tile2" presStyleLbl="node1" presStyleIdx="1" presStyleCnt="4"/>
      <dgm:spPr/>
      <dgm:t>
        <a:bodyPr/>
        <a:lstStyle/>
        <a:p>
          <a:endParaRPr lang="pl-PL"/>
        </a:p>
      </dgm:t>
    </dgm:pt>
    <dgm:pt modelId="{2916456E-FB72-450D-8FC9-4A70F41E79AD}" type="pres">
      <dgm:prSet presAssocID="{CD24DD52-8A62-48D4-B53F-F2311D4908D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AFBE2AD-C2D9-4428-9D4E-C70ED70B2155}" type="pres">
      <dgm:prSet presAssocID="{CD24DD52-8A62-48D4-B53F-F2311D4908DD}" presName="tile3" presStyleLbl="node1" presStyleIdx="2" presStyleCnt="4"/>
      <dgm:spPr/>
      <dgm:t>
        <a:bodyPr/>
        <a:lstStyle/>
        <a:p>
          <a:endParaRPr lang="pl-PL"/>
        </a:p>
      </dgm:t>
    </dgm:pt>
    <dgm:pt modelId="{6F74F741-0620-4334-A6D8-6E9199A289B1}" type="pres">
      <dgm:prSet presAssocID="{CD24DD52-8A62-48D4-B53F-F2311D4908D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27D093A-A569-4729-8112-C6C09E85E85D}" type="pres">
      <dgm:prSet presAssocID="{CD24DD52-8A62-48D4-B53F-F2311D4908DD}" presName="tile4" presStyleLbl="node1" presStyleIdx="3" presStyleCnt="4"/>
      <dgm:spPr/>
      <dgm:t>
        <a:bodyPr/>
        <a:lstStyle/>
        <a:p>
          <a:endParaRPr lang="pl-PL"/>
        </a:p>
      </dgm:t>
    </dgm:pt>
    <dgm:pt modelId="{8CD045A0-A0DA-4888-A7DA-F501A6F3AB17}" type="pres">
      <dgm:prSet presAssocID="{CD24DD52-8A62-48D4-B53F-F2311D4908D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7C0112-7E4D-48B3-B31E-1ED30015A2F1}" type="pres">
      <dgm:prSet presAssocID="{CD24DD52-8A62-48D4-B53F-F2311D4908D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A65EA01D-2865-4716-AFE0-0882A94EB7C9}" type="presOf" srcId="{321F23EA-402C-45D1-9A5E-901ED2F67EE5}" destId="{0EB66BBE-5B70-41B0-BBBC-82F67D7FCECE}" srcOrd="0" destOrd="0" presId="urn:microsoft.com/office/officeart/2005/8/layout/matrix1"/>
    <dgm:cxn modelId="{481029AC-9C65-40BA-89FD-95BC389771BC}" type="presOf" srcId="{EBE67BAC-AC32-4389-A07D-DD0461506AD3}" destId="{9AFBE2AD-C2D9-4428-9D4E-C70ED70B2155}" srcOrd="0" destOrd="0" presId="urn:microsoft.com/office/officeart/2005/8/layout/matrix1"/>
    <dgm:cxn modelId="{9E1F3CC5-B388-427A-8B2D-AFB6815E96BA}" type="presOf" srcId="{321F23EA-402C-45D1-9A5E-901ED2F67EE5}" destId="{7C7F33FC-8FB1-42AC-B489-9AB75D12E904}" srcOrd="1" destOrd="0" presId="urn:microsoft.com/office/officeart/2005/8/layout/matrix1"/>
    <dgm:cxn modelId="{85700753-B3A2-4183-9B15-939DA974DC74}" type="presOf" srcId="{87B91665-2DFA-4584-8CD5-FCB8E2C769CA}" destId="{7A1BE037-50D7-4A22-A7B0-31B6A412B959}" srcOrd="0" destOrd="0" presId="urn:microsoft.com/office/officeart/2005/8/layout/matrix1"/>
    <dgm:cxn modelId="{D1B2D064-E353-4329-A9C4-D209611C0817}" type="presOf" srcId="{CD24DD52-8A62-48D4-B53F-F2311D4908DD}" destId="{301B9631-C2E5-4B08-8CB4-4AF9BB391EDC}" srcOrd="0" destOrd="0" presId="urn:microsoft.com/office/officeart/2005/8/layout/matrix1"/>
    <dgm:cxn modelId="{EFB47BFB-0D44-4AE4-ABC8-72DC24B67DAD}" srcId="{24A7AF2D-7387-43B4-AF05-78A1A4EA2036}" destId="{321F23EA-402C-45D1-9A5E-901ED2F67EE5}" srcOrd="0" destOrd="0" parTransId="{827B8605-0032-499A-A7BA-424F0E960059}" sibTransId="{0BEFBF2E-7009-4C98-8457-61779213F38E}"/>
    <dgm:cxn modelId="{7D7B17E4-DE1E-4B86-B564-94E30132B607}" type="presOf" srcId="{24A7AF2D-7387-43B4-AF05-78A1A4EA2036}" destId="{887C0112-7E4D-48B3-B31E-1ED30015A2F1}" srcOrd="0" destOrd="0" presId="urn:microsoft.com/office/officeart/2005/8/layout/matrix1"/>
    <dgm:cxn modelId="{9220CB59-D914-4EBA-B11D-A8EEA7CC838A}" type="presOf" srcId="{6AFB2977-1B05-4350-8F09-C0BCF6D4DE98}" destId="{8CD045A0-A0DA-4888-A7DA-F501A6F3AB17}" srcOrd="1" destOrd="0" presId="urn:microsoft.com/office/officeart/2005/8/layout/matrix1"/>
    <dgm:cxn modelId="{0645A7AA-687F-48A7-A07C-022A52BEE42A}" type="presOf" srcId="{6AFB2977-1B05-4350-8F09-C0BCF6D4DE98}" destId="{127D093A-A569-4729-8112-C6C09E85E85D}" srcOrd="0" destOrd="0" presId="urn:microsoft.com/office/officeart/2005/8/layout/matrix1"/>
    <dgm:cxn modelId="{74EC7216-EAD6-41E6-8C4F-112CA344CB80}" type="presOf" srcId="{87B91665-2DFA-4584-8CD5-FCB8E2C769CA}" destId="{2916456E-FB72-450D-8FC9-4A70F41E79AD}" srcOrd="1" destOrd="0" presId="urn:microsoft.com/office/officeart/2005/8/layout/matrix1"/>
    <dgm:cxn modelId="{8B2724ED-3B7B-4EB8-99DD-69F069017019}" srcId="{24A7AF2D-7387-43B4-AF05-78A1A4EA2036}" destId="{EBE67BAC-AC32-4389-A07D-DD0461506AD3}" srcOrd="2" destOrd="0" parTransId="{2EB4754A-D581-464E-8E13-FF53151699F3}" sibTransId="{2D84192E-46AA-4CBD-BE6F-107603750186}"/>
    <dgm:cxn modelId="{5785FDBB-CF93-4A38-83BF-C4D113E9647C}" srcId="{24A7AF2D-7387-43B4-AF05-78A1A4EA2036}" destId="{6AFB2977-1B05-4350-8F09-C0BCF6D4DE98}" srcOrd="3" destOrd="0" parTransId="{2F3E0DE3-62FA-481E-A9C0-D5CB291092F5}" sibTransId="{2A30515D-56FB-4AB5-84A3-59BA9DC4D967}"/>
    <dgm:cxn modelId="{58DA1DE3-E1E6-4F86-BEB7-7F6D1971C588}" srcId="{CD24DD52-8A62-48D4-B53F-F2311D4908DD}" destId="{24A7AF2D-7387-43B4-AF05-78A1A4EA2036}" srcOrd="0" destOrd="0" parTransId="{AEA1436D-5B24-49C6-84BE-B16D45272148}" sibTransId="{5343EB57-52BC-4A76-B5CB-14CD7CE92B1C}"/>
    <dgm:cxn modelId="{B5259FF1-480E-48E2-A6D0-EA56608FAE0E}" srcId="{24A7AF2D-7387-43B4-AF05-78A1A4EA2036}" destId="{87B91665-2DFA-4584-8CD5-FCB8E2C769CA}" srcOrd="1" destOrd="0" parTransId="{807CA575-B14F-43B0-98D3-DA6DDFD0BFF8}" sibTransId="{90C4D1F0-4426-4972-B8D0-191E7F727212}"/>
    <dgm:cxn modelId="{AFE094C5-A80B-428F-B9AC-6BCC31881858}" type="presOf" srcId="{EBE67BAC-AC32-4389-A07D-DD0461506AD3}" destId="{6F74F741-0620-4334-A6D8-6E9199A289B1}" srcOrd="1" destOrd="0" presId="urn:microsoft.com/office/officeart/2005/8/layout/matrix1"/>
    <dgm:cxn modelId="{57BFE4A4-AA1C-46C6-9951-2ABD0514E187}" type="presParOf" srcId="{301B9631-C2E5-4B08-8CB4-4AF9BB391EDC}" destId="{6055CFE0-8993-42CE-9800-2D784C72B7D4}" srcOrd="0" destOrd="0" presId="urn:microsoft.com/office/officeart/2005/8/layout/matrix1"/>
    <dgm:cxn modelId="{D5D60554-1A0A-4745-93A1-6190BC98D3EB}" type="presParOf" srcId="{6055CFE0-8993-42CE-9800-2D784C72B7D4}" destId="{0EB66BBE-5B70-41B0-BBBC-82F67D7FCECE}" srcOrd="0" destOrd="0" presId="urn:microsoft.com/office/officeart/2005/8/layout/matrix1"/>
    <dgm:cxn modelId="{28CB79DA-81F7-44D4-94D2-28C7CECD29B5}" type="presParOf" srcId="{6055CFE0-8993-42CE-9800-2D784C72B7D4}" destId="{7C7F33FC-8FB1-42AC-B489-9AB75D12E904}" srcOrd="1" destOrd="0" presId="urn:microsoft.com/office/officeart/2005/8/layout/matrix1"/>
    <dgm:cxn modelId="{7D86A632-8C7A-41E3-B6A5-44A83FBC114F}" type="presParOf" srcId="{6055CFE0-8993-42CE-9800-2D784C72B7D4}" destId="{7A1BE037-50D7-4A22-A7B0-31B6A412B959}" srcOrd="2" destOrd="0" presId="urn:microsoft.com/office/officeart/2005/8/layout/matrix1"/>
    <dgm:cxn modelId="{D1B8DC36-D8AE-491F-9071-40A672C87DF8}" type="presParOf" srcId="{6055CFE0-8993-42CE-9800-2D784C72B7D4}" destId="{2916456E-FB72-450D-8FC9-4A70F41E79AD}" srcOrd="3" destOrd="0" presId="urn:microsoft.com/office/officeart/2005/8/layout/matrix1"/>
    <dgm:cxn modelId="{7F35921D-279D-49B9-8D1E-811584B66DD7}" type="presParOf" srcId="{6055CFE0-8993-42CE-9800-2D784C72B7D4}" destId="{9AFBE2AD-C2D9-4428-9D4E-C70ED70B2155}" srcOrd="4" destOrd="0" presId="urn:microsoft.com/office/officeart/2005/8/layout/matrix1"/>
    <dgm:cxn modelId="{2FEBE653-BA61-40C5-AFD3-F6594804A5FA}" type="presParOf" srcId="{6055CFE0-8993-42CE-9800-2D784C72B7D4}" destId="{6F74F741-0620-4334-A6D8-6E9199A289B1}" srcOrd="5" destOrd="0" presId="urn:microsoft.com/office/officeart/2005/8/layout/matrix1"/>
    <dgm:cxn modelId="{2E537774-678A-4E8B-B73B-434C8357EB37}" type="presParOf" srcId="{6055CFE0-8993-42CE-9800-2D784C72B7D4}" destId="{127D093A-A569-4729-8112-C6C09E85E85D}" srcOrd="6" destOrd="0" presId="urn:microsoft.com/office/officeart/2005/8/layout/matrix1"/>
    <dgm:cxn modelId="{C940B919-589B-4988-A8AE-75C1F6A0AC5E}" type="presParOf" srcId="{6055CFE0-8993-42CE-9800-2D784C72B7D4}" destId="{8CD045A0-A0DA-4888-A7DA-F501A6F3AB17}" srcOrd="7" destOrd="0" presId="urn:microsoft.com/office/officeart/2005/8/layout/matrix1"/>
    <dgm:cxn modelId="{63B9764C-FD88-4022-8599-BAEEE7D3EAD2}" type="presParOf" srcId="{301B9631-C2E5-4B08-8CB4-4AF9BB391EDC}" destId="{887C0112-7E4D-48B3-B31E-1ED30015A2F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CD24DD52-8A62-48D4-B53F-F2311D4908D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4A7AF2D-7387-43B4-AF05-78A1A4EA2036}">
      <dgm:prSet phldrT="[Tekst]" custT="1"/>
      <dgm:spPr/>
      <dgm:t>
        <a:bodyPr/>
        <a:lstStyle/>
        <a:p>
          <a:r>
            <a:rPr lang="pl-PL" sz="2000" dirty="0" smtClean="0"/>
            <a:t>Rekomendacje o szerokim charakterze – dla rodziny</a:t>
          </a:r>
          <a:endParaRPr lang="pl-PL" sz="2000" dirty="0"/>
        </a:p>
      </dgm:t>
    </dgm:pt>
    <dgm:pt modelId="{AEA1436D-5B24-49C6-84BE-B16D45272148}" type="parTrans" cxnId="{58DA1DE3-E1E6-4F86-BEB7-7F6D1971C588}">
      <dgm:prSet/>
      <dgm:spPr/>
      <dgm:t>
        <a:bodyPr/>
        <a:lstStyle/>
        <a:p>
          <a:endParaRPr lang="pl-PL"/>
        </a:p>
      </dgm:t>
    </dgm:pt>
    <dgm:pt modelId="{5343EB57-52BC-4A76-B5CB-14CD7CE92B1C}" type="sibTrans" cxnId="{58DA1DE3-E1E6-4F86-BEB7-7F6D1971C588}">
      <dgm:prSet/>
      <dgm:spPr/>
      <dgm:t>
        <a:bodyPr/>
        <a:lstStyle/>
        <a:p>
          <a:endParaRPr lang="pl-PL"/>
        </a:p>
      </dgm:t>
    </dgm:pt>
    <dgm:pt modelId="{321F23EA-402C-45D1-9A5E-901ED2F67EE5}">
      <dgm:prSet phldrT="[Tekst]"/>
      <dgm:spPr/>
      <dgm:t>
        <a:bodyPr/>
        <a:lstStyle/>
        <a:p>
          <a:r>
            <a:rPr lang="pl-PL" dirty="0" smtClean="0"/>
            <a:t>Wzmocnienie więzi emocjonalnej z dziećmi oraz wspieranie ich w kontekście zagrożeń, jakie niosą niepożądane wzorce zachowań.</a:t>
          </a:r>
          <a:endParaRPr lang="pl-PL" dirty="0"/>
        </a:p>
      </dgm:t>
    </dgm:pt>
    <dgm:pt modelId="{827B8605-0032-499A-A7BA-424F0E960059}" type="parTrans" cxnId="{EFB47BFB-0D44-4AE4-ABC8-72DC24B67DAD}">
      <dgm:prSet/>
      <dgm:spPr/>
      <dgm:t>
        <a:bodyPr/>
        <a:lstStyle/>
        <a:p>
          <a:endParaRPr lang="pl-PL"/>
        </a:p>
      </dgm:t>
    </dgm:pt>
    <dgm:pt modelId="{0BEFBF2E-7009-4C98-8457-61779213F38E}" type="sibTrans" cxnId="{EFB47BFB-0D44-4AE4-ABC8-72DC24B67DAD}">
      <dgm:prSet/>
      <dgm:spPr/>
      <dgm:t>
        <a:bodyPr/>
        <a:lstStyle/>
        <a:p>
          <a:endParaRPr lang="pl-PL"/>
        </a:p>
      </dgm:t>
    </dgm:pt>
    <dgm:pt modelId="{87B91665-2DFA-4584-8CD5-FCB8E2C769CA}">
      <dgm:prSet phldrT="[Tekst]"/>
      <dgm:spPr/>
      <dgm:t>
        <a:bodyPr/>
        <a:lstStyle/>
        <a:p>
          <a:r>
            <a:rPr lang="pl-PL" dirty="0" smtClean="0"/>
            <a:t>Otwarcie się rodziców i opiekunów na potrzeby podopiecznych i wykazywanie większego zrozumienia ich problemom.</a:t>
          </a:r>
          <a:endParaRPr lang="pl-PL" dirty="0"/>
        </a:p>
      </dgm:t>
    </dgm:pt>
    <dgm:pt modelId="{807CA575-B14F-43B0-98D3-DA6DDFD0BFF8}" type="parTrans" cxnId="{B5259FF1-480E-48E2-A6D0-EA56608FAE0E}">
      <dgm:prSet/>
      <dgm:spPr/>
      <dgm:t>
        <a:bodyPr/>
        <a:lstStyle/>
        <a:p>
          <a:endParaRPr lang="pl-PL"/>
        </a:p>
      </dgm:t>
    </dgm:pt>
    <dgm:pt modelId="{90C4D1F0-4426-4972-B8D0-191E7F727212}" type="sibTrans" cxnId="{B5259FF1-480E-48E2-A6D0-EA56608FAE0E}">
      <dgm:prSet/>
      <dgm:spPr/>
      <dgm:t>
        <a:bodyPr/>
        <a:lstStyle/>
        <a:p>
          <a:endParaRPr lang="pl-PL"/>
        </a:p>
      </dgm:t>
    </dgm:pt>
    <dgm:pt modelId="{6AFB2977-1B05-4350-8F09-C0BCF6D4DE98}">
      <dgm:prSet phldrT="[Tekst]"/>
      <dgm:spPr/>
      <dgm:t>
        <a:bodyPr/>
        <a:lstStyle/>
        <a:p>
          <a:r>
            <a:rPr lang="pl-PL" dirty="0" smtClean="0"/>
            <a:t>Budowanie przyjaznego klimatu i emocjonalnego wsparcia dla młodego pokolenia w środowisku rodzinnym</a:t>
          </a:r>
          <a:endParaRPr lang="pl-PL" dirty="0"/>
        </a:p>
      </dgm:t>
    </dgm:pt>
    <dgm:pt modelId="{2F3E0DE3-62FA-481E-A9C0-D5CB291092F5}" type="parTrans" cxnId="{5785FDBB-CF93-4A38-83BF-C4D113E9647C}">
      <dgm:prSet/>
      <dgm:spPr/>
      <dgm:t>
        <a:bodyPr/>
        <a:lstStyle/>
        <a:p>
          <a:endParaRPr lang="pl-PL"/>
        </a:p>
      </dgm:t>
    </dgm:pt>
    <dgm:pt modelId="{2A30515D-56FB-4AB5-84A3-59BA9DC4D967}" type="sibTrans" cxnId="{5785FDBB-CF93-4A38-83BF-C4D113E9647C}">
      <dgm:prSet/>
      <dgm:spPr/>
      <dgm:t>
        <a:bodyPr/>
        <a:lstStyle/>
        <a:p>
          <a:endParaRPr lang="pl-PL"/>
        </a:p>
      </dgm:t>
    </dgm:pt>
    <dgm:pt modelId="{301B9631-C2E5-4B08-8CB4-4AF9BB391EDC}" type="pres">
      <dgm:prSet presAssocID="{CD24DD52-8A62-48D4-B53F-F2311D4908D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055CFE0-8993-42CE-9800-2D784C72B7D4}" type="pres">
      <dgm:prSet presAssocID="{CD24DD52-8A62-48D4-B53F-F2311D4908DD}" presName="matrix" presStyleCnt="0"/>
      <dgm:spPr/>
    </dgm:pt>
    <dgm:pt modelId="{0EB66BBE-5B70-41B0-BBBC-82F67D7FCECE}" type="pres">
      <dgm:prSet presAssocID="{CD24DD52-8A62-48D4-B53F-F2311D4908DD}" presName="tile1" presStyleLbl="node1" presStyleIdx="0" presStyleCnt="4" custScaleX="89291" custScaleY="94704" custLinFactNeighborX="-15839"/>
      <dgm:spPr/>
      <dgm:t>
        <a:bodyPr/>
        <a:lstStyle/>
        <a:p>
          <a:endParaRPr lang="pl-PL"/>
        </a:p>
      </dgm:t>
    </dgm:pt>
    <dgm:pt modelId="{7C7F33FC-8FB1-42AC-B489-9AB75D12E904}" type="pres">
      <dgm:prSet presAssocID="{CD24DD52-8A62-48D4-B53F-F2311D4908D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1BE037-50D7-4A22-A7B0-31B6A412B959}" type="pres">
      <dgm:prSet presAssocID="{CD24DD52-8A62-48D4-B53F-F2311D4908DD}" presName="tile2" presStyleLbl="node1" presStyleIdx="1" presStyleCnt="4" custScaleX="99999" custScaleY="95722" custLinFactNeighborX="-21775"/>
      <dgm:spPr/>
      <dgm:t>
        <a:bodyPr/>
        <a:lstStyle/>
        <a:p>
          <a:endParaRPr lang="pl-PL"/>
        </a:p>
      </dgm:t>
    </dgm:pt>
    <dgm:pt modelId="{2916456E-FB72-450D-8FC9-4A70F41E79AD}" type="pres">
      <dgm:prSet presAssocID="{CD24DD52-8A62-48D4-B53F-F2311D4908D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AFBE2AD-C2D9-4428-9D4E-C70ED70B2155}" type="pres">
      <dgm:prSet presAssocID="{CD24DD52-8A62-48D4-B53F-F2311D4908DD}" presName="tile3" presStyleLbl="node1" presStyleIdx="2" presStyleCnt="4" custScaleX="187097" custScaleY="91445" custLinFactNeighborX="33064" custLinFactNeighborY="-3769"/>
      <dgm:spPr/>
      <dgm:t>
        <a:bodyPr/>
        <a:lstStyle/>
        <a:p>
          <a:endParaRPr lang="pl-PL"/>
        </a:p>
      </dgm:t>
    </dgm:pt>
    <dgm:pt modelId="{6F74F741-0620-4334-A6D8-6E9199A289B1}" type="pres">
      <dgm:prSet presAssocID="{CD24DD52-8A62-48D4-B53F-F2311D4908D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27D093A-A569-4729-8112-C6C09E85E85D}" type="pres">
      <dgm:prSet presAssocID="{CD24DD52-8A62-48D4-B53F-F2311D4908DD}" presName="tile4" presStyleLbl="node1" presStyleIdx="3" presStyleCnt="4" custAng="0" custFlipVert="1" custFlipHor="1" custScaleX="4232" custScaleY="9873" custLinFactNeighborX="1868" custLinFactNeighborY="25703"/>
      <dgm:spPr/>
      <dgm:t>
        <a:bodyPr/>
        <a:lstStyle/>
        <a:p>
          <a:endParaRPr lang="pl-PL"/>
        </a:p>
      </dgm:t>
    </dgm:pt>
    <dgm:pt modelId="{8CD045A0-A0DA-4888-A7DA-F501A6F3AB17}" type="pres">
      <dgm:prSet presAssocID="{CD24DD52-8A62-48D4-B53F-F2311D4908D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7C0112-7E4D-48B3-B31E-1ED30015A2F1}" type="pres">
      <dgm:prSet presAssocID="{CD24DD52-8A62-48D4-B53F-F2311D4908DD}" presName="centerTile" presStyleLbl="fgShp" presStyleIdx="0" presStyleCnt="1" custScaleX="119211" custScaleY="134828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8176F671-7B21-433E-99EF-63A3761F1BFA}" type="presOf" srcId="{321F23EA-402C-45D1-9A5E-901ED2F67EE5}" destId="{7C7F33FC-8FB1-42AC-B489-9AB75D12E904}" srcOrd="1" destOrd="0" presId="urn:microsoft.com/office/officeart/2005/8/layout/matrix1"/>
    <dgm:cxn modelId="{EFB47BFB-0D44-4AE4-ABC8-72DC24B67DAD}" srcId="{24A7AF2D-7387-43B4-AF05-78A1A4EA2036}" destId="{321F23EA-402C-45D1-9A5E-901ED2F67EE5}" srcOrd="0" destOrd="0" parTransId="{827B8605-0032-499A-A7BA-424F0E960059}" sibTransId="{0BEFBF2E-7009-4C98-8457-61779213F38E}"/>
    <dgm:cxn modelId="{4C3F1B53-45B0-4446-B4C1-39C03E280859}" type="presOf" srcId="{CD24DD52-8A62-48D4-B53F-F2311D4908DD}" destId="{301B9631-C2E5-4B08-8CB4-4AF9BB391EDC}" srcOrd="0" destOrd="0" presId="urn:microsoft.com/office/officeart/2005/8/layout/matrix1"/>
    <dgm:cxn modelId="{FCED68DA-1939-470E-93D4-6F969E72D55F}" type="presOf" srcId="{6AFB2977-1B05-4350-8F09-C0BCF6D4DE98}" destId="{6F74F741-0620-4334-A6D8-6E9199A289B1}" srcOrd="1" destOrd="0" presId="urn:microsoft.com/office/officeart/2005/8/layout/matrix1"/>
    <dgm:cxn modelId="{5482AB7D-3328-48BF-ACC7-E2743BEC545D}" type="presOf" srcId="{87B91665-2DFA-4584-8CD5-FCB8E2C769CA}" destId="{2916456E-FB72-450D-8FC9-4A70F41E79AD}" srcOrd="1" destOrd="0" presId="urn:microsoft.com/office/officeart/2005/8/layout/matrix1"/>
    <dgm:cxn modelId="{F895AC51-8C96-4D7A-9698-617E3F1C86EA}" type="presOf" srcId="{6AFB2977-1B05-4350-8F09-C0BCF6D4DE98}" destId="{9AFBE2AD-C2D9-4428-9D4E-C70ED70B2155}" srcOrd="0" destOrd="0" presId="urn:microsoft.com/office/officeart/2005/8/layout/matrix1"/>
    <dgm:cxn modelId="{4035D670-44CD-41D1-940C-74D0B7880C01}" type="presOf" srcId="{24A7AF2D-7387-43B4-AF05-78A1A4EA2036}" destId="{887C0112-7E4D-48B3-B31E-1ED30015A2F1}" srcOrd="0" destOrd="0" presId="urn:microsoft.com/office/officeart/2005/8/layout/matrix1"/>
    <dgm:cxn modelId="{F586B334-1A62-4AA5-B469-1287303CA790}" type="presOf" srcId="{321F23EA-402C-45D1-9A5E-901ED2F67EE5}" destId="{0EB66BBE-5B70-41B0-BBBC-82F67D7FCECE}" srcOrd="0" destOrd="0" presId="urn:microsoft.com/office/officeart/2005/8/layout/matrix1"/>
    <dgm:cxn modelId="{5785FDBB-CF93-4A38-83BF-C4D113E9647C}" srcId="{24A7AF2D-7387-43B4-AF05-78A1A4EA2036}" destId="{6AFB2977-1B05-4350-8F09-C0BCF6D4DE98}" srcOrd="2" destOrd="0" parTransId="{2F3E0DE3-62FA-481E-A9C0-D5CB291092F5}" sibTransId="{2A30515D-56FB-4AB5-84A3-59BA9DC4D967}"/>
    <dgm:cxn modelId="{58DA1DE3-E1E6-4F86-BEB7-7F6D1971C588}" srcId="{CD24DD52-8A62-48D4-B53F-F2311D4908DD}" destId="{24A7AF2D-7387-43B4-AF05-78A1A4EA2036}" srcOrd="0" destOrd="0" parTransId="{AEA1436D-5B24-49C6-84BE-B16D45272148}" sibTransId="{5343EB57-52BC-4A76-B5CB-14CD7CE92B1C}"/>
    <dgm:cxn modelId="{7BB3420B-4265-4C4B-B200-A75934B6E062}" type="presOf" srcId="{87B91665-2DFA-4584-8CD5-FCB8E2C769CA}" destId="{7A1BE037-50D7-4A22-A7B0-31B6A412B959}" srcOrd="0" destOrd="0" presId="urn:microsoft.com/office/officeart/2005/8/layout/matrix1"/>
    <dgm:cxn modelId="{B5259FF1-480E-48E2-A6D0-EA56608FAE0E}" srcId="{24A7AF2D-7387-43B4-AF05-78A1A4EA2036}" destId="{87B91665-2DFA-4584-8CD5-FCB8E2C769CA}" srcOrd="1" destOrd="0" parTransId="{807CA575-B14F-43B0-98D3-DA6DDFD0BFF8}" sibTransId="{90C4D1F0-4426-4972-B8D0-191E7F727212}"/>
    <dgm:cxn modelId="{6B7D021B-E0D4-448C-BA15-713AA9078430}" type="presParOf" srcId="{301B9631-C2E5-4B08-8CB4-4AF9BB391EDC}" destId="{6055CFE0-8993-42CE-9800-2D784C72B7D4}" srcOrd="0" destOrd="0" presId="urn:microsoft.com/office/officeart/2005/8/layout/matrix1"/>
    <dgm:cxn modelId="{52C97F62-91D1-411C-BFA8-9ABC444DBC41}" type="presParOf" srcId="{6055CFE0-8993-42CE-9800-2D784C72B7D4}" destId="{0EB66BBE-5B70-41B0-BBBC-82F67D7FCECE}" srcOrd="0" destOrd="0" presId="urn:microsoft.com/office/officeart/2005/8/layout/matrix1"/>
    <dgm:cxn modelId="{B2FAD874-3987-4890-BB7F-5785817EF433}" type="presParOf" srcId="{6055CFE0-8993-42CE-9800-2D784C72B7D4}" destId="{7C7F33FC-8FB1-42AC-B489-9AB75D12E904}" srcOrd="1" destOrd="0" presId="urn:microsoft.com/office/officeart/2005/8/layout/matrix1"/>
    <dgm:cxn modelId="{6D3462DE-E896-4196-B1E2-0A246F7059C4}" type="presParOf" srcId="{6055CFE0-8993-42CE-9800-2D784C72B7D4}" destId="{7A1BE037-50D7-4A22-A7B0-31B6A412B959}" srcOrd="2" destOrd="0" presId="urn:microsoft.com/office/officeart/2005/8/layout/matrix1"/>
    <dgm:cxn modelId="{062A98ED-B5A7-4626-AAF8-A86D10C868DB}" type="presParOf" srcId="{6055CFE0-8993-42CE-9800-2D784C72B7D4}" destId="{2916456E-FB72-450D-8FC9-4A70F41E79AD}" srcOrd="3" destOrd="0" presId="urn:microsoft.com/office/officeart/2005/8/layout/matrix1"/>
    <dgm:cxn modelId="{C38FBF3E-BD50-4DDE-B07C-922C42EB154E}" type="presParOf" srcId="{6055CFE0-8993-42CE-9800-2D784C72B7D4}" destId="{9AFBE2AD-C2D9-4428-9D4E-C70ED70B2155}" srcOrd="4" destOrd="0" presId="urn:microsoft.com/office/officeart/2005/8/layout/matrix1"/>
    <dgm:cxn modelId="{3258E3B0-05C1-4788-9622-48988FEC3CA9}" type="presParOf" srcId="{6055CFE0-8993-42CE-9800-2D784C72B7D4}" destId="{6F74F741-0620-4334-A6D8-6E9199A289B1}" srcOrd="5" destOrd="0" presId="urn:microsoft.com/office/officeart/2005/8/layout/matrix1"/>
    <dgm:cxn modelId="{584FAF05-DDBC-402F-9551-6B05E1092BBC}" type="presParOf" srcId="{6055CFE0-8993-42CE-9800-2D784C72B7D4}" destId="{127D093A-A569-4729-8112-C6C09E85E85D}" srcOrd="6" destOrd="0" presId="urn:microsoft.com/office/officeart/2005/8/layout/matrix1"/>
    <dgm:cxn modelId="{BBFB983C-E6BB-4979-A9FE-6382C7FABED3}" type="presParOf" srcId="{6055CFE0-8993-42CE-9800-2D784C72B7D4}" destId="{8CD045A0-A0DA-4888-A7DA-F501A6F3AB17}" srcOrd="7" destOrd="0" presId="urn:microsoft.com/office/officeart/2005/8/layout/matrix1"/>
    <dgm:cxn modelId="{74CD9936-B865-4397-9203-586E86DB2342}" type="presParOf" srcId="{301B9631-C2E5-4B08-8CB4-4AF9BB391EDC}" destId="{887C0112-7E4D-48B3-B31E-1ED30015A2F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CD24DD52-8A62-48D4-B53F-F2311D4908D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4A7AF2D-7387-43B4-AF05-78A1A4EA2036}">
      <dgm:prSet phldrT="[Tekst]" custT="1"/>
      <dgm:spPr/>
      <dgm:t>
        <a:bodyPr/>
        <a:lstStyle/>
        <a:p>
          <a:r>
            <a:rPr lang="pl-PL" sz="1800" dirty="0" smtClean="0"/>
            <a:t>Rekomendacje o szerokim charakterze – dla szkoły</a:t>
          </a:r>
          <a:endParaRPr lang="pl-PL" sz="1800" dirty="0"/>
        </a:p>
      </dgm:t>
    </dgm:pt>
    <dgm:pt modelId="{AEA1436D-5B24-49C6-84BE-B16D45272148}" type="parTrans" cxnId="{58DA1DE3-E1E6-4F86-BEB7-7F6D1971C588}">
      <dgm:prSet/>
      <dgm:spPr/>
      <dgm:t>
        <a:bodyPr/>
        <a:lstStyle/>
        <a:p>
          <a:endParaRPr lang="pl-PL"/>
        </a:p>
      </dgm:t>
    </dgm:pt>
    <dgm:pt modelId="{5343EB57-52BC-4A76-B5CB-14CD7CE92B1C}" type="sibTrans" cxnId="{58DA1DE3-E1E6-4F86-BEB7-7F6D1971C588}">
      <dgm:prSet/>
      <dgm:spPr/>
      <dgm:t>
        <a:bodyPr/>
        <a:lstStyle/>
        <a:p>
          <a:endParaRPr lang="pl-PL"/>
        </a:p>
      </dgm:t>
    </dgm:pt>
    <dgm:pt modelId="{321F23EA-402C-45D1-9A5E-901ED2F67EE5}">
      <dgm:prSet phldrT="[Tekst]"/>
      <dgm:spPr/>
      <dgm:t>
        <a:bodyPr/>
        <a:lstStyle/>
        <a:p>
          <a:r>
            <a:rPr lang="pl-PL" dirty="0" smtClean="0"/>
            <a:t>Zwiększenie wiedzy nauczycieli o skali intensywności badanego zjawiska na terenie ich placówek</a:t>
          </a:r>
          <a:endParaRPr lang="pl-PL" dirty="0"/>
        </a:p>
      </dgm:t>
    </dgm:pt>
    <dgm:pt modelId="{827B8605-0032-499A-A7BA-424F0E960059}" type="parTrans" cxnId="{EFB47BFB-0D44-4AE4-ABC8-72DC24B67DAD}">
      <dgm:prSet/>
      <dgm:spPr/>
      <dgm:t>
        <a:bodyPr/>
        <a:lstStyle/>
        <a:p>
          <a:endParaRPr lang="pl-PL"/>
        </a:p>
      </dgm:t>
    </dgm:pt>
    <dgm:pt modelId="{0BEFBF2E-7009-4C98-8457-61779213F38E}" type="sibTrans" cxnId="{EFB47BFB-0D44-4AE4-ABC8-72DC24B67DAD}">
      <dgm:prSet/>
      <dgm:spPr/>
      <dgm:t>
        <a:bodyPr/>
        <a:lstStyle/>
        <a:p>
          <a:endParaRPr lang="pl-PL"/>
        </a:p>
      </dgm:t>
    </dgm:pt>
    <dgm:pt modelId="{87B91665-2DFA-4584-8CD5-FCB8E2C769CA}">
      <dgm:prSet phldrT="[Tekst]"/>
      <dgm:spPr/>
      <dgm:t>
        <a:bodyPr/>
        <a:lstStyle/>
        <a:p>
          <a:r>
            <a:rPr lang="pl-PL" dirty="0" smtClean="0"/>
            <a:t>Identyfikacja uczniów pozostających w grupach ryzyka i roztaczanie nad nimi szczególnej opieki pedagogicznej, psychologicznej i medycznej.</a:t>
          </a:r>
          <a:endParaRPr lang="pl-PL" dirty="0"/>
        </a:p>
      </dgm:t>
    </dgm:pt>
    <dgm:pt modelId="{807CA575-B14F-43B0-98D3-DA6DDFD0BFF8}" type="parTrans" cxnId="{B5259FF1-480E-48E2-A6D0-EA56608FAE0E}">
      <dgm:prSet/>
      <dgm:spPr/>
      <dgm:t>
        <a:bodyPr/>
        <a:lstStyle/>
        <a:p>
          <a:endParaRPr lang="pl-PL"/>
        </a:p>
      </dgm:t>
    </dgm:pt>
    <dgm:pt modelId="{90C4D1F0-4426-4972-B8D0-191E7F727212}" type="sibTrans" cxnId="{B5259FF1-480E-48E2-A6D0-EA56608FAE0E}">
      <dgm:prSet/>
      <dgm:spPr/>
      <dgm:t>
        <a:bodyPr/>
        <a:lstStyle/>
        <a:p>
          <a:endParaRPr lang="pl-PL"/>
        </a:p>
      </dgm:t>
    </dgm:pt>
    <dgm:pt modelId="{EBE67BAC-AC32-4389-A07D-DD0461506AD3}">
      <dgm:prSet phldrT="[Tekst]"/>
      <dgm:spPr/>
      <dgm:t>
        <a:bodyPr/>
        <a:lstStyle/>
        <a:p>
          <a:r>
            <a:rPr lang="pl-PL" dirty="0" smtClean="0"/>
            <a:t>Nawiązywanie współpracy z rodzicami/opiekunami młodzieży, która znalazła się w grupie ryzyka, celem podjęcia wspólnych działań mających na względzie wyzwolenie ich ze szkodliwych praktyk.</a:t>
          </a:r>
          <a:endParaRPr lang="pl-PL" dirty="0"/>
        </a:p>
      </dgm:t>
    </dgm:pt>
    <dgm:pt modelId="{2EB4754A-D581-464E-8E13-FF53151699F3}" type="parTrans" cxnId="{8B2724ED-3B7B-4EB8-99DD-69F069017019}">
      <dgm:prSet/>
      <dgm:spPr/>
      <dgm:t>
        <a:bodyPr/>
        <a:lstStyle/>
        <a:p>
          <a:endParaRPr lang="pl-PL"/>
        </a:p>
      </dgm:t>
    </dgm:pt>
    <dgm:pt modelId="{2D84192E-46AA-4CBD-BE6F-107603750186}" type="sibTrans" cxnId="{8B2724ED-3B7B-4EB8-99DD-69F069017019}">
      <dgm:prSet/>
      <dgm:spPr/>
      <dgm:t>
        <a:bodyPr/>
        <a:lstStyle/>
        <a:p>
          <a:endParaRPr lang="pl-PL"/>
        </a:p>
      </dgm:t>
    </dgm:pt>
    <dgm:pt modelId="{6AFB2977-1B05-4350-8F09-C0BCF6D4DE98}">
      <dgm:prSet phldrT="[Tekst]"/>
      <dgm:spPr/>
      <dgm:t>
        <a:bodyPr/>
        <a:lstStyle/>
        <a:p>
          <a:r>
            <a:rPr lang="pl-PL" dirty="0" smtClean="0"/>
            <a:t>Wyjście z konkretnymi programami mającymi na celu budzenie w uczuciach świadomości zagrożeń, jakie płyną z kontaktów ze środkami psychoaktywnymi.</a:t>
          </a:r>
          <a:endParaRPr lang="pl-PL" dirty="0"/>
        </a:p>
      </dgm:t>
    </dgm:pt>
    <dgm:pt modelId="{2F3E0DE3-62FA-481E-A9C0-D5CB291092F5}" type="parTrans" cxnId="{5785FDBB-CF93-4A38-83BF-C4D113E9647C}">
      <dgm:prSet/>
      <dgm:spPr/>
      <dgm:t>
        <a:bodyPr/>
        <a:lstStyle/>
        <a:p>
          <a:endParaRPr lang="pl-PL"/>
        </a:p>
      </dgm:t>
    </dgm:pt>
    <dgm:pt modelId="{2A30515D-56FB-4AB5-84A3-59BA9DC4D967}" type="sibTrans" cxnId="{5785FDBB-CF93-4A38-83BF-C4D113E9647C}">
      <dgm:prSet/>
      <dgm:spPr/>
      <dgm:t>
        <a:bodyPr/>
        <a:lstStyle/>
        <a:p>
          <a:endParaRPr lang="pl-PL"/>
        </a:p>
      </dgm:t>
    </dgm:pt>
    <dgm:pt modelId="{301B9631-C2E5-4B08-8CB4-4AF9BB391EDC}" type="pres">
      <dgm:prSet presAssocID="{CD24DD52-8A62-48D4-B53F-F2311D4908D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055CFE0-8993-42CE-9800-2D784C72B7D4}" type="pres">
      <dgm:prSet presAssocID="{CD24DD52-8A62-48D4-B53F-F2311D4908DD}" presName="matrix" presStyleCnt="0"/>
      <dgm:spPr/>
    </dgm:pt>
    <dgm:pt modelId="{0EB66BBE-5B70-41B0-BBBC-82F67D7FCECE}" type="pres">
      <dgm:prSet presAssocID="{CD24DD52-8A62-48D4-B53F-F2311D4908DD}" presName="tile1" presStyleLbl="node1" presStyleIdx="0" presStyleCnt="4"/>
      <dgm:spPr/>
      <dgm:t>
        <a:bodyPr/>
        <a:lstStyle/>
        <a:p>
          <a:endParaRPr lang="pl-PL"/>
        </a:p>
      </dgm:t>
    </dgm:pt>
    <dgm:pt modelId="{7C7F33FC-8FB1-42AC-B489-9AB75D12E904}" type="pres">
      <dgm:prSet presAssocID="{CD24DD52-8A62-48D4-B53F-F2311D4908D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1BE037-50D7-4A22-A7B0-31B6A412B959}" type="pres">
      <dgm:prSet presAssocID="{CD24DD52-8A62-48D4-B53F-F2311D4908DD}" presName="tile2" presStyleLbl="node1" presStyleIdx="1" presStyleCnt="4"/>
      <dgm:spPr/>
      <dgm:t>
        <a:bodyPr/>
        <a:lstStyle/>
        <a:p>
          <a:endParaRPr lang="pl-PL"/>
        </a:p>
      </dgm:t>
    </dgm:pt>
    <dgm:pt modelId="{2916456E-FB72-450D-8FC9-4A70F41E79AD}" type="pres">
      <dgm:prSet presAssocID="{CD24DD52-8A62-48D4-B53F-F2311D4908D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AFBE2AD-C2D9-4428-9D4E-C70ED70B2155}" type="pres">
      <dgm:prSet presAssocID="{CD24DD52-8A62-48D4-B53F-F2311D4908DD}" presName="tile3" presStyleLbl="node1" presStyleIdx="2" presStyleCnt="4"/>
      <dgm:spPr/>
      <dgm:t>
        <a:bodyPr/>
        <a:lstStyle/>
        <a:p>
          <a:endParaRPr lang="pl-PL"/>
        </a:p>
      </dgm:t>
    </dgm:pt>
    <dgm:pt modelId="{6F74F741-0620-4334-A6D8-6E9199A289B1}" type="pres">
      <dgm:prSet presAssocID="{CD24DD52-8A62-48D4-B53F-F2311D4908D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27D093A-A569-4729-8112-C6C09E85E85D}" type="pres">
      <dgm:prSet presAssocID="{CD24DD52-8A62-48D4-B53F-F2311D4908DD}" presName="tile4" presStyleLbl="node1" presStyleIdx="3" presStyleCnt="4"/>
      <dgm:spPr/>
      <dgm:t>
        <a:bodyPr/>
        <a:lstStyle/>
        <a:p>
          <a:endParaRPr lang="pl-PL"/>
        </a:p>
      </dgm:t>
    </dgm:pt>
    <dgm:pt modelId="{8CD045A0-A0DA-4888-A7DA-F501A6F3AB17}" type="pres">
      <dgm:prSet presAssocID="{CD24DD52-8A62-48D4-B53F-F2311D4908D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7C0112-7E4D-48B3-B31E-1ED30015A2F1}" type="pres">
      <dgm:prSet presAssocID="{CD24DD52-8A62-48D4-B53F-F2311D4908DD}" presName="centerTile" presStyleLbl="fgShp" presStyleIdx="0" presStyleCnt="1" custScaleX="118059" custScaleY="122201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B223F994-DFA0-4AD2-94A7-F9505738F6BE}" type="presOf" srcId="{6AFB2977-1B05-4350-8F09-C0BCF6D4DE98}" destId="{127D093A-A569-4729-8112-C6C09E85E85D}" srcOrd="0" destOrd="0" presId="urn:microsoft.com/office/officeart/2005/8/layout/matrix1"/>
    <dgm:cxn modelId="{F087C388-A5C8-478C-9910-280838DD18A2}" type="presOf" srcId="{321F23EA-402C-45D1-9A5E-901ED2F67EE5}" destId="{0EB66BBE-5B70-41B0-BBBC-82F67D7FCECE}" srcOrd="0" destOrd="0" presId="urn:microsoft.com/office/officeart/2005/8/layout/matrix1"/>
    <dgm:cxn modelId="{022E43E0-238B-4AAB-B840-E121AB876045}" type="presOf" srcId="{EBE67BAC-AC32-4389-A07D-DD0461506AD3}" destId="{9AFBE2AD-C2D9-4428-9D4E-C70ED70B2155}" srcOrd="0" destOrd="0" presId="urn:microsoft.com/office/officeart/2005/8/layout/matrix1"/>
    <dgm:cxn modelId="{E5106D64-2842-4845-BBA5-DF7624A46AE5}" type="presOf" srcId="{24A7AF2D-7387-43B4-AF05-78A1A4EA2036}" destId="{887C0112-7E4D-48B3-B31E-1ED30015A2F1}" srcOrd="0" destOrd="0" presId="urn:microsoft.com/office/officeart/2005/8/layout/matrix1"/>
    <dgm:cxn modelId="{71AD33F0-854E-4C70-9793-8AD270DEBEBA}" type="presOf" srcId="{6AFB2977-1B05-4350-8F09-C0BCF6D4DE98}" destId="{8CD045A0-A0DA-4888-A7DA-F501A6F3AB17}" srcOrd="1" destOrd="0" presId="urn:microsoft.com/office/officeart/2005/8/layout/matrix1"/>
    <dgm:cxn modelId="{0756BDBF-7918-4CF0-9E92-D5931A93B95A}" type="presOf" srcId="{321F23EA-402C-45D1-9A5E-901ED2F67EE5}" destId="{7C7F33FC-8FB1-42AC-B489-9AB75D12E904}" srcOrd="1" destOrd="0" presId="urn:microsoft.com/office/officeart/2005/8/layout/matrix1"/>
    <dgm:cxn modelId="{EFB47BFB-0D44-4AE4-ABC8-72DC24B67DAD}" srcId="{24A7AF2D-7387-43B4-AF05-78A1A4EA2036}" destId="{321F23EA-402C-45D1-9A5E-901ED2F67EE5}" srcOrd="0" destOrd="0" parTransId="{827B8605-0032-499A-A7BA-424F0E960059}" sibTransId="{0BEFBF2E-7009-4C98-8457-61779213F38E}"/>
    <dgm:cxn modelId="{9BD3A439-808D-4AEF-ACBC-AD3A64F9CFB4}" type="presOf" srcId="{87B91665-2DFA-4584-8CD5-FCB8E2C769CA}" destId="{2916456E-FB72-450D-8FC9-4A70F41E79AD}" srcOrd="1" destOrd="0" presId="urn:microsoft.com/office/officeart/2005/8/layout/matrix1"/>
    <dgm:cxn modelId="{1DCC9DE4-636E-4F20-9DF0-CC3432B0A0D8}" type="presOf" srcId="{CD24DD52-8A62-48D4-B53F-F2311D4908DD}" destId="{301B9631-C2E5-4B08-8CB4-4AF9BB391EDC}" srcOrd="0" destOrd="0" presId="urn:microsoft.com/office/officeart/2005/8/layout/matrix1"/>
    <dgm:cxn modelId="{8B2724ED-3B7B-4EB8-99DD-69F069017019}" srcId="{24A7AF2D-7387-43B4-AF05-78A1A4EA2036}" destId="{EBE67BAC-AC32-4389-A07D-DD0461506AD3}" srcOrd="2" destOrd="0" parTransId="{2EB4754A-D581-464E-8E13-FF53151699F3}" sibTransId="{2D84192E-46AA-4CBD-BE6F-107603750186}"/>
    <dgm:cxn modelId="{27C97F05-414D-4DFD-BC23-F1CFFB001A44}" type="presOf" srcId="{EBE67BAC-AC32-4389-A07D-DD0461506AD3}" destId="{6F74F741-0620-4334-A6D8-6E9199A289B1}" srcOrd="1" destOrd="0" presId="urn:microsoft.com/office/officeart/2005/8/layout/matrix1"/>
    <dgm:cxn modelId="{5785FDBB-CF93-4A38-83BF-C4D113E9647C}" srcId="{24A7AF2D-7387-43B4-AF05-78A1A4EA2036}" destId="{6AFB2977-1B05-4350-8F09-C0BCF6D4DE98}" srcOrd="3" destOrd="0" parTransId="{2F3E0DE3-62FA-481E-A9C0-D5CB291092F5}" sibTransId="{2A30515D-56FB-4AB5-84A3-59BA9DC4D967}"/>
    <dgm:cxn modelId="{08C6E771-3CC0-4D3C-9D81-A9639964C9D4}" type="presOf" srcId="{87B91665-2DFA-4584-8CD5-FCB8E2C769CA}" destId="{7A1BE037-50D7-4A22-A7B0-31B6A412B959}" srcOrd="0" destOrd="0" presId="urn:microsoft.com/office/officeart/2005/8/layout/matrix1"/>
    <dgm:cxn modelId="{58DA1DE3-E1E6-4F86-BEB7-7F6D1971C588}" srcId="{CD24DD52-8A62-48D4-B53F-F2311D4908DD}" destId="{24A7AF2D-7387-43B4-AF05-78A1A4EA2036}" srcOrd="0" destOrd="0" parTransId="{AEA1436D-5B24-49C6-84BE-B16D45272148}" sibTransId="{5343EB57-52BC-4A76-B5CB-14CD7CE92B1C}"/>
    <dgm:cxn modelId="{B5259FF1-480E-48E2-A6D0-EA56608FAE0E}" srcId="{24A7AF2D-7387-43B4-AF05-78A1A4EA2036}" destId="{87B91665-2DFA-4584-8CD5-FCB8E2C769CA}" srcOrd="1" destOrd="0" parTransId="{807CA575-B14F-43B0-98D3-DA6DDFD0BFF8}" sibTransId="{90C4D1F0-4426-4972-B8D0-191E7F727212}"/>
    <dgm:cxn modelId="{E522AF77-8D38-40EB-A428-0849073137FD}" type="presParOf" srcId="{301B9631-C2E5-4B08-8CB4-4AF9BB391EDC}" destId="{6055CFE0-8993-42CE-9800-2D784C72B7D4}" srcOrd="0" destOrd="0" presId="urn:microsoft.com/office/officeart/2005/8/layout/matrix1"/>
    <dgm:cxn modelId="{05098955-A7AD-44D0-AD8F-8475F33259BD}" type="presParOf" srcId="{6055CFE0-8993-42CE-9800-2D784C72B7D4}" destId="{0EB66BBE-5B70-41B0-BBBC-82F67D7FCECE}" srcOrd="0" destOrd="0" presId="urn:microsoft.com/office/officeart/2005/8/layout/matrix1"/>
    <dgm:cxn modelId="{E89B6A54-54ED-4DEF-A01C-36B8A46D0509}" type="presParOf" srcId="{6055CFE0-8993-42CE-9800-2D784C72B7D4}" destId="{7C7F33FC-8FB1-42AC-B489-9AB75D12E904}" srcOrd="1" destOrd="0" presId="urn:microsoft.com/office/officeart/2005/8/layout/matrix1"/>
    <dgm:cxn modelId="{E517BDF8-77BA-4E6A-A540-A053F3739218}" type="presParOf" srcId="{6055CFE0-8993-42CE-9800-2D784C72B7D4}" destId="{7A1BE037-50D7-4A22-A7B0-31B6A412B959}" srcOrd="2" destOrd="0" presId="urn:microsoft.com/office/officeart/2005/8/layout/matrix1"/>
    <dgm:cxn modelId="{DE5F970A-5777-4427-BDFC-718CA9EFD697}" type="presParOf" srcId="{6055CFE0-8993-42CE-9800-2D784C72B7D4}" destId="{2916456E-FB72-450D-8FC9-4A70F41E79AD}" srcOrd="3" destOrd="0" presId="urn:microsoft.com/office/officeart/2005/8/layout/matrix1"/>
    <dgm:cxn modelId="{D7D19E46-4C96-4775-AA42-8F258EEBBC47}" type="presParOf" srcId="{6055CFE0-8993-42CE-9800-2D784C72B7D4}" destId="{9AFBE2AD-C2D9-4428-9D4E-C70ED70B2155}" srcOrd="4" destOrd="0" presId="urn:microsoft.com/office/officeart/2005/8/layout/matrix1"/>
    <dgm:cxn modelId="{1FD087BD-BA69-4763-8566-8773467FFC46}" type="presParOf" srcId="{6055CFE0-8993-42CE-9800-2D784C72B7D4}" destId="{6F74F741-0620-4334-A6D8-6E9199A289B1}" srcOrd="5" destOrd="0" presId="urn:microsoft.com/office/officeart/2005/8/layout/matrix1"/>
    <dgm:cxn modelId="{C224D331-156F-4B49-B481-DAE09B42C8DE}" type="presParOf" srcId="{6055CFE0-8993-42CE-9800-2D784C72B7D4}" destId="{127D093A-A569-4729-8112-C6C09E85E85D}" srcOrd="6" destOrd="0" presId="urn:microsoft.com/office/officeart/2005/8/layout/matrix1"/>
    <dgm:cxn modelId="{8DCD57F1-4BE5-4FC9-A2C7-D26D4BF751BA}" type="presParOf" srcId="{6055CFE0-8993-42CE-9800-2D784C72B7D4}" destId="{8CD045A0-A0DA-4888-A7DA-F501A6F3AB17}" srcOrd="7" destOrd="0" presId="urn:microsoft.com/office/officeart/2005/8/layout/matrix1"/>
    <dgm:cxn modelId="{F2443953-5617-401F-977D-F6B782396EB5}" type="presParOf" srcId="{301B9631-C2E5-4B08-8CB4-4AF9BB391EDC}" destId="{887C0112-7E4D-48B3-B31E-1ED30015A2F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4.xml><?xml version="1.0" encoding="utf-8"?>
<dgm:dataModel xmlns:dgm="http://schemas.openxmlformats.org/drawingml/2006/diagram" xmlns:a="http://schemas.openxmlformats.org/drawingml/2006/main">
  <dgm:ptLst>
    <dgm:pt modelId="{CD24DD52-8A62-48D4-B53F-F2311D4908D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4A7AF2D-7387-43B4-AF05-78A1A4EA2036}">
      <dgm:prSet phldrT="[Tekst]" custT="1"/>
      <dgm:spPr/>
      <dgm:t>
        <a:bodyPr/>
        <a:lstStyle/>
        <a:p>
          <a:r>
            <a:rPr lang="pl-PL" sz="1800" dirty="0" smtClean="0"/>
            <a:t>Rekomendacje o szerokim charakterze – dla samorządu terytorialnego</a:t>
          </a:r>
          <a:endParaRPr lang="pl-PL" sz="1800" dirty="0"/>
        </a:p>
      </dgm:t>
    </dgm:pt>
    <dgm:pt modelId="{AEA1436D-5B24-49C6-84BE-B16D45272148}" type="parTrans" cxnId="{58DA1DE3-E1E6-4F86-BEB7-7F6D1971C588}">
      <dgm:prSet/>
      <dgm:spPr/>
      <dgm:t>
        <a:bodyPr/>
        <a:lstStyle/>
        <a:p>
          <a:endParaRPr lang="pl-PL"/>
        </a:p>
      </dgm:t>
    </dgm:pt>
    <dgm:pt modelId="{5343EB57-52BC-4A76-B5CB-14CD7CE92B1C}" type="sibTrans" cxnId="{58DA1DE3-E1E6-4F86-BEB7-7F6D1971C588}">
      <dgm:prSet/>
      <dgm:spPr/>
      <dgm:t>
        <a:bodyPr/>
        <a:lstStyle/>
        <a:p>
          <a:endParaRPr lang="pl-PL"/>
        </a:p>
      </dgm:t>
    </dgm:pt>
    <dgm:pt modelId="{321F23EA-402C-45D1-9A5E-901ED2F67EE5}">
      <dgm:prSet phldrT="[Tekst]"/>
      <dgm:spPr/>
      <dgm:t>
        <a:bodyPr/>
        <a:lstStyle/>
        <a:p>
          <a:r>
            <a:rPr lang="pl-PL" dirty="0" smtClean="0"/>
            <a:t>- Zwiększenie restrykcyjności egzekwowania prawa związanego z handlem środkami psychoaktywnymi w kontekście nieletnich klientów.</a:t>
          </a:r>
        </a:p>
        <a:p>
          <a:r>
            <a:rPr lang="pl-PL" dirty="0" smtClean="0"/>
            <a:t>- Zwiększenie dostępności do fachowego poradnictwa dla osób z grupy ryzyka oraz ich opiekunów.</a:t>
          </a:r>
          <a:endParaRPr lang="pl-PL" dirty="0"/>
        </a:p>
      </dgm:t>
    </dgm:pt>
    <dgm:pt modelId="{827B8605-0032-499A-A7BA-424F0E960059}" type="parTrans" cxnId="{EFB47BFB-0D44-4AE4-ABC8-72DC24B67DAD}">
      <dgm:prSet/>
      <dgm:spPr/>
      <dgm:t>
        <a:bodyPr/>
        <a:lstStyle/>
        <a:p>
          <a:endParaRPr lang="pl-PL"/>
        </a:p>
      </dgm:t>
    </dgm:pt>
    <dgm:pt modelId="{0BEFBF2E-7009-4C98-8457-61779213F38E}" type="sibTrans" cxnId="{EFB47BFB-0D44-4AE4-ABC8-72DC24B67DAD}">
      <dgm:prSet/>
      <dgm:spPr/>
      <dgm:t>
        <a:bodyPr/>
        <a:lstStyle/>
        <a:p>
          <a:endParaRPr lang="pl-PL"/>
        </a:p>
      </dgm:t>
    </dgm:pt>
    <dgm:pt modelId="{87B91665-2DFA-4584-8CD5-FCB8E2C769CA}">
      <dgm:prSet phldrT="[Tekst]"/>
      <dgm:spPr/>
      <dgm:t>
        <a:bodyPr/>
        <a:lstStyle/>
        <a:p>
          <a:r>
            <a:rPr lang="pl-PL" dirty="0" smtClean="0"/>
            <a:t>- Wzbogacenie programów oferujących edukację prozdrowotną skierowaną do uczniów, wychowawców, rodziców i pozostałych środowisk, w obrębie których funkcjonuje młodzież.</a:t>
          </a:r>
        </a:p>
        <a:p>
          <a:r>
            <a:rPr lang="pl-PL" dirty="0" smtClean="0"/>
            <a:t>- Wyjście z bogatszą ofertą działań terapeutycznych dla młodzieży z grupy ryzyka.</a:t>
          </a:r>
          <a:endParaRPr lang="pl-PL" dirty="0"/>
        </a:p>
      </dgm:t>
    </dgm:pt>
    <dgm:pt modelId="{807CA575-B14F-43B0-98D3-DA6DDFD0BFF8}" type="parTrans" cxnId="{B5259FF1-480E-48E2-A6D0-EA56608FAE0E}">
      <dgm:prSet/>
      <dgm:spPr/>
      <dgm:t>
        <a:bodyPr/>
        <a:lstStyle/>
        <a:p>
          <a:endParaRPr lang="pl-PL"/>
        </a:p>
      </dgm:t>
    </dgm:pt>
    <dgm:pt modelId="{90C4D1F0-4426-4972-B8D0-191E7F727212}" type="sibTrans" cxnId="{B5259FF1-480E-48E2-A6D0-EA56608FAE0E}">
      <dgm:prSet/>
      <dgm:spPr/>
      <dgm:t>
        <a:bodyPr/>
        <a:lstStyle/>
        <a:p>
          <a:endParaRPr lang="pl-PL"/>
        </a:p>
      </dgm:t>
    </dgm:pt>
    <dgm:pt modelId="{EBE67BAC-AC32-4389-A07D-DD0461506AD3}">
      <dgm:prSet phldrT="[Tekst]"/>
      <dgm:spPr/>
      <dgm:t>
        <a:bodyPr/>
        <a:lstStyle/>
        <a:p>
          <a:r>
            <a:rPr lang="pl-PL" dirty="0" smtClean="0"/>
            <a:t>- Dysponowanie „zespołami szybkiego reagowania” w sytuacjach kryzysowych.</a:t>
          </a:r>
        </a:p>
        <a:p>
          <a:r>
            <a:rPr lang="pl-PL" dirty="0" smtClean="0"/>
            <a:t>- Cykliczna diagnoza praktyk ryzykownych i uzależnień w środowisku młodzieży szkolnej.</a:t>
          </a:r>
          <a:endParaRPr lang="pl-PL" dirty="0"/>
        </a:p>
      </dgm:t>
    </dgm:pt>
    <dgm:pt modelId="{2EB4754A-D581-464E-8E13-FF53151699F3}" type="parTrans" cxnId="{8B2724ED-3B7B-4EB8-99DD-69F069017019}">
      <dgm:prSet/>
      <dgm:spPr/>
      <dgm:t>
        <a:bodyPr/>
        <a:lstStyle/>
        <a:p>
          <a:endParaRPr lang="pl-PL"/>
        </a:p>
      </dgm:t>
    </dgm:pt>
    <dgm:pt modelId="{2D84192E-46AA-4CBD-BE6F-107603750186}" type="sibTrans" cxnId="{8B2724ED-3B7B-4EB8-99DD-69F069017019}">
      <dgm:prSet/>
      <dgm:spPr/>
      <dgm:t>
        <a:bodyPr/>
        <a:lstStyle/>
        <a:p>
          <a:endParaRPr lang="pl-PL"/>
        </a:p>
      </dgm:t>
    </dgm:pt>
    <dgm:pt modelId="{6AFB2977-1B05-4350-8F09-C0BCF6D4DE98}">
      <dgm:prSet phldrT="[Tekst]"/>
      <dgm:spPr/>
      <dgm:t>
        <a:bodyPr/>
        <a:lstStyle/>
        <a:p>
          <a:r>
            <a:rPr lang="pl-PL" dirty="0" smtClean="0"/>
            <a:t>Podejmowanie i wspieranie inicjatyw promujących zdrowy styl życia, szczególnie w środowisku młodzieżowym.</a:t>
          </a:r>
          <a:endParaRPr lang="pl-PL" dirty="0"/>
        </a:p>
      </dgm:t>
    </dgm:pt>
    <dgm:pt modelId="{2F3E0DE3-62FA-481E-A9C0-D5CB291092F5}" type="parTrans" cxnId="{5785FDBB-CF93-4A38-83BF-C4D113E9647C}">
      <dgm:prSet/>
      <dgm:spPr/>
      <dgm:t>
        <a:bodyPr/>
        <a:lstStyle/>
        <a:p>
          <a:endParaRPr lang="pl-PL"/>
        </a:p>
      </dgm:t>
    </dgm:pt>
    <dgm:pt modelId="{2A30515D-56FB-4AB5-84A3-59BA9DC4D967}" type="sibTrans" cxnId="{5785FDBB-CF93-4A38-83BF-C4D113E9647C}">
      <dgm:prSet/>
      <dgm:spPr/>
      <dgm:t>
        <a:bodyPr/>
        <a:lstStyle/>
        <a:p>
          <a:endParaRPr lang="pl-PL"/>
        </a:p>
      </dgm:t>
    </dgm:pt>
    <dgm:pt modelId="{301B9631-C2E5-4B08-8CB4-4AF9BB391EDC}" type="pres">
      <dgm:prSet presAssocID="{CD24DD52-8A62-48D4-B53F-F2311D4908D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055CFE0-8993-42CE-9800-2D784C72B7D4}" type="pres">
      <dgm:prSet presAssocID="{CD24DD52-8A62-48D4-B53F-F2311D4908DD}" presName="matrix" presStyleCnt="0"/>
      <dgm:spPr/>
    </dgm:pt>
    <dgm:pt modelId="{0EB66BBE-5B70-41B0-BBBC-82F67D7FCECE}" type="pres">
      <dgm:prSet presAssocID="{CD24DD52-8A62-48D4-B53F-F2311D4908DD}" presName="tile1" presStyleLbl="node1" presStyleIdx="0" presStyleCnt="4"/>
      <dgm:spPr/>
      <dgm:t>
        <a:bodyPr/>
        <a:lstStyle/>
        <a:p>
          <a:endParaRPr lang="pl-PL"/>
        </a:p>
      </dgm:t>
    </dgm:pt>
    <dgm:pt modelId="{7C7F33FC-8FB1-42AC-B489-9AB75D12E904}" type="pres">
      <dgm:prSet presAssocID="{CD24DD52-8A62-48D4-B53F-F2311D4908D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1BE037-50D7-4A22-A7B0-31B6A412B959}" type="pres">
      <dgm:prSet presAssocID="{CD24DD52-8A62-48D4-B53F-F2311D4908DD}" presName="tile2" presStyleLbl="node1" presStyleIdx="1" presStyleCnt="4"/>
      <dgm:spPr/>
      <dgm:t>
        <a:bodyPr/>
        <a:lstStyle/>
        <a:p>
          <a:endParaRPr lang="pl-PL"/>
        </a:p>
      </dgm:t>
    </dgm:pt>
    <dgm:pt modelId="{2916456E-FB72-450D-8FC9-4A70F41E79AD}" type="pres">
      <dgm:prSet presAssocID="{CD24DD52-8A62-48D4-B53F-F2311D4908D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AFBE2AD-C2D9-4428-9D4E-C70ED70B2155}" type="pres">
      <dgm:prSet presAssocID="{CD24DD52-8A62-48D4-B53F-F2311D4908DD}" presName="tile3" presStyleLbl="node1" presStyleIdx="2" presStyleCnt="4"/>
      <dgm:spPr/>
      <dgm:t>
        <a:bodyPr/>
        <a:lstStyle/>
        <a:p>
          <a:endParaRPr lang="pl-PL"/>
        </a:p>
      </dgm:t>
    </dgm:pt>
    <dgm:pt modelId="{6F74F741-0620-4334-A6D8-6E9199A289B1}" type="pres">
      <dgm:prSet presAssocID="{CD24DD52-8A62-48D4-B53F-F2311D4908D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27D093A-A569-4729-8112-C6C09E85E85D}" type="pres">
      <dgm:prSet presAssocID="{CD24DD52-8A62-48D4-B53F-F2311D4908DD}" presName="tile4" presStyleLbl="node1" presStyleIdx="3" presStyleCnt="4"/>
      <dgm:spPr/>
      <dgm:t>
        <a:bodyPr/>
        <a:lstStyle/>
        <a:p>
          <a:endParaRPr lang="pl-PL"/>
        </a:p>
      </dgm:t>
    </dgm:pt>
    <dgm:pt modelId="{8CD045A0-A0DA-4888-A7DA-F501A6F3AB17}" type="pres">
      <dgm:prSet presAssocID="{CD24DD52-8A62-48D4-B53F-F2311D4908D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7C0112-7E4D-48B3-B31E-1ED30015A2F1}" type="pres">
      <dgm:prSet presAssocID="{CD24DD52-8A62-48D4-B53F-F2311D4908DD}" presName="centerTile" presStyleLbl="fgShp" presStyleIdx="0" presStyleCnt="1" custScaleX="118059" custScaleY="122201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376E39F3-9F0B-44C8-8F9B-DC42A91A73C3}" type="presOf" srcId="{6AFB2977-1B05-4350-8F09-C0BCF6D4DE98}" destId="{127D093A-A569-4729-8112-C6C09E85E85D}" srcOrd="0" destOrd="0" presId="urn:microsoft.com/office/officeart/2005/8/layout/matrix1"/>
    <dgm:cxn modelId="{F3FAF261-9A09-43A7-B5BA-123F1E235FBD}" type="presOf" srcId="{EBE67BAC-AC32-4389-A07D-DD0461506AD3}" destId="{9AFBE2AD-C2D9-4428-9D4E-C70ED70B2155}" srcOrd="0" destOrd="0" presId="urn:microsoft.com/office/officeart/2005/8/layout/matrix1"/>
    <dgm:cxn modelId="{EFB47BFB-0D44-4AE4-ABC8-72DC24B67DAD}" srcId="{24A7AF2D-7387-43B4-AF05-78A1A4EA2036}" destId="{321F23EA-402C-45D1-9A5E-901ED2F67EE5}" srcOrd="0" destOrd="0" parTransId="{827B8605-0032-499A-A7BA-424F0E960059}" sibTransId="{0BEFBF2E-7009-4C98-8457-61779213F38E}"/>
    <dgm:cxn modelId="{1DB59276-D277-4E08-A74C-01CB2E561D9A}" type="presOf" srcId="{321F23EA-402C-45D1-9A5E-901ED2F67EE5}" destId="{7C7F33FC-8FB1-42AC-B489-9AB75D12E904}" srcOrd="1" destOrd="0" presId="urn:microsoft.com/office/officeart/2005/8/layout/matrix1"/>
    <dgm:cxn modelId="{771735A7-E494-4CFF-B21D-9826C3FFE16F}" type="presOf" srcId="{6AFB2977-1B05-4350-8F09-C0BCF6D4DE98}" destId="{8CD045A0-A0DA-4888-A7DA-F501A6F3AB17}" srcOrd="1" destOrd="0" presId="urn:microsoft.com/office/officeart/2005/8/layout/matrix1"/>
    <dgm:cxn modelId="{0F8A5D4D-4DB7-48BF-88A0-49BFC7FE387A}" type="presOf" srcId="{CD24DD52-8A62-48D4-B53F-F2311D4908DD}" destId="{301B9631-C2E5-4B08-8CB4-4AF9BB391EDC}" srcOrd="0" destOrd="0" presId="urn:microsoft.com/office/officeart/2005/8/layout/matrix1"/>
    <dgm:cxn modelId="{431147F8-5687-4FE1-A895-FCCB91180FF9}" type="presOf" srcId="{87B91665-2DFA-4584-8CD5-FCB8E2C769CA}" destId="{7A1BE037-50D7-4A22-A7B0-31B6A412B959}" srcOrd="0" destOrd="0" presId="urn:microsoft.com/office/officeart/2005/8/layout/matrix1"/>
    <dgm:cxn modelId="{ED8BE032-7CE5-4A3D-BDEA-82CB6D473672}" type="presOf" srcId="{87B91665-2DFA-4584-8CD5-FCB8E2C769CA}" destId="{2916456E-FB72-450D-8FC9-4A70F41E79AD}" srcOrd="1" destOrd="0" presId="urn:microsoft.com/office/officeart/2005/8/layout/matrix1"/>
    <dgm:cxn modelId="{8B2724ED-3B7B-4EB8-99DD-69F069017019}" srcId="{24A7AF2D-7387-43B4-AF05-78A1A4EA2036}" destId="{EBE67BAC-AC32-4389-A07D-DD0461506AD3}" srcOrd="2" destOrd="0" parTransId="{2EB4754A-D581-464E-8E13-FF53151699F3}" sibTransId="{2D84192E-46AA-4CBD-BE6F-107603750186}"/>
    <dgm:cxn modelId="{7C5B3376-1ABF-465A-836B-BA6FF640924A}" type="presOf" srcId="{24A7AF2D-7387-43B4-AF05-78A1A4EA2036}" destId="{887C0112-7E4D-48B3-B31E-1ED30015A2F1}" srcOrd="0" destOrd="0" presId="urn:microsoft.com/office/officeart/2005/8/layout/matrix1"/>
    <dgm:cxn modelId="{5785FDBB-CF93-4A38-83BF-C4D113E9647C}" srcId="{24A7AF2D-7387-43B4-AF05-78A1A4EA2036}" destId="{6AFB2977-1B05-4350-8F09-C0BCF6D4DE98}" srcOrd="3" destOrd="0" parTransId="{2F3E0DE3-62FA-481E-A9C0-D5CB291092F5}" sibTransId="{2A30515D-56FB-4AB5-84A3-59BA9DC4D967}"/>
    <dgm:cxn modelId="{440571B8-74DD-43C0-9704-3B5BD28FAA2E}" type="presOf" srcId="{EBE67BAC-AC32-4389-A07D-DD0461506AD3}" destId="{6F74F741-0620-4334-A6D8-6E9199A289B1}" srcOrd="1" destOrd="0" presId="urn:microsoft.com/office/officeart/2005/8/layout/matrix1"/>
    <dgm:cxn modelId="{58DA1DE3-E1E6-4F86-BEB7-7F6D1971C588}" srcId="{CD24DD52-8A62-48D4-B53F-F2311D4908DD}" destId="{24A7AF2D-7387-43B4-AF05-78A1A4EA2036}" srcOrd="0" destOrd="0" parTransId="{AEA1436D-5B24-49C6-84BE-B16D45272148}" sibTransId="{5343EB57-52BC-4A76-B5CB-14CD7CE92B1C}"/>
    <dgm:cxn modelId="{BD7A780D-D662-4F00-8556-3DC66EBE5C72}" type="presOf" srcId="{321F23EA-402C-45D1-9A5E-901ED2F67EE5}" destId="{0EB66BBE-5B70-41B0-BBBC-82F67D7FCECE}" srcOrd="0" destOrd="0" presId="urn:microsoft.com/office/officeart/2005/8/layout/matrix1"/>
    <dgm:cxn modelId="{B5259FF1-480E-48E2-A6D0-EA56608FAE0E}" srcId="{24A7AF2D-7387-43B4-AF05-78A1A4EA2036}" destId="{87B91665-2DFA-4584-8CD5-FCB8E2C769CA}" srcOrd="1" destOrd="0" parTransId="{807CA575-B14F-43B0-98D3-DA6DDFD0BFF8}" sibTransId="{90C4D1F0-4426-4972-B8D0-191E7F727212}"/>
    <dgm:cxn modelId="{E652AD42-2786-40F4-9870-4703902A007E}" type="presParOf" srcId="{301B9631-C2E5-4B08-8CB4-4AF9BB391EDC}" destId="{6055CFE0-8993-42CE-9800-2D784C72B7D4}" srcOrd="0" destOrd="0" presId="urn:microsoft.com/office/officeart/2005/8/layout/matrix1"/>
    <dgm:cxn modelId="{4B298AF4-AE6C-42B8-B923-5DB25F52DB3C}" type="presParOf" srcId="{6055CFE0-8993-42CE-9800-2D784C72B7D4}" destId="{0EB66BBE-5B70-41B0-BBBC-82F67D7FCECE}" srcOrd="0" destOrd="0" presId="urn:microsoft.com/office/officeart/2005/8/layout/matrix1"/>
    <dgm:cxn modelId="{7AC2C359-4879-4361-99D8-FEFF7366840B}" type="presParOf" srcId="{6055CFE0-8993-42CE-9800-2D784C72B7D4}" destId="{7C7F33FC-8FB1-42AC-B489-9AB75D12E904}" srcOrd="1" destOrd="0" presId="urn:microsoft.com/office/officeart/2005/8/layout/matrix1"/>
    <dgm:cxn modelId="{66041D72-2B7F-4BEB-BE80-29B50ACD9174}" type="presParOf" srcId="{6055CFE0-8993-42CE-9800-2D784C72B7D4}" destId="{7A1BE037-50D7-4A22-A7B0-31B6A412B959}" srcOrd="2" destOrd="0" presId="urn:microsoft.com/office/officeart/2005/8/layout/matrix1"/>
    <dgm:cxn modelId="{9E7D8EA7-975B-4417-ADE7-1AD845F97CD3}" type="presParOf" srcId="{6055CFE0-8993-42CE-9800-2D784C72B7D4}" destId="{2916456E-FB72-450D-8FC9-4A70F41E79AD}" srcOrd="3" destOrd="0" presId="urn:microsoft.com/office/officeart/2005/8/layout/matrix1"/>
    <dgm:cxn modelId="{B9C2EA53-B13D-45AD-B5C6-322D95488B64}" type="presParOf" srcId="{6055CFE0-8993-42CE-9800-2D784C72B7D4}" destId="{9AFBE2AD-C2D9-4428-9D4E-C70ED70B2155}" srcOrd="4" destOrd="0" presId="urn:microsoft.com/office/officeart/2005/8/layout/matrix1"/>
    <dgm:cxn modelId="{04B41EC5-EC35-4156-9008-D42FF8229D02}" type="presParOf" srcId="{6055CFE0-8993-42CE-9800-2D784C72B7D4}" destId="{6F74F741-0620-4334-A6D8-6E9199A289B1}" srcOrd="5" destOrd="0" presId="urn:microsoft.com/office/officeart/2005/8/layout/matrix1"/>
    <dgm:cxn modelId="{7C4C82DA-0648-4214-905C-B1A2931CF9B2}" type="presParOf" srcId="{6055CFE0-8993-42CE-9800-2D784C72B7D4}" destId="{127D093A-A569-4729-8112-C6C09E85E85D}" srcOrd="6" destOrd="0" presId="urn:microsoft.com/office/officeart/2005/8/layout/matrix1"/>
    <dgm:cxn modelId="{FB3F44B3-1655-4BCD-A1D4-A17ECD918D03}" type="presParOf" srcId="{6055CFE0-8993-42CE-9800-2D784C72B7D4}" destId="{8CD045A0-A0DA-4888-A7DA-F501A6F3AB17}" srcOrd="7" destOrd="0" presId="urn:microsoft.com/office/officeart/2005/8/layout/matrix1"/>
    <dgm:cxn modelId="{9BD1F984-D163-41B8-BE08-079321B7EAFE}" type="presParOf" srcId="{301B9631-C2E5-4B08-8CB4-4AF9BB391EDC}" destId="{887C0112-7E4D-48B3-B31E-1ED30015A2F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5.xml><?xml version="1.0" encoding="utf-8"?>
<dgm:dataModel xmlns:dgm="http://schemas.openxmlformats.org/drawingml/2006/diagram" xmlns:a="http://schemas.openxmlformats.org/drawingml/2006/main">
  <dgm:ptLst>
    <dgm:pt modelId="{CD24DD52-8A62-48D4-B53F-F2311D4908D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4A7AF2D-7387-43B4-AF05-78A1A4EA2036}">
      <dgm:prSet phldrT="[Tekst]" custT="1"/>
      <dgm:spPr/>
      <dgm:t>
        <a:bodyPr/>
        <a:lstStyle/>
        <a:p>
          <a:r>
            <a:rPr lang="pl-PL" sz="1800" dirty="0" smtClean="0"/>
            <a:t>Rekomendacje o szerokim charakterze – dla mediów</a:t>
          </a:r>
          <a:endParaRPr lang="pl-PL" sz="1800" dirty="0"/>
        </a:p>
      </dgm:t>
    </dgm:pt>
    <dgm:pt modelId="{AEA1436D-5B24-49C6-84BE-B16D45272148}" type="parTrans" cxnId="{58DA1DE3-E1E6-4F86-BEB7-7F6D1971C588}">
      <dgm:prSet/>
      <dgm:spPr/>
      <dgm:t>
        <a:bodyPr/>
        <a:lstStyle/>
        <a:p>
          <a:endParaRPr lang="pl-PL"/>
        </a:p>
      </dgm:t>
    </dgm:pt>
    <dgm:pt modelId="{5343EB57-52BC-4A76-B5CB-14CD7CE92B1C}" type="sibTrans" cxnId="{58DA1DE3-E1E6-4F86-BEB7-7F6D1971C588}">
      <dgm:prSet/>
      <dgm:spPr/>
      <dgm:t>
        <a:bodyPr/>
        <a:lstStyle/>
        <a:p>
          <a:endParaRPr lang="pl-PL"/>
        </a:p>
      </dgm:t>
    </dgm:pt>
    <dgm:pt modelId="{321F23EA-402C-45D1-9A5E-901ED2F67EE5}">
      <dgm:prSet phldrT="[Tekst]"/>
      <dgm:spPr/>
      <dgm:t>
        <a:bodyPr/>
        <a:lstStyle/>
        <a:p>
          <a:r>
            <a:rPr lang="pl-PL" dirty="0" smtClean="0"/>
            <a:t>Budzenie świadomości na temat zagrożeń, jakie wiążą się z praktykami niosącymi ryzyko uzależnień.</a:t>
          </a:r>
          <a:endParaRPr lang="pl-PL" dirty="0"/>
        </a:p>
      </dgm:t>
    </dgm:pt>
    <dgm:pt modelId="{827B8605-0032-499A-A7BA-424F0E960059}" type="parTrans" cxnId="{EFB47BFB-0D44-4AE4-ABC8-72DC24B67DAD}">
      <dgm:prSet/>
      <dgm:spPr/>
      <dgm:t>
        <a:bodyPr/>
        <a:lstStyle/>
        <a:p>
          <a:endParaRPr lang="pl-PL"/>
        </a:p>
      </dgm:t>
    </dgm:pt>
    <dgm:pt modelId="{0BEFBF2E-7009-4C98-8457-61779213F38E}" type="sibTrans" cxnId="{EFB47BFB-0D44-4AE4-ABC8-72DC24B67DAD}">
      <dgm:prSet/>
      <dgm:spPr/>
      <dgm:t>
        <a:bodyPr/>
        <a:lstStyle/>
        <a:p>
          <a:endParaRPr lang="pl-PL"/>
        </a:p>
      </dgm:t>
    </dgm:pt>
    <dgm:pt modelId="{87B91665-2DFA-4584-8CD5-FCB8E2C769CA}">
      <dgm:prSet phldrT="[Tekst]" custT="1"/>
      <dgm:spPr/>
      <dgm:t>
        <a:bodyPr/>
        <a:lstStyle/>
        <a:p>
          <a:r>
            <a:rPr lang="pl-PL" sz="1700" dirty="0" smtClean="0"/>
            <a:t>Informowanie o placówkach, programach, działaniach mających na celu przeciwdziałanie zachowaniom prowadzącym do uzależnień.</a:t>
          </a:r>
          <a:endParaRPr lang="pl-PL" sz="1700" dirty="0"/>
        </a:p>
      </dgm:t>
    </dgm:pt>
    <dgm:pt modelId="{807CA575-B14F-43B0-98D3-DA6DDFD0BFF8}" type="parTrans" cxnId="{B5259FF1-480E-48E2-A6D0-EA56608FAE0E}">
      <dgm:prSet/>
      <dgm:spPr/>
      <dgm:t>
        <a:bodyPr/>
        <a:lstStyle/>
        <a:p>
          <a:endParaRPr lang="pl-PL"/>
        </a:p>
      </dgm:t>
    </dgm:pt>
    <dgm:pt modelId="{90C4D1F0-4426-4972-B8D0-191E7F727212}" type="sibTrans" cxnId="{B5259FF1-480E-48E2-A6D0-EA56608FAE0E}">
      <dgm:prSet/>
      <dgm:spPr/>
      <dgm:t>
        <a:bodyPr/>
        <a:lstStyle/>
        <a:p>
          <a:endParaRPr lang="pl-PL"/>
        </a:p>
      </dgm:t>
    </dgm:pt>
    <dgm:pt modelId="{EBE67BAC-AC32-4389-A07D-DD0461506AD3}">
      <dgm:prSet phldrT="[Tekst]" custT="1"/>
      <dgm:spPr/>
      <dgm:t>
        <a:bodyPr/>
        <a:lstStyle/>
        <a:p>
          <a:r>
            <a:rPr lang="pl-PL" sz="1700" dirty="0" smtClean="0"/>
            <a:t>Unikanie lansowania wzorców „wyzwolonego stylu życia” opartego na nieodpowiedzialnych zachowaniach i praktykach.</a:t>
          </a:r>
          <a:endParaRPr lang="pl-PL" sz="1700" dirty="0"/>
        </a:p>
      </dgm:t>
    </dgm:pt>
    <dgm:pt modelId="{2EB4754A-D581-464E-8E13-FF53151699F3}" type="parTrans" cxnId="{8B2724ED-3B7B-4EB8-99DD-69F069017019}">
      <dgm:prSet/>
      <dgm:spPr/>
      <dgm:t>
        <a:bodyPr/>
        <a:lstStyle/>
        <a:p>
          <a:endParaRPr lang="pl-PL"/>
        </a:p>
      </dgm:t>
    </dgm:pt>
    <dgm:pt modelId="{2D84192E-46AA-4CBD-BE6F-107603750186}" type="sibTrans" cxnId="{8B2724ED-3B7B-4EB8-99DD-69F069017019}">
      <dgm:prSet/>
      <dgm:spPr/>
      <dgm:t>
        <a:bodyPr/>
        <a:lstStyle/>
        <a:p>
          <a:endParaRPr lang="pl-PL"/>
        </a:p>
      </dgm:t>
    </dgm:pt>
    <dgm:pt modelId="{6AFB2977-1B05-4350-8F09-C0BCF6D4DE98}">
      <dgm:prSet phldrT="[Tekst]" custT="1"/>
      <dgm:spPr/>
      <dgm:t>
        <a:bodyPr/>
        <a:lstStyle/>
        <a:p>
          <a:r>
            <a:rPr lang="pl-PL" sz="1700" dirty="0" smtClean="0"/>
            <a:t>Propagowanie i inicjowanie zdrowego stylu życia.</a:t>
          </a:r>
          <a:endParaRPr lang="pl-PL" sz="1700" dirty="0"/>
        </a:p>
      </dgm:t>
    </dgm:pt>
    <dgm:pt modelId="{2F3E0DE3-62FA-481E-A9C0-D5CB291092F5}" type="parTrans" cxnId="{5785FDBB-CF93-4A38-83BF-C4D113E9647C}">
      <dgm:prSet/>
      <dgm:spPr/>
      <dgm:t>
        <a:bodyPr/>
        <a:lstStyle/>
        <a:p>
          <a:endParaRPr lang="pl-PL"/>
        </a:p>
      </dgm:t>
    </dgm:pt>
    <dgm:pt modelId="{2A30515D-56FB-4AB5-84A3-59BA9DC4D967}" type="sibTrans" cxnId="{5785FDBB-CF93-4A38-83BF-C4D113E9647C}">
      <dgm:prSet/>
      <dgm:spPr/>
      <dgm:t>
        <a:bodyPr/>
        <a:lstStyle/>
        <a:p>
          <a:endParaRPr lang="pl-PL"/>
        </a:p>
      </dgm:t>
    </dgm:pt>
    <dgm:pt modelId="{301B9631-C2E5-4B08-8CB4-4AF9BB391EDC}" type="pres">
      <dgm:prSet presAssocID="{CD24DD52-8A62-48D4-B53F-F2311D4908D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055CFE0-8993-42CE-9800-2D784C72B7D4}" type="pres">
      <dgm:prSet presAssocID="{CD24DD52-8A62-48D4-B53F-F2311D4908DD}" presName="matrix" presStyleCnt="0"/>
      <dgm:spPr/>
    </dgm:pt>
    <dgm:pt modelId="{0EB66BBE-5B70-41B0-BBBC-82F67D7FCECE}" type="pres">
      <dgm:prSet presAssocID="{CD24DD52-8A62-48D4-B53F-F2311D4908DD}" presName="tile1" presStyleLbl="node1" presStyleIdx="0" presStyleCnt="4"/>
      <dgm:spPr/>
      <dgm:t>
        <a:bodyPr/>
        <a:lstStyle/>
        <a:p>
          <a:endParaRPr lang="pl-PL"/>
        </a:p>
      </dgm:t>
    </dgm:pt>
    <dgm:pt modelId="{7C7F33FC-8FB1-42AC-B489-9AB75D12E904}" type="pres">
      <dgm:prSet presAssocID="{CD24DD52-8A62-48D4-B53F-F2311D4908D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1BE037-50D7-4A22-A7B0-31B6A412B959}" type="pres">
      <dgm:prSet presAssocID="{CD24DD52-8A62-48D4-B53F-F2311D4908DD}" presName="tile2" presStyleLbl="node1" presStyleIdx="1" presStyleCnt="4"/>
      <dgm:spPr/>
      <dgm:t>
        <a:bodyPr/>
        <a:lstStyle/>
        <a:p>
          <a:endParaRPr lang="pl-PL"/>
        </a:p>
      </dgm:t>
    </dgm:pt>
    <dgm:pt modelId="{2916456E-FB72-450D-8FC9-4A70F41E79AD}" type="pres">
      <dgm:prSet presAssocID="{CD24DD52-8A62-48D4-B53F-F2311D4908D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AFBE2AD-C2D9-4428-9D4E-C70ED70B2155}" type="pres">
      <dgm:prSet presAssocID="{CD24DD52-8A62-48D4-B53F-F2311D4908DD}" presName="tile3" presStyleLbl="node1" presStyleIdx="2" presStyleCnt="4" custLinFactNeighborX="-3472" custLinFactNeighborY="1018"/>
      <dgm:spPr/>
      <dgm:t>
        <a:bodyPr/>
        <a:lstStyle/>
        <a:p>
          <a:endParaRPr lang="pl-PL"/>
        </a:p>
      </dgm:t>
    </dgm:pt>
    <dgm:pt modelId="{6F74F741-0620-4334-A6D8-6E9199A289B1}" type="pres">
      <dgm:prSet presAssocID="{CD24DD52-8A62-48D4-B53F-F2311D4908D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27D093A-A569-4729-8112-C6C09E85E85D}" type="pres">
      <dgm:prSet presAssocID="{CD24DD52-8A62-48D4-B53F-F2311D4908DD}" presName="tile4" presStyleLbl="node1" presStyleIdx="3" presStyleCnt="4"/>
      <dgm:spPr/>
      <dgm:t>
        <a:bodyPr/>
        <a:lstStyle/>
        <a:p>
          <a:endParaRPr lang="pl-PL"/>
        </a:p>
      </dgm:t>
    </dgm:pt>
    <dgm:pt modelId="{8CD045A0-A0DA-4888-A7DA-F501A6F3AB17}" type="pres">
      <dgm:prSet presAssocID="{CD24DD52-8A62-48D4-B53F-F2311D4908D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7C0112-7E4D-48B3-B31E-1ED30015A2F1}" type="pres">
      <dgm:prSet presAssocID="{CD24DD52-8A62-48D4-B53F-F2311D4908DD}" presName="centerTile" presStyleLbl="fgShp" presStyleIdx="0" presStyleCnt="1" custScaleX="118059" custScaleY="122201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A61B1AC7-930C-4363-9EA5-75DC15E9FA96}" type="presOf" srcId="{EBE67BAC-AC32-4389-A07D-DD0461506AD3}" destId="{9AFBE2AD-C2D9-4428-9D4E-C70ED70B2155}" srcOrd="0" destOrd="0" presId="urn:microsoft.com/office/officeart/2005/8/layout/matrix1"/>
    <dgm:cxn modelId="{17A008DA-F38B-42CE-8FFF-CE2B3CE6BED4}" type="presOf" srcId="{24A7AF2D-7387-43B4-AF05-78A1A4EA2036}" destId="{887C0112-7E4D-48B3-B31E-1ED30015A2F1}" srcOrd="0" destOrd="0" presId="urn:microsoft.com/office/officeart/2005/8/layout/matrix1"/>
    <dgm:cxn modelId="{EFB47BFB-0D44-4AE4-ABC8-72DC24B67DAD}" srcId="{24A7AF2D-7387-43B4-AF05-78A1A4EA2036}" destId="{321F23EA-402C-45D1-9A5E-901ED2F67EE5}" srcOrd="0" destOrd="0" parTransId="{827B8605-0032-499A-A7BA-424F0E960059}" sibTransId="{0BEFBF2E-7009-4C98-8457-61779213F38E}"/>
    <dgm:cxn modelId="{30A02DF0-1D2A-4597-9C59-FC5C089A0F59}" type="presOf" srcId="{87B91665-2DFA-4584-8CD5-FCB8E2C769CA}" destId="{2916456E-FB72-450D-8FC9-4A70F41E79AD}" srcOrd="1" destOrd="0" presId="urn:microsoft.com/office/officeart/2005/8/layout/matrix1"/>
    <dgm:cxn modelId="{DAD642DF-E1A6-4080-8EFA-AE61C2CA92CD}" type="presOf" srcId="{CD24DD52-8A62-48D4-B53F-F2311D4908DD}" destId="{301B9631-C2E5-4B08-8CB4-4AF9BB391EDC}" srcOrd="0" destOrd="0" presId="urn:microsoft.com/office/officeart/2005/8/layout/matrix1"/>
    <dgm:cxn modelId="{8C98AEC4-61CB-4CD8-8737-8C7CA44E8611}" type="presOf" srcId="{6AFB2977-1B05-4350-8F09-C0BCF6D4DE98}" destId="{127D093A-A569-4729-8112-C6C09E85E85D}" srcOrd="0" destOrd="0" presId="urn:microsoft.com/office/officeart/2005/8/layout/matrix1"/>
    <dgm:cxn modelId="{13BC1B25-09F0-404D-9639-7C24D48A1AB3}" type="presOf" srcId="{EBE67BAC-AC32-4389-A07D-DD0461506AD3}" destId="{6F74F741-0620-4334-A6D8-6E9199A289B1}" srcOrd="1" destOrd="0" presId="urn:microsoft.com/office/officeart/2005/8/layout/matrix1"/>
    <dgm:cxn modelId="{8B2724ED-3B7B-4EB8-99DD-69F069017019}" srcId="{24A7AF2D-7387-43B4-AF05-78A1A4EA2036}" destId="{EBE67BAC-AC32-4389-A07D-DD0461506AD3}" srcOrd="2" destOrd="0" parTransId="{2EB4754A-D581-464E-8E13-FF53151699F3}" sibTransId="{2D84192E-46AA-4CBD-BE6F-107603750186}"/>
    <dgm:cxn modelId="{25CBD165-A812-46DD-A889-4ACBC8E59579}" type="presOf" srcId="{6AFB2977-1B05-4350-8F09-C0BCF6D4DE98}" destId="{8CD045A0-A0DA-4888-A7DA-F501A6F3AB17}" srcOrd="1" destOrd="0" presId="urn:microsoft.com/office/officeart/2005/8/layout/matrix1"/>
    <dgm:cxn modelId="{675050B1-77BC-475C-A83C-7C6CD9F9B254}" type="presOf" srcId="{321F23EA-402C-45D1-9A5E-901ED2F67EE5}" destId="{0EB66BBE-5B70-41B0-BBBC-82F67D7FCECE}" srcOrd="0" destOrd="0" presId="urn:microsoft.com/office/officeart/2005/8/layout/matrix1"/>
    <dgm:cxn modelId="{FAF7C0B3-F880-4BED-A4BF-3E3B28F8B6B6}" type="presOf" srcId="{87B91665-2DFA-4584-8CD5-FCB8E2C769CA}" destId="{7A1BE037-50D7-4A22-A7B0-31B6A412B959}" srcOrd="0" destOrd="0" presId="urn:microsoft.com/office/officeart/2005/8/layout/matrix1"/>
    <dgm:cxn modelId="{5785FDBB-CF93-4A38-83BF-C4D113E9647C}" srcId="{24A7AF2D-7387-43B4-AF05-78A1A4EA2036}" destId="{6AFB2977-1B05-4350-8F09-C0BCF6D4DE98}" srcOrd="3" destOrd="0" parTransId="{2F3E0DE3-62FA-481E-A9C0-D5CB291092F5}" sibTransId="{2A30515D-56FB-4AB5-84A3-59BA9DC4D967}"/>
    <dgm:cxn modelId="{E0779E22-4280-4A48-BE62-453ADD02FC34}" type="presOf" srcId="{321F23EA-402C-45D1-9A5E-901ED2F67EE5}" destId="{7C7F33FC-8FB1-42AC-B489-9AB75D12E904}" srcOrd="1" destOrd="0" presId="urn:microsoft.com/office/officeart/2005/8/layout/matrix1"/>
    <dgm:cxn modelId="{58DA1DE3-E1E6-4F86-BEB7-7F6D1971C588}" srcId="{CD24DD52-8A62-48D4-B53F-F2311D4908DD}" destId="{24A7AF2D-7387-43B4-AF05-78A1A4EA2036}" srcOrd="0" destOrd="0" parTransId="{AEA1436D-5B24-49C6-84BE-B16D45272148}" sibTransId="{5343EB57-52BC-4A76-B5CB-14CD7CE92B1C}"/>
    <dgm:cxn modelId="{B5259FF1-480E-48E2-A6D0-EA56608FAE0E}" srcId="{24A7AF2D-7387-43B4-AF05-78A1A4EA2036}" destId="{87B91665-2DFA-4584-8CD5-FCB8E2C769CA}" srcOrd="1" destOrd="0" parTransId="{807CA575-B14F-43B0-98D3-DA6DDFD0BFF8}" sibTransId="{90C4D1F0-4426-4972-B8D0-191E7F727212}"/>
    <dgm:cxn modelId="{12C46AA5-DB65-4DBB-A478-CA4C1922A7D7}" type="presParOf" srcId="{301B9631-C2E5-4B08-8CB4-4AF9BB391EDC}" destId="{6055CFE0-8993-42CE-9800-2D784C72B7D4}" srcOrd="0" destOrd="0" presId="urn:microsoft.com/office/officeart/2005/8/layout/matrix1"/>
    <dgm:cxn modelId="{AEDAF8A3-5872-4B43-B1BC-EE96615B1924}" type="presParOf" srcId="{6055CFE0-8993-42CE-9800-2D784C72B7D4}" destId="{0EB66BBE-5B70-41B0-BBBC-82F67D7FCECE}" srcOrd="0" destOrd="0" presId="urn:microsoft.com/office/officeart/2005/8/layout/matrix1"/>
    <dgm:cxn modelId="{9CCBB3DE-FD41-412D-8037-5947BBE75166}" type="presParOf" srcId="{6055CFE0-8993-42CE-9800-2D784C72B7D4}" destId="{7C7F33FC-8FB1-42AC-B489-9AB75D12E904}" srcOrd="1" destOrd="0" presId="urn:microsoft.com/office/officeart/2005/8/layout/matrix1"/>
    <dgm:cxn modelId="{104E4EE6-9BE7-4456-8080-7E090B28F2B5}" type="presParOf" srcId="{6055CFE0-8993-42CE-9800-2D784C72B7D4}" destId="{7A1BE037-50D7-4A22-A7B0-31B6A412B959}" srcOrd="2" destOrd="0" presId="urn:microsoft.com/office/officeart/2005/8/layout/matrix1"/>
    <dgm:cxn modelId="{C0A10B52-CB99-418A-9938-D457D669E935}" type="presParOf" srcId="{6055CFE0-8993-42CE-9800-2D784C72B7D4}" destId="{2916456E-FB72-450D-8FC9-4A70F41E79AD}" srcOrd="3" destOrd="0" presId="urn:microsoft.com/office/officeart/2005/8/layout/matrix1"/>
    <dgm:cxn modelId="{A9C2C1E3-739C-4EE3-B5EF-4A04E1D2116D}" type="presParOf" srcId="{6055CFE0-8993-42CE-9800-2D784C72B7D4}" destId="{9AFBE2AD-C2D9-4428-9D4E-C70ED70B2155}" srcOrd="4" destOrd="0" presId="urn:microsoft.com/office/officeart/2005/8/layout/matrix1"/>
    <dgm:cxn modelId="{B53DC7C1-32CA-4261-BDAA-B1FD4F86AB41}" type="presParOf" srcId="{6055CFE0-8993-42CE-9800-2D784C72B7D4}" destId="{6F74F741-0620-4334-A6D8-6E9199A289B1}" srcOrd="5" destOrd="0" presId="urn:microsoft.com/office/officeart/2005/8/layout/matrix1"/>
    <dgm:cxn modelId="{D8FB7A58-39CA-46CA-B2D5-DD6D0A6DE523}" type="presParOf" srcId="{6055CFE0-8993-42CE-9800-2D784C72B7D4}" destId="{127D093A-A569-4729-8112-C6C09E85E85D}" srcOrd="6" destOrd="0" presId="urn:microsoft.com/office/officeart/2005/8/layout/matrix1"/>
    <dgm:cxn modelId="{B6E20013-0A11-4A29-BDDC-1BEA1D047829}" type="presParOf" srcId="{6055CFE0-8993-42CE-9800-2D784C72B7D4}" destId="{8CD045A0-A0DA-4888-A7DA-F501A6F3AB17}" srcOrd="7" destOrd="0" presId="urn:microsoft.com/office/officeart/2005/8/layout/matrix1"/>
    <dgm:cxn modelId="{46ED3FCD-9C7C-45C1-953E-A5DD051B10F3}" type="presParOf" srcId="{301B9631-C2E5-4B08-8CB4-4AF9BB391EDC}" destId="{887C0112-7E4D-48B3-B31E-1ED30015A2F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2951ACA6-A53F-4C6D-AE2C-AE6F88707ADA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90ABDB2D-6D30-432B-A4D0-886DE08E9794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D9D761D4-FD6A-4FF2-8118-092D445C0A8B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78CE4A7-5CA6-46BD-9175-3F11082A028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ADE7F3A-B36C-4AF7-9FE4-173E107C9BE1}" type="pres">
      <dgm:prSet presAssocID="{C78CE4A7-5CA6-46BD-9175-3F11082A028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6375F9C7-C640-4785-8E40-B279257BB290}" type="presOf" srcId="{C78CE4A7-5CA6-46BD-9175-3F11082A0288}" destId="{6ADE7F3A-B36C-4AF7-9FE4-173E107C9BE1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56A806-C0EA-45B9-AAC4-DBBB3B84FB33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Kwestia I – Jak powszechny jest problem picia alkoholu i brania narkotyków wśród uczniów?</a:t>
          </a:r>
          <a:endParaRPr lang="pl-PL" sz="1700" kern="1200" dirty="0"/>
        </a:p>
      </dsp:txBody>
      <dsp:txXfrm>
        <a:off x="0" y="0"/>
        <a:ext cx="5410101" cy="814673"/>
      </dsp:txXfrm>
    </dsp:sp>
    <dsp:sp modelId="{22A3C296-2DCA-4A41-AC8D-E6E5F2F05D2C}">
      <dsp:nvSpPr>
        <dsp:cNvPr id="0" name=""/>
        <dsp:cNvSpPr/>
      </dsp:nvSpPr>
      <dsp:spPr>
        <a:xfrm>
          <a:off x="473201" y="927822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Kwestia II - Ocena stopnia dostępności alkoholu i narkotyków dla uczniów.</a:t>
          </a:r>
          <a:endParaRPr lang="pl-PL" sz="1700" kern="1200" dirty="0"/>
        </a:p>
      </dsp:txBody>
      <dsp:txXfrm>
        <a:off x="473201" y="927822"/>
        <a:ext cx="5334052" cy="814673"/>
      </dsp:txXfrm>
    </dsp:sp>
    <dsp:sp modelId="{6F9613E9-DB32-4A58-9554-7BE555BEE317}">
      <dsp:nvSpPr>
        <dsp:cNvPr id="0" name=""/>
        <dsp:cNvSpPr/>
      </dsp:nvSpPr>
      <dsp:spPr>
        <a:xfrm>
          <a:off x="946403" y="1855644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Kwestia III - W jakich miejscach uczniowie piją alkohol i biorą narkotyki?</a:t>
          </a:r>
          <a:endParaRPr lang="pl-PL" sz="1700" kern="1200" dirty="0"/>
        </a:p>
      </dsp:txBody>
      <dsp:txXfrm>
        <a:off x="946403" y="1855644"/>
        <a:ext cx="5334052" cy="814673"/>
      </dsp:txXfrm>
    </dsp:sp>
    <dsp:sp modelId="{9F427B59-9B9F-456E-8D71-F760C6BD7288}">
      <dsp:nvSpPr>
        <dsp:cNvPr id="0" name=""/>
        <dsp:cNvSpPr/>
      </dsp:nvSpPr>
      <dsp:spPr>
        <a:xfrm>
          <a:off x="1419605" y="2783466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Kwestia IV - Jakie są główne powody picia alkoholu i brania narkotyków?</a:t>
          </a:r>
          <a:endParaRPr lang="pl-PL" sz="1700" kern="1200" dirty="0"/>
        </a:p>
      </dsp:txBody>
      <dsp:txXfrm>
        <a:off x="1419605" y="2783466"/>
        <a:ext cx="5334052" cy="814673"/>
      </dsp:txXfrm>
    </dsp:sp>
    <dsp:sp modelId="{D9C8BB78-F58A-48D4-BA5B-5B9523222772}">
      <dsp:nvSpPr>
        <dsp:cNvPr id="0" name=""/>
        <dsp:cNvSpPr/>
      </dsp:nvSpPr>
      <dsp:spPr>
        <a:xfrm>
          <a:off x="1892807" y="3711288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Kwestia V – Jakie alkohole i narkotyki są najpopularniejsze wśród uczniów?</a:t>
          </a:r>
          <a:endParaRPr lang="pl-PL" sz="1700" kern="1200" dirty="0"/>
        </a:p>
      </dsp:txBody>
      <dsp:txXfrm>
        <a:off x="1892807" y="3711288"/>
        <a:ext cx="5334052" cy="814673"/>
      </dsp:txXfrm>
    </dsp:sp>
    <dsp:sp modelId="{DB030753-CA4E-42DD-9A88-334E1EE7366A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 dirty="0"/>
        </a:p>
      </dsp:txBody>
      <dsp:txXfrm>
        <a:off x="5807254" y="595164"/>
        <a:ext cx="529537" cy="529537"/>
      </dsp:txXfrm>
    </dsp:sp>
    <dsp:sp modelId="{235A037B-F4B5-447E-918B-2B8C82EFD769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 dirty="0"/>
        </a:p>
      </dsp:txBody>
      <dsp:txXfrm>
        <a:off x="6280456" y="1522986"/>
        <a:ext cx="529537" cy="529537"/>
      </dsp:txXfrm>
    </dsp:sp>
    <dsp:sp modelId="{F8EBE86F-8D7C-4989-83CC-2088220CA107}">
      <dsp:nvSpPr>
        <dsp:cNvPr id="0" name=""/>
        <dsp:cNvSpPr/>
      </dsp:nvSpPr>
      <dsp:spPr>
        <a:xfrm>
          <a:off x="6753658" y="2437230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 dirty="0"/>
        </a:p>
      </dsp:txBody>
      <dsp:txXfrm>
        <a:off x="6753658" y="2437230"/>
        <a:ext cx="529537" cy="529537"/>
      </dsp:txXfrm>
    </dsp:sp>
    <dsp:sp modelId="{0EAADED3-68C1-4C94-AF2F-1DAA436C5C39}">
      <dsp:nvSpPr>
        <dsp:cNvPr id="0" name=""/>
        <dsp:cNvSpPr/>
      </dsp:nvSpPr>
      <dsp:spPr>
        <a:xfrm>
          <a:off x="7226860" y="337410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 dirty="0"/>
        </a:p>
      </dsp:txBody>
      <dsp:txXfrm>
        <a:off x="7226860" y="3374104"/>
        <a:ext cx="529537" cy="52953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44D56-4FA6-48C7-8FB8-1EDABCB4C1CD}">
      <dsp:nvSpPr>
        <dsp:cNvPr id="0" name=""/>
        <dsp:cNvSpPr/>
      </dsp:nvSpPr>
      <dsp:spPr>
        <a:xfrm>
          <a:off x="1852" y="884342"/>
          <a:ext cx="6041497" cy="240645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Nauczyciele intuicyjnie szacowali poziom zjawisk dotyczących picia alkoholu i brania narkotyków wśród uczniów swoich klas, na poziomie zbliżonym do skali tych problemów </a:t>
          </a:r>
          <a:endParaRPr lang="pl-PL" sz="2000" kern="1200" dirty="0"/>
        </a:p>
      </dsp:txBody>
      <dsp:txXfrm>
        <a:off x="1205079" y="884342"/>
        <a:ext cx="3635043" cy="2406454"/>
      </dsp:txXfrm>
    </dsp:sp>
    <dsp:sp modelId="{E7B9E1B2-A945-44CC-8957-7B45A2A1007E}">
      <dsp:nvSpPr>
        <dsp:cNvPr id="0" name=""/>
        <dsp:cNvSpPr/>
      </dsp:nvSpPr>
      <dsp:spPr>
        <a:xfrm>
          <a:off x="5900397" y="1202752"/>
          <a:ext cx="2956062" cy="17696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Jest to dowodem dużej znajomości skali tych problemów</a:t>
          </a:r>
          <a:endParaRPr lang="pl-PL" sz="1500" kern="1200" dirty="0"/>
        </a:p>
      </dsp:txBody>
      <dsp:txXfrm>
        <a:off x="6785214" y="1202752"/>
        <a:ext cx="1186428" cy="176963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44D56-4FA6-48C7-8FB8-1EDABCB4C1CD}">
      <dsp:nvSpPr>
        <dsp:cNvPr id="0" name=""/>
        <dsp:cNvSpPr/>
      </dsp:nvSpPr>
      <dsp:spPr>
        <a:xfrm>
          <a:off x="1023" y="714381"/>
          <a:ext cx="5038021" cy="27463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>
              <a:latin typeface="Garamond" pitchFamily="18" charset="0"/>
            </a:rPr>
            <a:t>Szkoły podstawowe – nauczyciele mieli tendencję do pewnego przeszacowania tych zjawisk wśród uczniów</a:t>
          </a:r>
          <a:endParaRPr lang="pl-PL" sz="2500" kern="1200" dirty="0">
            <a:latin typeface="Garamond" pitchFamily="18" charset="0"/>
          </a:endParaRPr>
        </a:p>
      </dsp:txBody>
      <dsp:txXfrm>
        <a:off x="1374212" y="714381"/>
        <a:ext cx="2291644" cy="2746377"/>
      </dsp:txXfrm>
    </dsp:sp>
    <dsp:sp modelId="{E7B9E1B2-A945-44CC-8957-7B45A2A1007E}">
      <dsp:nvSpPr>
        <dsp:cNvPr id="0" name=""/>
        <dsp:cNvSpPr/>
      </dsp:nvSpPr>
      <dsp:spPr>
        <a:xfrm>
          <a:off x="4899552" y="857257"/>
          <a:ext cx="3957735" cy="24606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>
              <a:latin typeface="Garamond" pitchFamily="18" charset="0"/>
            </a:rPr>
            <a:t>Gimnazjum – nauczyciele szacowali skalę zjawisk na poziomie zbliżonym do deklaracji uczniów</a:t>
          </a:r>
          <a:endParaRPr lang="pl-PL" sz="2100" kern="1200" dirty="0">
            <a:latin typeface="Garamond" pitchFamily="18" charset="0"/>
          </a:endParaRPr>
        </a:p>
      </dsp:txBody>
      <dsp:txXfrm>
        <a:off x="6129864" y="857257"/>
        <a:ext cx="1497111" cy="246062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56A806-C0EA-45B9-AAC4-DBBB3B84FB33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Kwestia I – Jaka jest wśród nauczycieli znajomość skali problemu picia alkoholu i brania narkotyków wśród uczniów?</a:t>
          </a:r>
          <a:endParaRPr lang="pl-PL" sz="1300" kern="1200" dirty="0"/>
        </a:p>
      </dsp:txBody>
      <dsp:txXfrm>
        <a:off x="0" y="0"/>
        <a:ext cx="5410101" cy="814673"/>
      </dsp:txXfrm>
    </dsp:sp>
    <dsp:sp modelId="{22A3C296-2DCA-4A41-AC8D-E6E5F2F05D2C}">
      <dsp:nvSpPr>
        <dsp:cNvPr id="0" name=""/>
        <dsp:cNvSpPr/>
      </dsp:nvSpPr>
      <dsp:spPr>
        <a:xfrm>
          <a:off x="473201" y="927822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Kwestia II – Jaka jest wśród nauczycieli ocena stopnia dostępności alkoholu i narkotyków dla uczniów.</a:t>
          </a:r>
          <a:endParaRPr lang="pl-PL" sz="1300" kern="1200" dirty="0"/>
        </a:p>
      </dsp:txBody>
      <dsp:txXfrm>
        <a:off x="473201" y="927822"/>
        <a:ext cx="5334052" cy="814673"/>
      </dsp:txXfrm>
    </dsp:sp>
    <dsp:sp modelId="{6F9613E9-DB32-4A58-9554-7BE555BEE317}">
      <dsp:nvSpPr>
        <dsp:cNvPr id="0" name=""/>
        <dsp:cNvSpPr/>
      </dsp:nvSpPr>
      <dsp:spPr>
        <a:xfrm>
          <a:off x="946403" y="1855644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Kwestia III - Jaka jest wśród nauczycieli znajomość potencjalnych miejsc, gdzie uczniowie piją alkohol i biorą narkotyki?</a:t>
          </a:r>
          <a:endParaRPr lang="pl-PL" sz="1300" kern="1200" dirty="0"/>
        </a:p>
      </dsp:txBody>
      <dsp:txXfrm>
        <a:off x="946403" y="1855644"/>
        <a:ext cx="5334052" cy="814673"/>
      </dsp:txXfrm>
    </dsp:sp>
    <dsp:sp modelId="{9F427B59-9B9F-456E-8D71-F760C6BD7288}">
      <dsp:nvSpPr>
        <dsp:cNvPr id="0" name=""/>
        <dsp:cNvSpPr/>
      </dsp:nvSpPr>
      <dsp:spPr>
        <a:xfrm>
          <a:off x="1419605" y="2783466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Kwestia IV - Jaka jest wśród nauczycieli znajomość powodów picia alkoholu i brania narkotyków przez uczniów?</a:t>
          </a:r>
          <a:endParaRPr lang="pl-PL" sz="1300" kern="1200" dirty="0"/>
        </a:p>
      </dsp:txBody>
      <dsp:txXfrm>
        <a:off x="1419605" y="2783466"/>
        <a:ext cx="5334052" cy="814673"/>
      </dsp:txXfrm>
    </dsp:sp>
    <dsp:sp modelId="{D9C8BB78-F58A-48D4-BA5B-5B9523222772}">
      <dsp:nvSpPr>
        <dsp:cNvPr id="0" name=""/>
        <dsp:cNvSpPr/>
      </dsp:nvSpPr>
      <dsp:spPr>
        <a:xfrm>
          <a:off x="1892807" y="3711288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Kwestia V – Jaka jest wśród nauczycieli wiedza na temat jakie alkohole i narkotyki są najpopularniejsze wśród uczniów?</a:t>
          </a:r>
          <a:endParaRPr lang="pl-PL" sz="1300" kern="1200" dirty="0"/>
        </a:p>
      </dsp:txBody>
      <dsp:txXfrm>
        <a:off x="1892807" y="3711288"/>
        <a:ext cx="5334052" cy="814673"/>
      </dsp:txXfrm>
    </dsp:sp>
    <dsp:sp modelId="{DB030753-CA4E-42DD-9A88-334E1EE7366A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 dirty="0"/>
        </a:p>
      </dsp:txBody>
      <dsp:txXfrm>
        <a:off x="5807254" y="595164"/>
        <a:ext cx="529537" cy="529537"/>
      </dsp:txXfrm>
    </dsp:sp>
    <dsp:sp modelId="{235A037B-F4B5-447E-918B-2B8C82EFD769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 dirty="0"/>
        </a:p>
      </dsp:txBody>
      <dsp:txXfrm>
        <a:off x="6280456" y="1522986"/>
        <a:ext cx="529537" cy="529537"/>
      </dsp:txXfrm>
    </dsp:sp>
    <dsp:sp modelId="{F8EBE86F-8D7C-4989-83CC-2088220CA107}">
      <dsp:nvSpPr>
        <dsp:cNvPr id="0" name=""/>
        <dsp:cNvSpPr/>
      </dsp:nvSpPr>
      <dsp:spPr>
        <a:xfrm>
          <a:off x="6753658" y="2437230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 dirty="0"/>
        </a:p>
      </dsp:txBody>
      <dsp:txXfrm>
        <a:off x="6753658" y="2437230"/>
        <a:ext cx="529537" cy="529537"/>
      </dsp:txXfrm>
    </dsp:sp>
    <dsp:sp modelId="{0EAADED3-68C1-4C94-AF2F-1DAA436C5C39}">
      <dsp:nvSpPr>
        <dsp:cNvPr id="0" name=""/>
        <dsp:cNvSpPr/>
      </dsp:nvSpPr>
      <dsp:spPr>
        <a:xfrm>
          <a:off x="7226860" y="337410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 dirty="0"/>
        </a:p>
      </dsp:txBody>
      <dsp:txXfrm>
        <a:off x="7226860" y="3374104"/>
        <a:ext cx="529537" cy="5295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56A806-C0EA-45B9-AAC4-DBBB3B84FB33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Kwestia I – Jaka jest wśród rodziców znajomość skali problemu picia alkoholu i brania narkotyków wśród uczniów?</a:t>
          </a:r>
          <a:endParaRPr lang="pl-PL" sz="1300" kern="1200" dirty="0"/>
        </a:p>
      </dsp:txBody>
      <dsp:txXfrm>
        <a:off x="23861" y="23861"/>
        <a:ext cx="5362379" cy="766951"/>
      </dsp:txXfrm>
    </dsp:sp>
    <dsp:sp modelId="{22A3C296-2DCA-4A41-AC8D-E6E5F2F05D2C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Kwestia II – Jaka jest wśród rodziców ocena stopnia dostępności alkoholu i narkotyków dla uczniów.</a:t>
          </a:r>
          <a:endParaRPr lang="pl-PL" sz="1300" kern="1200" dirty="0"/>
        </a:p>
      </dsp:txBody>
      <dsp:txXfrm>
        <a:off x="497063" y="951683"/>
        <a:ext cx="5286330" cy="766951"/>
      </dsp:txXfrm>
    </dsp:sp>
    <dsp:sp modelId="{6F9613E9-DB32-4A58-9554-7BE555BEE317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Kwestia III - Jaka jest wśród rodziców znajomość potencjalnych miejsc, gdzie uczniowie piją alkohol i biorą narkotyki?</a:t>
          </a:r>
          <a:endParaRPr lang="pl-PL" sz="1300" kern="1200" dirty="0"/>
        </a:p>
      </dsp:txBody>
      <dsp:txXfrm>
        <a:off x="970265" y="1879505"/>
        <a:ext cx="5286330" cy="766951"/>
      </dsp:txXfrm>
    </dsp:sp>
    <dsp:sp modelId="{9F427B59-9B9F-456E-8D71-F760C6BD7288}">
      <dsp:nvSpPr>
        <dsp:cNvPr id="0" name=""/>
        <dsp:cNvSpPr/>
      </dsp:nvSpPr>
      <dsp:spPr>
        <a:xfrm>
          <a:off x="1419605" y="2783466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Kwestia IV - Jaka jest wśród rodziców znajomość powodów picia alkoholu i brania narkotyków przez uczniów?</a:t>
          </a:r>
          <a:endParaRPr lang="pl-PL" sz="1400" kern="1200" dirty="0"/>
        </a:p>
      </dsp:txBody>
      <dsp:txXfrm>
        <a:off x="1443466" y="2807327"/>
        <a:ext cx="5286330" cy="766951"/>
      </dsp:txXfrm>
    </dsp:sp>
    <dsp:sp modelId="{D9C8BB78-F58A-48D4-BA5B-5B9523222772}">
      <dsp:nvSpPr>
        <dsp:cNvPr id="0" name=""/>
        <dsp:cNvSpPr/>
      </dsp:nvSpPr>
      <dsp:spPr>
        <a:xfrm>
          <a:off x="1892808" y="3711288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Kwestia V – Jaka jest wśród rodziców wiedza na temat jakie alkohole i narkotyki są najpopularniejsze wśród uczniów?</a:t>
          </a:r>
          <a:endParaRPr lang="pl-PL" sz="1400" kern="1200" dirty="0"/>
        </a:p>
      </dsp:txBody>
      <dsp:txXfrm>
        <a:off x="1916669" y="3735149"/>
        <a:ext cx="5286330" cy="766951"/>
      </dsp:txXfrm>
    </dsp:sp>
    <dsp:sp modelId="{DB030753-CA4E-42DD-9A88-334E1EE7366A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 dirty="0"/>
        </a:p>
      </dsp:txBody>
      <dsp:txXfrm>
        <a:off x="5926400" y="595164"/>
        <a:ext cx="291245" cy="398477"/>
      </dsp:txXfrm>
    </dsp:sp>
    <dsp:sp modelId="{235A037B-F4B5-447E-918B-2B8C82EFD769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 dirty="0"/>
        </a:p>
      </dsp:txBody>
      <dsp:txXfrm>
        <a:off x="6399602" y="1522986"/>
        <a:ext cx="291245" cy="398477"/>
      </dsp:txXfrm>
    </dsp:sp>
    <dsp:sp modelId="{F8EBE86F-8D7C-4989-83CC-2088220CA107}">
      <dsp:nvSpPr>
        <dsp:cNvPr id="0" name=""/>
        <dsp:cNvSpPr/>
      </dsp:nvSpPr>
      <dsp:spPr>
        <a:xfrm>
          <a:off x="6753658" y="2437230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 dirty="0"/>
        </a:p>
      </dsp:txBody>
      <dsp:txXfrm>
        <a:off x="6872804" y="2437230"/>
        <a:ext cx="291245" cy="398477"/>
      </dsp:txXfrm>
    </dsp:sp>
    <dsp:sp modelId="{0EAADED3-68C1-4C94-AF2F-1DAA436C5C39}">
      <dsp:nvSpPr>
        <dsp:cNvPr id="0" name=""/>
        <dsp:cNvSpPr/>
      </dsp:nvSpPr>
      <dsp:spPr>
        <a:xfrm>
          <a:off x="7226860" y="337410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 dirty="0"/>
        </a:p>
      </dsp:txBody>
      <dsp:txXfrm>
        <a:off x="7346006" y="3374104"/>
        <a:ext cx="291245" cy="398477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8965A-E6A1-4586-88C0-38BBC1CF1525}">
      <dsp:nvSpPr>
        <dsp:cNvPr id="0" name=""/>
        <dsp:cNvSpPr/>
      </dsp:nvSpPr>
      <dsp:spPr>
        <a:xfrm>
          <a:off x="0" y="440100"/>
          <a:ext cx="840108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5F44DA-A797-41C9-8410-F388190A2F21}">
      <dsp:nvSpPr>
        <dsp:cNvPr id="0" name=""/>
        <dsp:cNvSpPr/>
      </dsp:nvSpPr>
      <dsp:spPr>
        <a:xfrm>
          <a:off x="1214418" y="0"/>
          <a:ext cx="5977964" cy="743085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79" tIns="0" rIns="222279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1" kern="1200" dirty="0" smtClean="0">
              <a:solidFill>
                <a:schemeClr val="tx1"/>
              </a:solidFill>
              <a:latin typeface="Garamond" pitchFamily="18" charset="0"/>
            </a:rPr>
            <a:t>Badanie ilościowe </a:t>
          </a:r>
          <a:endParaRPr lang="pl-PL" sz="2300" b="1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1250692" y="36274"/>
        <a:ext cx="5905416" cy="670537"/>
      </dsp:txXfrm>
    </dsp:sp>
    <dsp:sp modelId="{9C26608E-D20C-4CB2-8A58-D71EB57E65FC}">
      <dsp:nvSpPr>
        <dsp:cNvPr id="0" name=""/>
        <dsp:cNvSpPr/>
      </dsp:nvSpPr>
      <dsp:spPr>
        <a:xfrm>
          <a:off x="0" y="1900350"/>
          <a:ext cx="840108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5FBFBE-1145-4693-A9E7-275577F6AFE4}">
      <dsp:nvSpPr>
        <dsp:cNvPr id="0" name=""/>
        <dsp:cNvSpPr/>
      </dsp:nvSpPr>
      <dsp:spPr>
        <a:xfrm>
          <a:off x="928672" y="1059664"/>
          <a:ext cx="6425314" cy="1127609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79" tIns="0" rIns="222279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1" kern="1200" dirty="0" smtClean="0">
              <a:solidFill>
                <a:schemeClr val="tx1"/>
              </a:solidFill>
              <a:latin typeface="Garamond" pitchFamily="18" charset="0"/>
            </a:rPr>
            <a:t>Metoda wywiadu audytoryjnego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1" kern="1200" dirty="0" smtClean="0">
              <a:solidFill>
                <a:schemeClr val="tx1"/>
              </a:solidFill>
              <a:latin typeface="Garamond" pitchFamily="18" charset="0"/>
            </a:rPr>
            <a:t>za pomocą kwestionariusza ankiety anonimowej</a:t>
          </a:r>
          <a:endParaRPr lang="pl-PL" sz="2300" b="1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983717" y="1114709"/>
        <a:ext cx="6315224" cy="1017519"/>
      </dsp:txXfrm>
    </dsp:sp>
    <dsp:sp modelId="{FF40D92E-77D2-4D7F-AFBF-E47FC811CF0D}">
      <dsp:nvSpPr>
        <dsp:cNvPr id="0" name=""/>
        <dsp:cNvSpPr/>
      </dsp:nvSpPr>
      <dsp:spPr>
        <a:xfrm>
          <a:off x="0" y="4750237"/>
          <a:ext cx="840108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29096D-D29B-4B04-A57B-4E952CA88974}">
      <dsp:nvSpPr>
        <dsp:cNvPr id="0" name=""/>
        <dsp:cNvSpPr/>
      </dsp:nvSpPr>
      <dsp:spPr>
        <a:xfrm>
          <a:off x="142875" y="2559861"/>
          <a:ext cx="7994439" cy="2517247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79" tIns="0" rIns="222279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b="1" kern="1200" dirty="0" smtClean="0">
              <a:solidFill>
                <a:schemeClr val="tx1"/>
              </a:solidFill>
              <a:latin typeface="Garamond" pitchFamily="18" charset="0"/>
            </a:rPr>
            <a:t>Wywiadem objęta reprezentatywna grupa: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b="1" kern="1200" dirty="0" smtClean="0">
              <a:solidFill>
                <a:schemeClr val="tx1"/>
              </a:solidFill>
              <a:latin typeface="Garamond" pitchFamily="18" charset="0"/>
            </a:rPr>
            <a:t>a) 545 uczniów,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b="1" kern="1200" dirty="0" smtClean="0">
              <a:solidFill>
                <a:schemeClr val="tx1"/>
              </a:solidFill>
              <a:latin typeface="Garamond" pitchFamily="18" charset="0"/>
            </a:rPr>
            <a:t>b) 327 rodziców tych dzieci,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b="1" kern="1200" dirty="0" smtClean="0">
              <a:solidFill>
                <a:schemeClr val="tx1"/>
              </a:solidFill>
              <a:latin typeface="Garamond" pitchFamily="18" charset="0"/>
            </a:rPr>
            <a:t>c) 26 nauczycieli</a:t>
          </a:r>
          <a:endParaRPr lang="pl-PL" sz="2700" b="1" kern="1200" dirty="0">
            <a:solidFill>
              <a:schemeClr val="tx1"/>
            </a:solidFill>
            <a:latin typeface="Garamond" pitchFamily="18" charset="0"/>
          </a:endParaRPr>
        </a:p>
      </dsp:txBody>
      <dsp:txXfrm>
        <a:off x="265757" y="2682743"/>
        <a:ext cx="7748675" cy="227148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5FAAE3-28B5-4530-B7A3-CA8C24E8CBB4}">
      <dsp:nvSpPr>
        <dsp:cNvPr id="0" name=""/>
        <dsp:cNvSpPr/>
      </dsp:nvSpPr>
      <dsp:spPr>
        <a:xfrm rot="10800000">
          <a:off x="0" y="0"/>
          <a:ext cx="8229599" cy="1508653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 smtClean="0"/>
            <a:t>Uczniowie klas podstawowych</a:t>
          </a:r>
          <a:endParaRPr lang="pl-PL" sz="3900" kern="1200" dirty="0"/>
        </a:p>
      </dsp:txBody>
      <dsp:txXfrm rot="-10800000">
        <a:off x="1440179" y="0"/>
        <a:ext cx="5349240" cy="1508653"/>
      </dsp:txXfrm>
    </dsp:sp>
    <dsp:sp modelId="{7FFD6C1E-673A-422F-ADDE-FE5525EAD7EA}">
      <dsp:nvSpPr>
        <dsp:cNvPr id="0" name=""/>
        <dsp:cNvSpPr/>
      </dsp:nvSpPr>
      <dsp:spPr>
        <a:xfrm rot="10800000">
          <a:off x="1371599" y="1508654"/>
          <a:ext cx="5486400" cy="1508653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Uczniowie gimnazjów</a:t>
          </a:r>
          <a:endParaRPr lang="pl-PL" sz="3000" kern="1200" dirty="0"/>
        </a:p>
      </dsp:txBody>
      <dsp:txXfrm rot="-10800000">
        <a:off x="2331719" y="1508654"/>
        <a:ext cx="3566160" cy="1508653"/>
      </dsp:txXfrm>
    </dsp:sp>
    <dsp:sp modelId="{000DBE07-42D4-4398-94C8-D3D88476E535}">
      <dsp:nvSpPr>
        <dsp:cNvPr id="0" name=""/>
        <dsp:cNvSpPr/>
      </dsp:nvSpPr>
      <dsp:spPr>
        <a:xfrm rot="10800000">
          <a:off x="2743199" y="3017307"/>
          <a:ext cx="2743200" cy="1508653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baseline="0" dirty="0" smtClean="0"/>
            <a:t>Uczniowie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baseline="0" dirty="0" smtClean="0"/>
            <a:t>liceum</a:t>
          </a:r>
          <a:endParaRPr lang="pl-PL" sz="1700" kern="1200" baseline="0" dirty="0"/>
        </a:p>
      </dsp:txBody>
      <dsp:txXfrm rot="-10800000">
        <a:off x="2743199" y="3017307"/>
        <a:ext cx="2743200" cy="150865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66BBE-5B70-41B0-BBBC-82F67D7FCECE}">
      <dsp:nvSpPr>
        <dsp:cNvPr id="0" name=""/>
        <dsp:cNvSpPr/>
      </dsp:nvSpPr>
      <dsp:spPr>
        <a:xfrm rot="16200000">
          <a:off x="943769" y="-943769"/>
          <a:ext cx="2334419" cy="422195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Szkolenia dla sprzedawców alkoholu (należałoby się zastanowić nad obligatoryjnością tych szkoleń)</a:t>
          </a:r>
          <a:endParaRPr lang="pl-PL" sz="1800" kern="1200" dirty="0"/>
        </a:p>
      </dsp:txBody>
      <dsp:txXfrm rot="5400000">
        <a:off x="0" y="0"/>
        <a:ext cx="4221957" cy="1750814"/>
      </dsp:txXfrm>
    </dsp:sp>
    <dsp:sp modelId="{7A1BE037-50D7-4A22-A7B0-31B6A412B959}">
      <dsp:nvSpPr>
        <dsp:cNvPr id="0" name=""/>
        <dsp:cNvSpPr/>
      </dsp:nvSpPr>
      <dsp:spPr>
        <a:xfrm>
          <a:off x="4221957" y="0"/>
          <a:ext cx="4221957" cy="23344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Przygotowanie materiałów szkoleniowych: plakatów, ulotek itp. do sklepów, barów, klubów i dyskotek.</a:t>
          </a:r>
          <a:endParaRPr lang="pl-PL" sz="1800" kern="1200" dirty="0"/>
        </a:p>
      </dsp:txBody>
      <dsp:txXfrm>
        <a:off x="4221957" y="0"/>
        <a:ext cx="4221957" cy="1750814"/>
      </dsp:txXfrm>
    </dsp:sp>
    <dsp:sp modelId="{9AFBE2AD-C2D9-4428-9D4E-C70ED70B2155}">
      <dsp:nvSpPr>
        <dsp:cNvPr id="0" name=""/>
        <dsp:cNvSpPr/>
      </dsp:nvSpPr>
      <dsp:spPr>
        <a:xfrm rot="10800000">
          <a:off x="0" y="2334419"/>
          <a:ext cx="4221957" cy="23344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W ostateczności wartym rozważenia jest „zakup kontrolowany” (w skrajnych przypadkach)</a:t>
          </a:r>
          <a:endParaRPr lang="pl-PL" sz="1800" kern="1200" dirty="0"/>
        </a:p>
      </dsp:txBody>
      <dsp:txXfrm rot="10800000">
        <a:off x="0" y="2918023"/>
        <a:ext cx="4221957" cy="1750814"/>
      </dsp:txXfrm>
    </dsp:sp>
    <dsp:sp modelId="{127D093A-A569-4729-8112-C6C09E85E85D}">
      <dsp:nvSpPr>
        <dsp:cNvPr id="0" name=""/>
        <dsp:cNvSpPr/>
      </dsp:nvSpPr>
      <dsp:spPr>
        <a:xfrm rot="5400000">
          <a:off x="5165726" y="1390650"/>
          <a:ext cx="2334419" cy="422195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Kontrole w miejscach sprzedaży i podawania alkoholu przeprowadzone przez Komisję Alkoholową</a:t>
          </a:r>
          <a:endParaRPr lang="pl-PL" sz="1800" kern="1200" dirty="0"/>
        </a:p>
      </dsp:txBody>
      <dsp:txXfrm rot="-5400000">
        <a:off x="4221957" y="2918023"/>
        <a:ext cx="4221957" cy="1750814"/>
      </dsp:txXfrm>
    </dsp:sp>
    <dsp:sp modelId="{887C0112-7E4D-48B3-B31E-1ED30015A2F1}">
      <dsp:nvSpPr>
        <dsp:cNvPr id="0" name=""/>
        <dsp:cNvSpPr/>
      </dsp:nvSpPr>
      <dsp:spPr>
        <a:xfrm>
          <a:off x="2955369" y="1750814"/>
          <a:ext cx="2533174" cy="1167209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Rekomendacje o wąskim charakterze</a:t>
          </a:r>
          <a:endParaRPr lang="pl-PL" sz="1800" kern="1200" dirty="0"/>
        </a:p>
      </dsp:txBody>
      <dsp:txXfrm>
        <a:off x="3012347" y="1807792"/>
        <a:ext cx="2419218" cy="105325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66BBE-5B70-41B0-BBBC-82F67D7FCECE}">
      <dsp:nvSpPr>
        <dsp:cNvPr id="0" name=""/>
        <dsp:cNvSpPr/>
      </dsp:nvSpPr>
      <dsp:spPr>
        <a:xfrm rot="16200000">
          <a:off x="964413" y="-964413"/>
          <a:ext cx="2357453" cy="428628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Działania uświadamiające o zgubnych skutkach praktyk związanych z piciem alkoholu i używaniem narkotyków. Niezbędna jest edukacja profilaktyczna we wszystkich środowiskach.</a:t>
          </a:r>
          <a:endParaRPr lang="pl-PL" sz="1400" kern="1200" dirty="0"/>
        </a:p>
      </dsp:txBody>
      <dsp:txXfrm rot="5400000">
        <a:off x="-1" y="1"/>
        <a:ext cx="4286280" cy="1768090"/>
      </dsp:txXfrm>
    </dsp:sp>
    <dsp:sp modelId="{7A1BE037-50D7-4A22-A7B0-31B6A412B959}">
      <dsp:nvSpPr>
        <dsp:cNvPr id="0" name=""/>
        <dsp:cNvSpPr/>
      </dsp:nvSpPr>
      <dsp:spPr>
        <a:xfrm>
          <a:off x="4286280" y="0"/>
          <a:ext cx="4286280" cy="235745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Opieka pedagogów, psychologów, wychowawców i rodziców powinna być wzmocniona już od okresu nauki w szkole podstawowej.</a:t>
          </a:r>
          <a:endParaRPr lang="pl-PL" sz="1400" kern="1200" dirty="0"/>
        </a:p>
      </dsp:txBody>
      <dsp:txXfrm>
        <a:off x="4286280" y="0"/>
        <a:ext cx="4286280" cy="1768090"/>
      </dsp:txXfrm>
    </dsp:sp>
    <dsp:sp modelId="{9AFBE2AD-C2D9-4428-9D4E-C70ED70B2155}">
      <dsp:nvSpPr>
        <dsp:cNvPr id="0" name=""/>
        <dsp:cNvSpPr/>
      </dsp:nvSpPr>
      <dsp:spPr>
        <a:xfrm rot="10800000">
          <a:off x="0" y="2357453"/>
          <a:ext cx="4286280" cy="235745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Działania konsolidujące środowiska odpowiedzialne za wychowanie dzieci w </a:t>
          </a:r>
          <a:r>
            <a:rPr lang="pl-PL" sz="1400" kern="1200" dirty="0" err="1" smtClean="0"/>
            <a:t>wielowektorowym</a:t>
          </a:r>
          <a:r>
            <a:rPr lang="pl-PL" sz="1400" kern="1200" dirty="0" smtClean="0"/>
            <a:t> oddziaływaniu na ucznia, by wzmocnić w nim świadomość zagrożeń, jakie związane są ze środkami psychoaktywnymi.</a:t>
          </a:r>
          <a:endParaRPr lang="pl-PL" sz="1400" kern="1200" dirty="0"/>
        </a:p>
      </dsp:txBody>
      <dsp:txXfrm rot="10800000">
        <a:off x="0" y="2946817"/>
        <a:ext cx="4286280" cy="1768090"/>
      </dsp:txXfrm>
    </dsp:sp>
    <dsp:sp modelId="{127D093A-A569-4729-8112-C6C09E85E85D}">
      <dsp:nvSpPr>
        <dsp:cNvPr id="0" name=""/>
        <dsp:cNvSpPr/>
      </dsp:nvSpPr>
      <dsp:spPr>
        <a:xfrm rot="5400000">
          <a:off x="5250693" y="1393040"/>
          <a:ext cx="2357453" cy="428628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Akcja edukacyjna skierowana w stronę rodziców i opiekunów uwrażliwiająca na zgubne konsekwencje, jakie niosą kontakty ich podopiecznych z substancjami psychoaktywnymi.</a:t>
          </a:r>
          <a:endParaRPr lang="pl-PL" sz="1400" kern="1200" dirty="0"/>
        </a:p>
      </dsp:txBody>
      <dsp:txXfrm rot="-5400000">
        <a:off x="4286279" y="2946817"/>
        <a:ext cx="4286280" cy="1768090"/>
      </dsp:txXfrm>
    </dsp:sp>
    <dsp:sp modelId="{887C0112-7E4D-48B3-B31E-1ED30015A2F1}">
      <dsp:nvSpPr>
        <dsp:cNvPr id="0" name=""/>
        <dsp:cNvSpPr/>
      </dsp:nvSpPr>
      <dsp:spPr>
        <a:xfrm>
          <a:off x="3000395" y="1768090"/>
          <a:ext cx="2571768" cy="1178726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Rekomendacje o wąskim charakterze</a:t>
          </a:r>
          <a:endParaRPr lang="pl-PL" sz="1400" kern="1200" dirty="0"/>
        </a:p>
      </dsp:txBody>
      <dsp:txXfrm>
        <a:off x="3057936" y="1825631"/>
        <a:ext cx="2456686" cy="1063644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66BBE-5B70-41B0-BBBC-82F67D7FCECE}">
      <dsp:nvSpPr>
        <dsp:cNvPr id="0" name=""/>
        <dsp:cNvSpPr/>
      </dsp:nvSpPr>
      <dsp:spPr>
        <a:xfrm rot="16200000">
          <a:off x="1520985" y="-951473"/>
          <a:ext cx="2232603" cy="420997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Wzmocnienie więzi emocjonalnej z dziećmi oraz wspieranie ich w kontekście zagrożeń, jakie niosą niepożądane wzorce zachowań.</a:t>
          </a:r>
          <a:endParaRPr lang="pl-PL" sz="1900" kern="1200" dirty="0"/>
        </a:p>
      </dsp:txBody>
      <dsp:txXfrm rot="5400000">
        <a:off x="532299" y="37213"/>
        <a:ext cx="4209974" cy="1674452"/>
      </dsp:txXfrm>
    </dsp:sp>
    <dsp:sp modelId="{7A1BE037-50D7-4A22-A7B0-31B6A412B959}">
      <dsp:nvSpPr>
        <dsp:cNvPr id="0" name=""/>
        <dsp:cNvSpPr/>
      </dsp:nvSpPr>
      <dsp:spPr>
        <a:xfrm>
          <a:off x="4714880" y="25212"/>
          <a:ext cx="4714844" cy="225660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Otwarcie się rodziców i opiekunów na potrzeby podopiecznych i wykazywanie większego zrozumienia ich problemom.</a:t>
          </a:r>
          <a:endParaRPr lang="pl-PL" sz="1900" kern="1200" dirty="0"/>
        </a:p>
      </dsp:txBody>
      <dsp:txXfrm>
        <a:off x="4714880" y="25212"/>
        <a:ext cx="4714844" cy="1692451"/>
      </dsp:txXfrm>
    </dsp:sp>
    <dsp:sp modelId="{9AFBE2AD-C2D9-4428-9D4E-C70ED70B2155}">
      <dsp:nvSpPr>
        <dsp:cNvPr id="0" name=""/>
        <dsp:cNvSpPr/>
      </dsp:nvSpPr>
      <dsp:spPr>
        <a:xfrm rot="10800000">
          <a:off x="532299" y="2344228"/>
          <a:ext cx="8821421" cy="215577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Budowanie przyjaznego klimatu i emocjonalnego wsparcia dla młodego pokolenia w środowisku rodzinnym</a:t>
          </a:r>
          <a:endParaRPr lang="pl-PL" sz="1900" kern="1200" dirty="0"/>
        </a:p>
      </dsp:txBody>
      <dsp:txXfrm rot="10800000">
        <a:off x="532299" y="2883172"/>
        <a:ext cx="8821421" cy="1616830"/>
      </dsp:txXfrm>
    </dsp:sp>
    <dsp:sp modelId="{127D093A-A569-4729-8112-C6C09E85E85D}">
      <dsp:nvSpPr>
        <dsp:cNvPr id="0" name=""/>
        <dsp:cNvSpPr/>
      </dsp:nvSpPr>
      <dsp:spPr>
        <a:xfrm rot="5400000" flipH="1" flipV="1">
          <a:off x="8070668" y="4017137"/>
          <a:ext cx="232751" cy="19953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7C0112-7E4D-48B3-B31E-1ED30015A2F1}">
      <dsp:nvSpPr>
        <dsp:cNvPr id="0" name=""/>
        <dsp:cNvSpPr/>
      </dsp:nvSpPr>
      <dsp:spPr>
        <a:xfrm>
          <a:off x="3028691" y="1562826"/>
          <a:ext cx="3372401" cy="1589254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Rekomendacje o szerokim charakterze – dla rodziny</a:t>
          </a:r>
          <a:endParaRPr lang="pl-PL" sz="2000" kern="1200" dirty="0"/>
        </a:p>
      </dsp:txBody>
      <dsp:txXfrm>
        <a:off x="3106272" y="1640407"/>
        <a:ext cx="3217239" cy="1434092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66BBE-5B70-41B0-BBBC-82F67D7FCECE}">
      <dsp:nvSpPr>
        <dsp:cNvPr id="0" name=""/>
        <dsp:cNvSpPr/>
      </dsp:nvSpPr>
      <dsp:spPr>
        <a:xfrm rot="16200000">
          <a:off x="961628" y="-961628"/>
          <a:ext cx="2298700" cy="422195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Zwiększenie wiedzy nauczycieli o skali intensywności badanego zjawiska na terenie ich placówek</a:t>
          </a:r>
          <a:endParaRPr lang="pl-PL" sz="1400" kern="1200" dirty="0"/>
        </a:p>
      </dsp:txBody>
      <dsp:txXfrm rot="5400000">
        <a:off x="0" y="0"/>
        <a:ext cx="4221957" cy="1724025"/>
      </dsp:txXfrm>
    </dsp:sp>
    <dsp:sp modelId="{7A1BE037-50D7-4A22-A7B0-31B6A412B959}">
      <dsp:nvSpPr>
        <dsp:cNvPr id="0" name=""/>
        <dsp:cNvSpPr/>
      </dsp:nvSpPr>
      <dsp:spPr>
        <a:xfrm>
          <a:off x="4221957" y="0"/>
          <a:ext cx="4221957" cy="22987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Identyfikacja uczniów pozostających w grupach ryzyka i roztaczanie nad nimi szczególnej opieki pedagogicznej, psychologicznej i medycznej.</a:t>
          </a:r>
          <a:endParaRPr lang="pl-PL" sz="1400" kern="1200" dirty="0"/>
        </a:p>
      </dsp:txBody>
      <dsp:txXfrm>
        <a:off x="4221957" y="0"/>
        <a:ext cx="4221957" cy="1724025"/>
      </dsp:txXfrm>
    </dsp:sp>
    <dsp:sp modelId="{9AFBE2AD-C2D9-4428-9D4E-C70ED70B2155}">
      <dsp:nvSpPr>
        <dsp:cNvPr id="0" name=""/>
        <dsp:cNvSpPr/>
      </dsp:nvSpPr>
      <dsp:spPr>
        <a:xfrm rot="10800000">
          <a:off x="0" y="2298700"/>
          <a:ext cx="4221957" cy="22987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Nawiązywanie współpracy z rodzicami/opiekunami młodzieży, która znalazła się w grupie ryzyka, celem podjęcia wspólnych działań mających na względzie wyzwolenie ich ze szkodliwych praktyk.</a:t>
          </a:r>
          <a:endParaRPr lang="pl-PL" sz="1400" kern="1200" dirty="0"/>
        </a:p>
      </dsp:txBody>
      <dsp:txXfrm rot="10800000">
        <a:off x="0" y="2873374"/>
        <a:ext cx="4221957" cy="1724025"/>
      </dsp:txXfrm>
    </dsp:sp>
    <dsp:sp modelId="{127D093A-A569-4729-8112-C6C09E85E85D}">
      <dsp:nvSpPr>
        <dsp:cNvPr id="0" name=""/>
        <dsp:cNvSpPr/>
      </dsp:nvSpPr>
      <dsp:spPr>
        <a:xfrm rot="5400000">
          <a:off x="5183585" y="1337071"/>
          <a:ext cx="2298700" cy="422195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Wyjście z konkretnymi programami mającymi na celu budzenie w uczuciach świadomości zagrożeń, jakie płyną z kontaktów ze środkami psychoaktywnymi.</a:t>
          </a:r>
          <a:endParaRPr lang="pl-PL" sz="1400" kern="1200" dirty="0"/>
        </a:p>
      </dsp:txBody>
      <dsp:txXfrm rot="-5400000">
        <a:off x="4221956" y="2873374"/>
        <a:ext cx="4221957" cy="1724025"/>
      </dsp:txXfrm>
    </dsp:sp>
    <dsp:sp modelId="{887C0112-7E4D-48B3-B31E-1ED30015A2F1}">
      <dsp:nvSpPr>
        <dsp:cNvPr id="0" name=""/>
        <dsp:cNvSpPr/>
      </dsp:nvSpPr>
      <dsp:spPr>
        <a:xfrm>
          <a:off x="2726636" y="1596441"/>
          <a:ext cx="2990640" cy="140451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Rekomendacje o szerokim charakterze – dla szkoły</a:t>
          </a:r>
          <a:endParaRPr lang="pl-PL" sz="1800" kern="1200" dirty="0"/>
        </a:p>
      </dsp:txBody>
      <dsp:txXfrm>
        <a:off x="2795199" y="1665004"/>
        <a:ext cx="2853514" cy="1267391"/>
      </dsp:txXfrm>
    </dsp:sp>
  </dsp:spTree>
</dsp:drawing>
</file>

<file path=ppt/diagrams/drawing5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66BBE-5B70-41B0-BBBC-82F67D7FCECE}">
      <dsp:nvSpPr>
        <dsp:cNvPr id="0" name=""/>
        <dsp:cNvSpPr/>
      </dsp:nvSpPr>
      <dsp:spPr>
        <a:xfrm rot="16200000">
          <a:off x="943769" y="-943769"/>
          <a:ext cx="2334419" cy="422195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- Zwiększenie restrykcyjności egzekwowania prawa związanego z handlem środkami psychoaktywnymi w kontekście nieletnich klientów.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- Zwiększenie dostępności do fachowego poradnictwa dla osób z grupy ryzyka oraz ich opiekunów.</a:t>
          </a:r>
          <a:endParaRPr lang="pl-PL" sz="1200" kern="1200" dirty="0"/>
        </a:p>
      </dsp:txBody>
      <dsp:txXfrm rot="5400000">
        <a:off x="0" y="0"/>
        <a:ext cx="4221957" cy="1750814"/>
      </dsp:txXfrm>
    </dsp:sp>
    <dsp:sp modelId="{7A1BE037-50D7-4A22-A7B0-31B6A412B959}">
      <dsp:nvSpPr>
        <dsp:cNvPr id="0" name=""/>
        <dsp:cNvSpPr/>
      </dsp:nvSpPr>
      <dsp:spPr>
        <a:xfrm>
          <a:off x="4221957" y="0"/>
          <a:ext cx="4221957" cy="23344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- Wzbogacenie programów oferujących edukację prozdrowotną skierowaną do uczniów, wychowawców, rodziców i pozostałych środowisk, w obrębie których funkcjonuje młodzież.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- Wyjście z bogatszą ofertą działań terapeutycznych dla młodzieży z grupy ryzyka.</a:t>
          </a:r>
          <a:endParaRPr lang="pl-PL" sz="1200" kern="1200" dirty="0"/>
        </a:p>
      </dsp:txBody>
      <dsp:txXfrm>
        <a:off x="4221957" y="0"/>
        <a:ext cx="4221957" cy="1750814"/>
      </dsp:txXfrm>
    </dsp:sp>
    <dsp:sp modelId="{9AFBE2AD-C2D9-4428-9D4E-C70ED70B2155}">
      <dsp:nvSpPr>
        <dsp:cNvPr id="0" name=""/>
        <dsp:cNvSpPr/>
      </dsp:nvSpPr>
      <dsp:spPr>
        <a:xfrm rot="10800000">
          <a:off x="0" y="2334419"/>
          <a:ext cx="4221957" cy="23344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- Dysponowanie „zespołami szybkiego reagowania” w sytuacjach kryzysowych.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- Cykliczna diagnoza praktyk ryzykownych i uzależnień w środowisku młodzieży szkolnej.</a:t>
          </a:r>
          <a:endParaRPr lang="pl-PL" sz="1200" kern="1200" dirty="0"/>
        </a:p>
      </dsp:txBody>
      <dsp:txXfrm rot="10800000">
        <a:off x="0" y="2918023"/>
        <a:ext cx="4221957" cy="1750814"/>
      </dsp:txXfrm>
    </dsp:sp>
    <dsp:sp modelId="{127D093A-A569-4729-8112-C6C09E85E85D}">
      <dsp:nvSpPr>
        <dsp:cNvPr id="0" name=""/>
        <dsp:cNvSpPr/>
      </dsp:nvSpPr>
      <dsp:spPr>
        <a:xfrm rot="5400000">
          <a:off x="5165726" y="1390650"/>
          <a:ext cx="2334419" cy="422195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Podejmowanie i wspieranie inicjatyw promujących zdrowy styl życia, szczególnie w środowisku młodzieżowym.</a:t>
          </a:r>
          <a:endParaRPr lang="pl-PL" sz="1200" kern="1200" dirty="0"/>
        </a:p>
      </dsp:txBody>
      <dsp:txXfrm rot="-5400000">
        <a:off x="4221957" y="2918023"/>
        <a:ext cx="4221957" cy="1750814"/>
      </dsp:txXfrm>
    </dsp:sp>
    <dsp:sp modelId="{887C0112-7E4D-48B3-B31E-1ED30015A2F1}">
      <dsp:nvSpPr>
        <dsp:cNvPr id="0" name=""/>
        <dsp:cNvSpPr/>
      </dsp:nvSpPr>
      <dsp:spPr>
        <a:xfrm>
          <a:off x="2726636" y="1621248"/>
          <a:ext cx="2990640" cy="142634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Rekomendacje o szerokim charakterze – dla samorządu terytorialnego</a:t>
          </a:r>
          <a:endParaRPr lang="pl-PL" sz="1800" kern="1200" dirty="0"/>
        </a:p>
      </dsp:txBody>
      <dsp:txXfrm>
        <a:off x="2796264" y="1690876"/>
        <a:ext cx="2851384" cy="1287085"/>
      </dsp:txXfrm>
    </dsp:sp>
  </dsp:spTree>
</dsp:drawing>
</file>

<file path=ppt/diagrams/drawing5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66BBE-5B70-41B0-BBBC-82F67D7FCECE}">
      <dsp:nvSpPr>
        <dsp:cNvPr id="0" name=""/>
        <dsp:cNvSpPr/>
      </dsp:nvSpPr>
      <dsp:spPr>
        <a:xfrm rot="16200000">
          <a:off x="975930" y="-975930"/>
          <a:ext cx="2334419" cy="428628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Budzenie świadomości na temat zagrożeń, jakie wiążą się z praktykami niosącymi ryzyko uzależnień.</a:t>
          </a:r>
          <a:endParaRPr lang="pl-PL" sz="2000" kern="1200" dirty="0"/>
        </a:p>
      </dsp:txBody>
      <dsp:txXfrm rot="5400000">
        <a:off x="-1" y="1"/>
        <a:ext cx="4286280" cy="1750814"/>
      </dsp:txXfrm>
    </dsp:sp>
    <dsp:sp modelId="{7A1BE037-50D7-4A22-A7B0-31B6A412B959}">
      <dsp:nvSpPr>
        <dsp:cNvPr id="0" name=""/>
        <dsp:cNvSpPr/>
      </dsp:nvSpPr>
      <dsp:spPr>
        <a:xfrm>
          <a:off x="4286280" y="0"/>
          <a:ext cx="4286280" cy="23344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Informowanie o placówkach, programach, działaniach mających na celu przeciwdziałanie zachowaniom prowadzącym do uzależnień.</a:t>
          </a:r>
          <a:endParaRPr lang="pl-PL" sz="1700" kern="1200" dirty="0"/>
        </a:p>
      </dsp:txBody>
      <dsp:txXfrm>
        <a:off x="4286280" y="0"/>
        <a:ext cx="4286280" cy="1750814"/>
      </dsp:txXfrm>
    </dsp:sp>
    <dsp:sp modelId="{9AFBE2AD-C2D9-4428-9D4E-C70ED70B2155}">
      <dsp:nvSpPr>
        <dsp:cNvPr id="0" name=""/>
        <dsp:cNvSpPr/>
      </dsp:nvSpPr>
      <dsp:spPr>
        <a:xfrm rot="10800000">
          <a:off x="0" y="2334419"/>
          <a:ext cx="4286280" cy="23344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Unikanie lansowania wzorców „wyzwolonego stylu życia” opartego na nieodpowiedzialnych zachowaniach i praktykach.</a:t>
          </a:r>
          <a:endParaRPr lang="pl-PL" sz="1700" kern="1200" dirty="0"/>
        </a:p>
      </dsp:txBody>
      <dsp:txXfrm rot="10800000">
        <a:off x="0" y="2918023"/>
        <a:ext cx="4286280" cy="1750814"/>
      </dsp:txXfrm>
    </dsp:sp>
    <dsp:sp modelId="{127D093A-A569-4729-8112-C6C09E85E85D}">
      <dsp:nvSpPr>
        <dsp:cNvPr id="0" name=""/>
        <dsp:cNvSpPr/>
      </dsp:nvSpPr>
      <dsp:spPr>
        <a:xfrm rot="5400000">
          <a:off x="5262210" y="1358488"/>
          <a:ext cx="2334419" cy="428628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Propagowanie i inicjowanie zdrowego stylu życia.</a:t>
          </a:r>
          <a:endParaRPr lang="pl-PL" sz="1700" kern="1200" dirty="0"/>
        </a:p>
      </dsp:txBody>
      <dsp:txXfrm rot="-5400000">
        <a:off x="4286279" y="2918023"/>
        <a:ext cx="4286280" cy="1750814"/>
      </dsp:txXfrm>
    </dsp:sp>
    <dsp:sp modelId="{887C0112-7E4D-48B3-B31E-1ED30015A2F1}">
      <dsp:nvSpPr>
        <dsp:cNvPr id="0" name=""/>
        <dsp:cNvSpPr/>
      </dsp:nvSpPr>
      <dsp:spPr>
        <a:xfrm>
          <a:off x="2768178" y="1621248"/>
          <a:ext cx="3036203" cy="142634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Rekomendacje o szerokim charakterze – dla mediów</a:t>
          </a:r>
          <a:endParaRPr lang="pl-PL" sz="1800" kern="1200" dirty="0"/>
        </a:p>
      </dsp:txBody>
      <dsp:txXfrm>
        <a:off x="2837806" y="1690876"/>
        <a:ext cx="2896947" cy="12870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CA5AFC-A1A8-4E4F-9E9F-C2AB77CB5209}" type="datetimeFigureOut">
              <a:rPr lang="pl-PL" smtClean="0"/>
              <a:pPr/>
              <a:t>25.01.2019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7AF79E-D8AD-42AD-B013-13700A792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5AFC-A1A8-4E4F-9E9F-C2AB77CB5209}" type="datetimeFigureOut">
              <a:rPr lang="pl-PL" smtClean="0"/>
              <a:pPr/>
              <a:t>25.01.2019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F79E-D8AD-42AD-B013-13700A792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5AFC-A1A8-4E4F-9E9F-C2AB77CB5209}" type="datetimeFigureOut">
              <a:rPr lang="pl-PL" smtClean="0"/>
              <a:pPr/>
              <a:t>25.01.2019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F79E-D8AD-42AD-B013-13700A792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5AFC-A1A8-4E4F-9E9F-C2AB77CB5209}" type="datetimeFigureOut">
              <a:rPr lang="pl-PL" smtClean="0"/>
              <a:pPr/>
              <a:t>25.01.2019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F79E-D8AD-42AD-B013-13700A792B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5AFC-A1A8-4E4F-9E9F-C2AB77CB5209}" type="datetimeFigureOut">
              <a:rPr lang="pl-PL" smtClean="0"/>
              <a:pPr/>
              <a:t>25.01.2019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F79E-D8AD-42AD-B013-13700A792B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5AFC-A1A8-4E4F-9E9F-C2AB77CB5209}" type="datetimeFigureOut">
              <a:rPr lang="pl-PL" smtClean="0"/>
              <a:pPr/>
              <a:t>25.01.2019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F79E-D8AD-42AD-B013-13700A792B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5AFC-A1A8-4E4F-9E9F-C2AB77CB5209}" type="datetimeFigureOut">
              <a:rPr lang="pl-PL" smtClean="0"/>
              <a:pPr/>
              <a:t>25.01.2019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F79E-D8AD-42AD-B013-13700A792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5AFC-A1A8-4E4F-9E9F-C2AB77CB5209}" type="datetimeFigureOut">
              <a:rPr lang="pl-PL" smtClean="0"/>
              <a:pPr/>
              <a:t>25.01.2019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F79E-D8AD-42AD-B013-13700A792B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5AFC-A1A8-4E4F-9E9F-C2AB77CB5209}" type="datetimeFigureOut">
              <a:rPr lang="pl-PL" smtClean="0"/>
              <a:pPr/>
              <a:t>25.01.2019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F79E-D8AD-42AD-B013-13700A792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9CA5AFC-A1A8-4E4F-9E9F-C2AB77CB5209}" type="datetimeFigureOut">
              <a:rPr lang="pl-PL" smtClean="0"/>
              <a:pPr/>
              <a:t>25.01.2019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F79E-D8AD-42AD-B013-13700A792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CA5AFC-A1A8-4E4F-9E9F-C2AB77CB5209}" type="datetimeFigureOut">
              <a:rPr lang="pl-PL" smtClean="0"/>
              <a:pPr/>
              <a:t>25.01.2019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7AF79E-D8AD-42AD-B013-13700A792B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9CA5AFC-A1A8-4E4F-9E9F-C2AB77CB5209}" type="datetimeFigureOut">
              <a:rPr lang="pl-PL" smtClean="0"/>
              <a:pPr/>
              <a:t>25.01.2019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7AF79E-D8AD-42AD-B013-13700A792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7" Type="http://schemas.openxmlformats.org/officeDocument/2006/relationships/chart" Target="../charts/chart13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0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0.xml"/><Relationship Id="rId5" Type="http://schemas.openxmlformats.org/officeDocument/2006/relationships/diagramColors" Target="../diagrams/colors40.xml"/><Relationship Id="rId4" Type="http://schemas.openxmlformats.org/officeDocument/2006/relationships/diagramQuickStyle" Target="../diagrams/quickStyle40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1.xml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1.xml"/><Relationship Id="rId5" Type="http://schemas.openxmlformats.org/officeDocument/2006/relationships/diagramColors" Target="../diagrams/colors41.xml"/><Relationship Id="rId4" Type="http://schemas.openxmlformats.org/officeDocument/2006/relationships/diagramQuickStyle" Target="../diagrams/quickStyle4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2.xml"/><Relationship Id="rId2" Type="http://schemas.openxmlformats.org/officeDocument/2006/relationships/diagramData" Target="../diagrams/data4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2.xml"/><Relationship Id="rId5" Type="http://schemas.openxmlformats.org/officeDocument/2006/relationships/diagramColors" Target="../diagrams/colors42.xml"/><Relationship Id="rId4" Type="http://schemas.openxmlformats.org/officeDocument/2006/relationships/diagramQuickStyle" Target="../diagrams/quickStyle4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3.xml"/><Relationship Id="rId2" Type="http://schemas.openxmlformats.org/officeDocument/2006/relationships/diagramData" Target="../diagrams/data4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3.xml"/><Relationship Id="rId5" Type="http://schemas.openxmlformats.org/officeDocument/2006/relationships/diagramColors" Target="../diagrams/colors43.xml"/><Relationship Id="rId4" Type="http://schemas.openxmlformats.org/officeDocument/2006/relationships/diagramQuickStyle" Target="../diagrams/quickStyle43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4.xml"/><Relationship Id="rId2" Type="http://schemas.openxmlformats.org/officeDocument/2006/relationships/diagramData" Target="../diagrams/data4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4.xml"/><Relationship Id="rId5" Type="http://schemas.openxmlformats.org/officeDocument/2006/relationships/diagramColors" Target="../diagrams/colors44.xml"/><Relationship Id="rId4" Type="http://schemas.openxmlformats.org/officeDocument/2006/relationships/diagramQuickStyle" Target="../diagrams/quickStyle44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5.xml"/><Relationship Id="rId2" Type="http://schemas.openxmlformats.org/officeDocument/2006/relationships/diagramData" Target="../diagrams/data4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5.xml"/><Relationship Id="rId5" Type="http://schemas.openxmlformats.org/officeDocument/2006/relationships/diagramColors" Target="../diagrams/colors45.xml"/><Relationship Id="rId4" Type="http://schemas.openxmlformats.org/officeDocument/2006/relationships/diagramQuickStyle" Target="../diagrams/quickStyle4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6.xml"/><Relationship Id="rId2" Type="http://schemas.openxmlformats.org/officeDocument/2006/relationships/diagramData" Target="../diagrams/data4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6.xml"/><Relationship Id="rId5" Type="http://schemas.openxmlformats.org/officeDocument/2006/relationships/diagramColors" Target="../diagrams/colors46.xml"/><Relationship Id="rId4" Type="http://schemas.openxmlformats.org/officeDocument/2006/relationships/diagramQuickStyle" Target="../diagrams/quickStyle46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7.xml"/><Relationship Id="rId2" Type="http://schemas.openxmlformats.org/officeDocument/2006/relationships/diagramData" Target="../diagrams/data4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7.xml"/><Relationship Id="rId5" Type="http://schemas.openxmlformats.org/officeDocument/2006/relationships/diagramColors" Target="../diagrams/colors47.xml"/><Relationship Id="rId4" Type="http://schemas.openxmlformats.org/officeDocument/2006/relationships/diagramQuickStyle" Target="../diagrams/quickStyle4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8.xml"/><Relationship Id="rId2" Type="http://schemas.openxmlformats.org/officeDocument/2006/relationships/diagramData" Target="../diagrams/data4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8.xml"/><Relationship Id="rId5" Type="http://schemas.openxmlformats.org/officeDocument/2006/relationships/diagramColors" Target="../diagrams/colors48.xml"/><Relationship Id="rId4" Type="http://schemas.openxmlformats.org/officeDocument/2006/relationships/diagramQuickStyle" Target="../diagrams/quickStyle48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9.xml"/><Relationship Id="rId2" Type="http://schemas.openxmlformats.org/officeDocument/2006/relationships/diagramData" Target="../diagrams/data4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9.xml"/><Relationship Id="rId5" Type="http://schemas.openxmlformats.org/officeDocument/2006/relationships/diagramColors" Target="../diagrams/colors49.xml"/><Relationship Id="rId4" Type="http://schemas.openxmlformats.org/officeDocument/2006/relationships/diagramQuickStyle" Target="../diagrams/quickStyle49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0.xml"/><Relationship Id="rId2" Type="http://schemas.openxmlformats.org/officeDocument/2006/relationships/diagramData" Target="../diagrams/data5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0.xml"/><Relationship Id="rId5" Type="http://schemas.openxmlformats.org/officeDocument/2006/relationships/diagramColors" Target="../diagrams/colors50.xml"/><Relationship Id="rId4" Type="http://schemas.openxmlformats.org/officeDocument/2006/relationships/diagramQuickStyle" Target="../diagrams/quickStyle50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1.xml"/><Relationship Id="rId2" Type="http://schemas.openxmlformats.org/officeDocument/2006/relationships/diagramData" Target="../diagrams/data5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1.xml"/><Relationship Id="rId5" Type="http://schemas.openxmlformats.org/officeDocument/2006/relationships/diagramColors" Target="../diagrams/colors51.xml"/><Relationship Id="rId4" Type="http://schemas.openxmlformats.org/officeDocument/2006/relationships/diagramQuickStyle" Target="../diagrams/quickStyle51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2.xml"/><Relationship Id="rId2" Type="http://schemas.openxmlformats.org/officeDocument/2006/relationships/diagramData" Target="../diagrams/data5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2.xml"/><Relationship Id="rId5" Type="http://schemas.openxmlformats.org/officeDocument/2006/relationships/diagramColors" Target="../diagrams/colors52.xml"/><Relationship Id="rId4" Type="http://schemas.openxmlformats.org/officeDocument/2006/relationships/diagramQuickStyle" Target="../diagrams/quickStyle5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3.xml"/><Relationship Id="rId2" Type="http://schemas.openxmlformats.org/officeDocument/2006/relationships/diagramData" Target="../diagrams/data5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3.xml"/><Relationship Id="rId5" Type="http://schemas.openxmlformats.org/officeDocument/2006/relationships/diagramColors" Target="../diagrams/colors53.xml"/><Relationship Id="rId4" Type="http://schemas.openxmlformats.org/officeDocument/2006/relationships/diagramQuickStyle" Target="../diagrams/quickStyle53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4.xml"/><Relationship Id="rId2" Type="http://schemas.openxmlformats.org/officeDocument/2006/relationships/diagramData" Target="../diagrams/data5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4.xml"/><Relationship Id="rId5" Type="http://schemas.openxmlformats.org/officeDocument/2006/relationships/diagramColors" Target="../diagrams/colors54.xml"/><Relationship Id="rId4" Type="http://schemas.openxmlformats.org/officeDocument/2006/relationships/diagramQuickStyle" Target="../diagrams/quickStyle54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5.xml"/><Relationship Id="rId2" Type="http://schemas.openxmlformats.org/officeDocument/2006/relationships/diagramData" Target="../diagrams/data5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5.xml"/><Relationship Id="rId5" Type="http://schemas.openxmlformats.org/officeDocument/2006/relationships/diagramColors" Target="../diagrams/colors55.xml"/><Relationship Id="rId4" Type="http://schemas.openxmlformats.org/officeDocument/2006/relationships/diagramQuickStyle" Target="../diagrams/quickStyle55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571481"/>
            <a:ext cx="7886728" cy="2286015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</a:t>
            </a:r>
            <a:r>
              <a:rPr lang="pl-PL" sz="3700" dirty="0" smtClean="0"/>
              <a:t>naliza skali problemu groźby uzależnień od alkoholu i narkotyków w gimnazjach i szkołach podstawowych gminy Piaseczno </a:t>
            </a:r>
            <a:endParaRPr lang="pl-PL" sz="3700" dirty="0"/>
          </a:p>
        </p:txBody>
      </p:sp>
      <p:pic>
        <p:nvPicPr>
          <p:cNvPr id="23554" name="Picture 2" descr="http://jakleci.pl/ShowThumb.aspx?id=1276290&amp;image=1276290.png&amp;type=bi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2928934"/>
            <a:ext cx="1765592" cy="1928826"/>
          </a:xfrm>
          <a:prstGeom prst="rect">
            <a:avLst/>
          </a:prstGeom>
          <a:noFill/>
        </p:spPr>
      </p:pic>
      <p:pic>
        <p:nvPicPr>
          <p:cNvPr id="23556" name="Picture 4" descr="http://alw1.home.pl/wordpress/wp-content/uploads/2011/05/lublin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2786058"/>
            <a:ext cx="2214578" cy="2214578"/>
          </a:xfrm>
          <a:prstGeom prst="rect">
            <a:avLst/>
          </a:prstGeom>
          <a:noFill/>
        </p:spPr>
      </p:pic>
      <p:sp>
        <p:nvSpPr>
          <p:cNvPr id="8" name="pole tekstowe 7"/>
          <p:cNvSpPr txBox="1"/>
          <p:nvPr/>
        </p:nvSpPr>
        <p:spPr>
          <a:xfrm>
            <a:off x="3143240" y="5929330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Lublin – Piaseczno 2012</a:t>
            </a:r>
            <a:endParaRPr lang="pl-P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500034" y="1071546"/>
          <a:ext cx="840108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Metodologia badań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Charakterystyka próby badawczej - uczniowie:</a:t>
            </a:r>
            <a:endParaRPr lang="pl-PL" dirty="0"/>
          </a:p>
        </p:txBody>
      </p:sp>
      <p:sp>
        <p:nvSpPr>
          <p:cNvPr id="8" name="Łącznik prosty 6"/>
          <p:cNvSpPr/>
          <p:nvPr/>
        </p:nvSpPr>
        <p:spPr>
          <a:xfrm rot="2142401">
            <a:off x="5779250" y="6089957"/>
            <a:ext cx="44361" cy="4436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00" tIns="0" rIns="12700" bIns="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500" kern="1200" dirty="0"/>
          </a:p>
        </p:txBody>
      </p:sp>
      <p:graphicFrame>
        <p:nvGraphicFramePr>
          <p:cNvPr id="12" name="Symbol zastępczy zawartości 11"/>
          <p:cNvGraphicFramePr>
            <a:graphicFrameLocks noGrp="1"/>
          </p:cNvGraphicFramePr>
          <p:nvPr>
            <p:ph idx="1"/>
          </p:nvPr>
        </p:nvGraphicFramePr>
        <p:xfrm>
          <a:off x="214282" y="1857364"/>
          <a:ext cx="8715435" cy="3500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0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9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8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8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2086">
                <a:tc rowSpan="2"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Typ szkoły</a:t>
                      </a:r>
                      <a:endParaRPr lang="pl-PL" sz="15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Dziewczęta</a:t>
                      </a:r>
                      <a:endParaRPr lang="pl-PL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Chłopcy</a:t>
                      </a:r>
                      <a:endParaRPr lang="pl-PL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Razem</a:t>
                      </a:r>
                      <a:endParaRPr lang="pl-PL" sz="15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086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Liczba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%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Liczba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%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Liczba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%</a:t>
                      </a:r>
                      <a:endParaRPr lang="pl-PL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635"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Szkoła podstawowa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125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50,2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124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49,8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249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45,7</a:t>
                      </a:r>
                      <a:endParaRPr lang="pl-PL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086"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Gimnazjum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126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55,0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103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45,0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229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42,0</a:t>
                      </a:r>
                      <a:endParaRPr lang="pl-PL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483"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Liceum</a:t>
                      </a:r>
                    </a:p>
                    <a:p>
                      <a:pPr algn="ctr"/>
                      <a:r>
                        <a:rPr lang="pl-PL" sz="1500" dirty="0" smtClean="0"/>
                        <a:t>ogólnokształcące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42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62,7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25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37,3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67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12,3</a:t>
                      </a:r>
                      <a:endParaRPr lang="pl-PL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086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Ogółem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293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53,8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252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46,2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545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100</a:t>
                      </a:r>
                      <a:endParaRPr lang="pl-PL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Charakterystyka próby badawczej:</a:t>
            </a:r>
            <a:endParaRPr lang="pl-PL" dirty="0"/>
          </a:p>
        </p:txBody>
      </p:sp>
      <p:sp>
        <p:nvSpPr>
          <p:cNvPr id="8" name="Łącznik prosty 6"/>
          <p:cNvSpPr/>
          <p:nvPr/>
        </p:nvSpPr>
        <p:spPr>
          <a:xfrm rot="2142401">
            <a:off x="5779250" y="6089957"/>
            <a:ext cx="44361" cy="4436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00" tIns="0" rIns="12700" bIns="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500" kern="1200" dirty="0"/>
          </a:p>
        </p:txBody>
      </p:sp>
      <p:graphicFrame>
        <p:nvGraphicFramePr>
          <p:cNvPr id="10" name="Wykres 9"/>
          <p:cNvGraphicFramePr/>
          <p:nvPr/>
        </p:nvGraphicFramePr>
        <p:xfrm>
          <a:off x="500034" y="1142984"/>
          <a:ext cx="8358246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Charakterystyka próby badawczej - rodzice:</a:t>
            </a:r>
            <a:endParaRPr lang="pl-PL" dirty="0"/>
          </a:p>
        </p:txBody>
      </p:sp>
      <p:sp>
        <p:nvSpPr>
          <p:cNvPr id="8" name="Łącznik prosty 6"/>
          <p:cNvSpPr/>
          <p:nvPr/>
        </p:nvSpPr>
        <p:spPr>
          <a:xfrm rot="2142401">
            <a:off x="5779250" y="6089957"/>
            <a:ext cx="44361" cy="4436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00" tIns="0" rIns="12700" bIns="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500" kern="1200" dirty="0"/>
          </a:p>
        </p:txBody>
      </p:sp>
      <p:graphicFrame>
        <p:nvGraphicFramePr>
          <p:cNvPr id="12" name="Symbol zastępczy zawartości 11"/>
          <p:cNvGraphicFramePr>
            <a:graphicFrameLocks noGrp="1"/>
          </p:cNvGraphicFramePr>
          <p:nvPr>
            <p:ph idx="1"/>
          </p:nvPr>
        </p:nvGraphicFramePr>
        <p:xfrm>
          <a:off x="214282" y="1857364"/>
          <a:ext cx="8715435" cy="3162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0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9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8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8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7447">
                <a:tc rowSpan="2"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Typ szkoły</a:t>
                      </a:r>
                      <a:endParaRPr lang="pl-PL" sz="15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Kobiety</a:t>
                      </a:r>
                      <a:endParaRPr lang="pl-PL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Mężczyźni</a:t>
                      </a:r>
                      <a:endParaRPr lang="pl-PL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Razem</a:t>
                      </a:r>
                      <a:endParaRPr lang="pl-PL" sz="15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47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Liczba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%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Liczba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%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Liczba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%</a:t>
                      </a:r>
                      <a:endParaRPr lang="pl-PL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594"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Szkoła podstawowa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111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81,6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25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18,4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136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41,7</a:t>
                      </a:r>
                      <a:endParaRPr lang="pl-PL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447"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Gimnazjum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122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78,7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33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21,3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155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47,5</a:t>
                      </a:r>
                      <a:endParaRPr lang="pl-PL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4925"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Liceum</a:t>
                      </a:r>
                    </a:p>
                    <a:p>
                      <a:pPr algn="ctr"/>
                      <a:r>
                        <a:rPr lang="pl-PL" sz="1500" dirty="0" smtClean="0"/>
                        <a:t>ogólnokształcące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25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71,4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10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28,6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35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10,8</a:t>
                      </a:r>
                      <a:endParaRPr lang="pl-PL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447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Ogółem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258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79,1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68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20,9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326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100</a:t>
                      </a:r>
                      <a:endParaRPr lang="pl-PL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Charakterystyka próby badawczej - rodzice:</a:t>
            </a:r>
            <a:endParaRPr lang="pl-PL" dirty="0"/>
          </a:p>
        </p:txBody>
      </p:sp>
      <p:sp>
        <p:nvSpPr>
          <p:cNvPr id="8" name="Łącznik prosty 6"/>
          <p:cNvSpPr/>
          <p:nvPr/>
        </p:nvSpPr>
        <p:spPr>
          <a:xfrm rot="2142401">
            <a:off x="5779250" y="6089957"/>
            <a:ext cx="44361" cy="4436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00" tIns="0" rIns="12700" bIns="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500" kern="1200" dirty="0"/>
          </a:p>
        </p:txBody>
      </p:sp>
      <p:graphicFrame>
        <p:nvGraphicFramePr>
          <p:cNvPr id="6" name="Wykres 5"/>
          <p:cNvGraphicFramePr/>
          <p:nvPr/>
        </p:nvGraphicFramePr>
        <p:xfrm>
          <a:off x="357158" y="1500175"/>
          <a:ext cx="8501122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Charakterystyka próby badawczej - nauczyciele:</a:t>
            </a:r>
            <a:endParaRPr lang="pl-PL" dirty="0"/>
          </a:p>
        </p:txBody>
      </p:sp>
      <p:sp>
        <p:nvSpPr>
          <p:cNvPr id="8" name="Łącznik prosty 6"/>
          <p:cNvSpPr/>
          <p:nvPr/>
        </p:nvSpPr>
        <p:spPr>
          <a:xfrm rot="2142401">
            <a:off x="5779250" y="6089957"/>
            <a:ext cx="44361" cy="4436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00" tIns="0" rIns="12700" bIns="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500" kern="1200" dirty="0"/>
          </a:p>
        </p:txBody>
      </p:sp>
      <p:graphicFrame>
        <p:nvGraphicFramePr>
          <p:cNvPr id="12" name="Symbol zastępczy zawartości 11"/>
          <p:cNvGraphicFramePr>
            <a:graphicFrameLocks noGrp="1"/>
          </p:cNvGraphicFramePr>
          <p:nvPr>
            <p:ph idx="1"/>
          </p:nvPr>
        </p:nvGraphicFramePr>
        <p:xfrm>
          <a:off x="214282" y="1857364"/>
          <a:ext cx="8501122" cy="3162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2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8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7447">
                <a:tc rowSpan="2"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Typ szkoły</a:t>
                      </a:r>
                      <a:endParaRPr lang="pl-PL" sz="15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Razem</a:t>
                      </a:r>
                      <a:endParaRPr lang="pl-PL" sz="15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47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Liczba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%</a:t>
                      </a:r>
                      <a:endParaRPr lang="pl-PL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594"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Szkoła podstawowa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10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38,5</a:t>
                      </a:r>
                      <a:endParaRPr lang="pl-PL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447"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Gimnazjum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13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50</a:t>
                      </a:r>
                      <a:endParaRPr lang="pl-PL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4925"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/>
                        <a:t>Liceum</a:t>
                      </a:r>
                    </a:p>
                    <a:p>
                      <a:pPr algn="ctr"/>
                      <a:r>
                        <a:rPr lang="pl-PL" sz="1500" dirty="0" smtClean="0"/>
                        <a:t>ogólnokształcące</a:t>
                      </a:r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3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11,5</a:t>
                      </a:r>
                      <a:endParaRPr lang="pl-PL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447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Ogółem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26</a:t>
                      </a:r>
                      <a:endParaRPr lang="pl-PL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/>
                        <a:t>100</a:t>
                      </a:r>
                      <a:endParaRPr lang="pl-PL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Wyniki badań – obszar I:</a:t>
            </a:r>
            <a:endParaRPr lang="pl-PL" dirty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szkoła podstawowa: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85722" y="2071678"/>
          <a:ext cx="8572557" cy="450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2795">
                <a:tc rowSpan="2"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Pijesz alkohol?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795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79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Nigdy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76,0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66,9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178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71,5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79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Kiedyś próbowałem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16,8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19,4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18,1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79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Kilka razy</a:t>
                      </a:r>
                      <a:r>
                        <a:rPr lang="pl-PL" sz="1200" baseline="0" dirty="0" smtClean="0"/>
                        <a:t> mi się zdarzyło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8,8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79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Często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8234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Nawet kilka razy w tygodniu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279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Brak odpowiedzi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2795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249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785918" y="1428736"/>
            <a:ext cx="5715040" cy="50006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1: „Pijesz alkohol?”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Wyniki badań – obszar I:</a:t>
            </a:r>
            <a:endParaRPr lang="pl-PL" dirty="0"/>
          </a:p>
        </p:txBody>
      </p:sp>
      <p:sp>
        <p:nvSpPr>
          <p:cNvPr id="7" name="Prostokąt z rogami zaokrąglonymi po przekątnej 6"/>
          <p:cNvSpPr/>
          <p:nvPr/>
        </p:nvSpPr>
        <p:spPr>
          <a:xfrm>
            <a:off x="1785918" y="1285860"/>
            <a:ext cx="5715040" cy="50006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1: „Pijesz alkohol?”</a:t>
            </a:r>
            <a:endParaRPr lang="pl-PL" dirty="0"/>
          </a:p>
        </p:txBody>
      </p:sp>
      <p:graphicFrame>
        <p:nvGraphicFramePr>
          <p:cNvPr id="10" name="Wykres 9"/>
          <p:cNvGraphicFramePr/>
          <p:nvPr/>
        </p:nvGraphicFramePr>
        <p:xfrm>
          <a:off x="785786" y="2000240"/>
          <a:ext cx="7691466" cy="4281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Wyniki badań – obszar I:</a:t>
            </a:r>
            <a:endParaRPr lang="pl-PL" dirty="0"/>
          </a:p>
        </p:txBody>
      </p:sp>
      <p:sp>
        <p:nvSpPr>
          <p:cNvPr id="7" name="Prostokąt z rogami zaokrąglonymi po przekątnej 6"/>
          <p:cNvSpPr/>
          <p:nvPr/>
        </p:nvSpPr>
        <p:spPr>
          <a:xfrm>
            <a:off x="1785918" y="1142984"/>
            <a:ext cx="5715040" cy="50006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1: „Pijesz alkohol?”</a:t>
            </a:r>
            <a:endParaRPr lang="pl-PL" dirty="0"/>
          </a:p>
        </p:txBody>
      </p:sp>
      <p:graphicFrame>
        <p:nvGraphicFramePr>
          <p:cNvPr id="9" name="Wykres 8"/>
          <p:cNvGraphicFramePr/>
          <p:nvPr/>
        </p:nvGraphicFramePr>
        <p:xfrm>
          <a:off x="642910" y="1857364"/>
          <a:ext cx="8072494" cy="42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ctr"/>
            <a:r>
              <a:rPr lang="pl-PL" dirty="0" smtClean="0"/>
              <a:t>Plan raportu:</a:t>
            </a:r>
            <a:endParaRPr lang="pl-PL" dirty="0"/>
          </a:p>
        </p:txBody>
      </p:sp>
      <p:sp>
        <p:nvSpPr>
          <p:cNvPr id="5" name="Prostokąt z rogami zaokrąglonymi po przekątnej 4"/>
          <p:cNvSpPr/>
          <p:nvPr/>
        </p:nvSpPr>
        <p:spPr>
          <a:xfrm>
            <a:off x="714348" y="1285860"/>
            <a:ext cx="7786742" cy="714380"/>
          </a:xfrm>
          <a:prstGeom prst="round2Diag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Informacje wstępne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rostokąt z rogami zaokrąglonymi po przekątnej 5"/>
          <p:cNvSpPr/>
          <p:nvPr/>
        </p:nvSpPr>
        <p:spPr>
          <a:xfrm>
            <a:off x="714348" y="2285992"/>
            <a:ext cx="7786742" cy="714380"/>
          </a:xfrm>
          <a:prstGeom prst="round2Diag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Cele badania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" name="Prostokąt z rogami zaokrąglonymi po przekątnej 6"/>
          <p:cNvSpPr/>
          <p:nvPr/>
        </p:nvSpPr>
        <p:spPr>
          <a:xfrm>
            <a:off x="714348" y="3286124"/>
            <a:ext cx="7786742" cy="714380"/>
          </a:xfrm>
          <a:prstGeom prst="round2Diag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Metodologia badań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8" name="Prostokąt z rogami zaokrąglonymi po przekątnej 7"/>
          <p:cNvSpPr/>
          <p:nvPr/>
        </p:nvSpPr>
        <p:spPr>
          <a:xfrm>
            <a:off x="714348" y="4286256"/>
            <a:ext cx="7786742" cy="714380"/>
          </a:xfrm>
          <a:prstGeom prst="round2Diag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Wyniki badań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9" name="Prostokąt z rogami zaokrąglonymi po przekątnej 8"/>
          <p:cNvSpPr/>
          <p:nvPr/>
        </p:nvSpPr>
        <p:spPr>
          <a:xfrm>
            <a:off x="714348" y="5214950"/>
            <a:ext cx="7786742" cy="714380"/>
          </a:xfrm>
          <a:prstGeom prst="round2Diag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Rekomendacje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animBg="1"/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- liceum: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00034" y="2357430"/>
          <a:ext cx="8358245" cy="3061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8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8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Pijesz alkohol?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Razem</a:t>
                      </a:r>
                      <a:endParaRPr lang="pl-P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Kilka razy</a:t>
                      </a:r>
                      <a:r>
                        <a:rPr lang="pl-PL" sz="1200" baseline="0" dirty="0" smtClean="0"/>
                        <a:t> mi się zdarzyło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-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-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53,7</a:t>
                      </a:r>
                      <a:endParaRPr lang="pl-P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Często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-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-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13,5</a:t>
                      </a:r>
                      <a:endParaRPr lang="pl-P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Nawet kilka razy w tygodniu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14,3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13,4</a:t>
                      </a:r>
                      <a:endParaRPr lang="pl-P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Ogółem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100</a:t>
                      </a:r>
                      <a:endParaRPr lang="pl-P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785918" y="1428736"/>
            <a:ext cx="5715040" cy="50006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1: „Pijesz alkohol?”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- zestawienie:</a:t>
            </a:r>
            <a:endParaRPr lang="pl-PL" dirty="0"/>
          </a:p>
        </p:txBody>
      </p:sp>
      <p:sp>
        <p:nvSpPr>
          <p:cNvPr id="7" name="Prostokąt z rogami zaokrąglonymi po przekątnej 6"/>
          <p:cNvSpPr/>
          <p:nvPr/>
        </p:nvSpPr>
        <p:spPr>
          <a:xfrm>
            <a:off x="1785918" y="1428736"/>
            <a:ext cx="5715040" cy="50006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1: „Pijesz alkohol?”</a:t>
            </a:r>
            <a:endParaRPr lang="pl-PL" dirty="0"/>
          </a:p>
        </p:txBody>
      </p:sp>
      <p:graphicFrame>
        <p:nvGraphicFramePr>
          <p:cNvPr id="10" name="Wykres 9"/>
          <p:cNvGraphicFramePr/>
          <p:nvPr/>
        </p:nvGraphicFramePr>
        <p:xfrm>
          <a:off x="1071538" y="2071678"/>
          <a:ext cx="7529543" cy="445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szkoła podstawowa: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00034" y="2285992"/>
          <a:ext cx="8358245" cy="402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Bierzesz narkotyki?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Nigdy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124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99,2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124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248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99,6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Kiedyś próbowałem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Kilka razy</a:t>
                      </a:r>
                      <a:r>
                        <a:rPr lang="pl-PL" sz="1200" baseline="0" dirty="0" smtClean="0"/>
                        <a:t> mi się zdarzyło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Często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Nawet kilka razy w tygodniu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249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785918" y="1428736"/>
            <a:ext cx="5715040" cy="50006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2: „Bierzesz narkotyki?”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gimnazjum: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28596" y="2143116"/>
          <a:ext cx="8358245" cy="4513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Bierzesz narkotyki?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Nigdy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84,1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77,7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186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81,2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Kiedyś próbowałem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10,3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10,5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Kilka razy</a:t>
                      </a:r>
                      <a:r>
                        <a:rPr lang="pl-PL" sz="1200" baseline="0" dirty="0" smtClean="0"/>
                        <a:t> mi się zdarzyło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4,0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Często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Nawet kilka razy w tygodniu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2,2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Brak</a:t>
                      </a:r>
                      <a:r>
                        <a:rPr lang="pl-PL" sz="1200" baseline="0" dirty="0" smtClean="0"/>
                        <a:t> odpowiedzi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249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785918" y="1428736"/>
            <a:ext cx="5715040" cy="50006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2: „Bierzesz narkotyki?”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gimnazjum:</a:t>
            </a:r>
            <a:endParaRPr lang="pl-PL" dirty="0"/>
          </a:p>
        </p:txBody>
      </p:sp>
      <p:sp>
        <p:nvSpPr>
          <p:cNvPr id="7" name="Prostokąt z rogami zaokrąglonymi po przekątnej 6"/>
          <p:cNvSpPr/>
          <p:nvPr/>
        </p:nvSpPr>
        <p:spPr>
          <a:xfrm>
            <a:off x="1785918" y="1428736"/>
            <a:ext cx="5715040" cy="50006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2: „Bierzesz narkotyki?”</a:t>
            </a:r>
            <a:endParaRPr lang="pl-PL" dirty="0"/>
          </a:p>
        </p:txBody>
      </p:sp>
      <p:graphicFrame>
        <p:nvGraphicFramePr>
          <p:cNvPr id="9" name="Wykres 8"/>
          <p:cNvGraphicFramePr/>
          <p:nvPr/>
        </p:nvGraphicFramePr>
        <p:xfrm>
          <a:off x="642910" y="2000240"/>
          <a:ext cx="8286808" cy="4438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- liceum: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00034" y="2357430"/>
          <a:ext cx="8143932" cy="2905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9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Bierzesz narkotyki?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Razem</a:t>
                      </a:r>
                      <a:endParaRPr lang="pl-P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Nigdy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77,6</a:t>
                      </a:r>
                      <a:endParaRPr lang="pl-P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Kiedyś próbowałem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17,9</a:t>
                      </a:r>
                      <a:endParaRPr lang="pl-P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Kilka razy</a:t>
                      </a:r>
                      <a:r>
                        <a:rPr lang="pl-PL" sz="1200" baseline="0" dirty="0" smtClean="0"/>
                        <a:t> mi się zdarzyło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4,5</a:t>
                      </a:r>
                      <a:endParaRPr lang="pl-P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Ogółem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100</a:t>
                      </a:r>
                      <a:endParaRPr lang="pl-P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785918" y="1428736"/>
            <a:ext cx="5715040" cy="50006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2: „Bierzesz narkotyki?”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- zestawienie:</a:t>
            </a:r>
            <a:endParaRPr lang="pl-PL" dirty="0"/>
          </a:p>
        </p:txBody>
      </p:sp>
      <p:sp>
        <p:nvSpPr>
          <p:cNvPr id="7" name="Prostokąt z rogami zaokrąglonymi po przekątnej 6"/>
          <p:cNvSpPr/>
          <p:nvPr/>
        </p:nvSpPr>
        <p:spPr>
          <a:xfrm>
            <a:off x="1785918" y="1428736"/>
            <a:ext cx="5715040" cy="50006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2: „Bierzesz narkotyki?”</a:t>
            </a:r>
            <a:endParaRPr lang="pl-PL" dirty="0"/>
          </a:p>
        </p:txBody>
      </p:sp>
      <p:graphicFrame>
        <p:nvGraphicFramePr>
          <p:cNvPr id="5" name="Wykres 4"/>
          <p:cNvGraphicFramePr/>
          <p:nvPr/>
        </p:nvGraphicFramePr>
        <p:xfrm>
          <a:off x="857224" y="2071678"/>
          <a:ext cx="7786742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szkoła podstawowa: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00034" y="2428868"/>
          <a:ext cx="8358245" cy="3389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Ile osób pije w klasie często alkohol?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Nikt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67,2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60,5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159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63,9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Pojedyncze osoby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29,6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37,1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83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33,3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Prawie połowa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2,0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Większość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249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714480" y="1428736"/>
            <a:ext cx="5786478" cy="64294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3: „Twoim zdaniem, ile osób w klasie często pije alkohol?”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gimnazjum: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00034" y="2428868"/>
          <a:ext cx="8358245" cy="3389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Ile osób pije w klasie często alkohol?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Nikt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12,6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10,9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Pojedyncze osoby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40,5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35,0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87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38,0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Prawie połowa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19,0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27,2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Większość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31,0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25,2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28,4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42873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3: „Twoim zdaniem, ile osób w klasie często pije alkohol?”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- zestawienie:</a:t>
            </a:r>
            <a:endParaRPr lang="pl-PL" dirty="0"/>
          </a:p>
        </p:txBody>
      </p:sp>
      <p:sp>
        <p:nvSpPr>
          <p:cNvPr id="6" name="Prostokąt z rogami zaokrąglonymi po przekątnej 5"/>
          <p:cNvSpPr/>
          <p:nvPr/>
        </p:nvSpPr>
        <p:spPr>
          <a:xfrm>
            <a:off x="1643042" y="142873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3: „Twoim zdaniem, ile osób w klasie często pije alkohol?”</a:t>
            </a:r>
            <a:endParaRPr lang="pl-PL" dirty="0"/>
          </a:p>
        </p:txBody>
      </p:sp>
      <p:graphicFrame>
        <p:nvGraphicFramePr>
          <p:cNvPr id="8" name="Wykres 7"/>
          <p:cNvGraphicFramePr/>
          <p:nvPr/>
        </p:nvGraphicFramePr>
        <p:xfrm>
          <a:off x="928662" y="2500306"/>
          <a:ext cx="8001056" cy="4000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Informacje wstępne</a:t>
            </a:r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857224" y="1285860"/>
            <a:ext cx="785818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200" dirty="0" smtClean="0"/>
          </a:p>
          <a:p>
            <a:pPr algn="ctr"/>
            <a:r>
              <a:rPr lang="pl-PL" sz="2200" dirty="0" smtClean="0"/>
              <a:t>Badanie wykonane na zlecenie:</a:t>
            </a:r>
          </a:p>
          <a:p>
            <a:pPr algn="ctr"/>
            <a:endParaRPr lang="pl-PL" dirty="0" smtClean="0"/>
          </a:p>
          <a:p>
            <a:pPr algn="ctr">
              <a:buNone/>
            </a:pPr>
            <a:r>
              <a:rPr lang="pl-PL" i="1" dirty="0" smtClean="0"/>
              <a:t> Urzędu Miasta i Gminy Piaseczno</a:t>
            </a:r>
          </a:p>
          <a:p>
            <a:pPr algn="ctr"/>
            <a:endParaRPr lang="pl-PL" dirty="0"/>
          </a:p>
        </p:txBody>
      </p:sp>
      <p:sp>
        <p:nvSpPr>
          <p:cNvPr id="5" name="Prostokąt zaokrąglony 4"/>
          <p:cNvSpPr/>
          <p:nvPr/>
        </p:nvSpPr>
        <p:spPr>
          <a:xfrm>
            <a:off x="857224" y="2786058"/>
            <a:ext cx="7929618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 smtClean="0"/>
          </a:p>
          <a:p>
            <a:pPr algn="ctr"/>
            <a:r>
              <a:rPr lang="pl-PL" sz="2200" dirty="0" smtClean="0"/>
              <a:t>przez:</a:t>
            </a:r>
          </a:p>
          <a:p>
            <a:pPr algn="ctr"/>
            <a:endParaRPr lang="pl-PL" dirty="0" smtClean="0"/>
          </a:p>
          <a:p>
            <a:pPr algn="ctr">
              <a:buNone/>
            </a:pPr>
            <a:r>
              <a:rPr lang="pl-PL" i="1" dirty="0" smtClean="0"/>
              <a:t>Katedrę Socjologii Wiedzy i Edukacji </a:t>
            </a:r>
          </a:p>
          <a:p>
            <a:pPr algn="ctr">
              <a:buNone/>
            </a:pPr>
            <a:r>
              <a:rPr lang="pl-PL" i="1" dirty="0" smtClean="0"/>
              <a:t>Katolickiego Uniwersytetu Lubelskiego Jana Pawła II w Lublinie</a:t>
            </a:r>
          </a:p>
          <a:p>
            <a:pPr algn="ctr"/>
            <a:endParaRPr lang="pl-PL" dirty="0"/>
          </a:p>
        </p:txBody>
      </p:sp>
      <p:sp>
        <p:nvSpPr>
          <p:cNvPr id="7" name="Prostokąt zaokrąglony 6"/>
          <p:cNvSpPr/>
          <p:nvPr/>
        </p:nvSpPr>
        <p:spPr>
          <a:xfrm>
            <a:off x="857224" y="4500570"/>
            <a:ext cx="792961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200" dirty="0" smtClean="0"/>
          </a:p>
          <a:p>
            <a:pPr algn="ctr"/>
            <a:r>
              <a:rPr lang="pl-PL" sz="2200" dirty="0" smtClean="0"/>
              <a:t>pod kierownictwem: </a:t>
            </a:r>
          </a:p>
          <a:p>
            <a:pPr algn="ctr"/>
            <a:endParaRPr lang="pl-PL" dirty="0" smtClean="0"/>
          </a:p>
          <a:p>
            <a:pPr algn="ctr">
              <a:buNone/>
            </a:pPr>
            <a:r>
              <a:rPr lang="pl-PL" i="1" dirty="0" smtClean="0"/>
              <a:t>dr hab. Mariusza Zemło, prof. KUL</a:t>
            </a:r>
          </a:p>
          <a:p>
            <a:pPr algn="ctr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szkoła podstawowa: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00034" y="2428868"/>
          <a:ext cx="8358245" cy="3873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Ile osób w klasie często bierze narkotyki?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Nikt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118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94,4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117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94,4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235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94,4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Pojedyncze osoby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Prawie połowa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Większość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Brak odpowiedzi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42873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4: „Twoim zdaniem, ile osób w klasie często bierze narkotyki?”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gimnazjum: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00034" y="2428868"/>
          <a:ext cx="8358245" cy="3389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4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Ile osób w klasie często bierze narkotyki?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Nikt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60,3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65,1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143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62,4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Pojedyncze osoby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33,3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32,0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32,8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Prawie połowa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2,2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Większość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2,6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42873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4: „Twoim zdaniem, ile osób w klasie często bierze narkotyki?”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- zestawienie:</a:t>
            </a:r>
            <a:endParaRPr lang="pl-PL" dirty="0"/>
          </a:p>
        </p:txBody>
      </p:sp>
      <p:graphicFrame>
        <p:nvGraphicFramePr>
          <p:cNvPr id="10" name="Wykres 9"/>
          <p:cNvGraphicFramePr/>
          <p:nvPr/>
        </p:nvGraphicFramePr>
        <p:xfrm>
          <a:off x="857224" y="2357430"/>
          <a:ext cx="7572428" cy="4105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Prostokąt z rogami zaokrąglonymi po przekątnej 10"/>
          <p:cNvSpPr/>
          <p:nvPr/>
        </p:nvSpPr>
        <p:spPr>
          <a:xfrm>
            <a:off x="1643042" y="142873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4: „Twoim zdaniem, ile osób w klasie często bierze narkotyki?”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II - nauczyciele:</a:t>
            </a:r>
            <a:endParaRPr lang="pl-PL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42844" y="1428736"/>
          <a:ext cx="8858312" cy="4175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II - nauczyciele:</a:t>
            </a:r>
            <a:endParaRPr lang="pl-PL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42844" y="1285860"/>
          <a:ext cx="8858312" cy="4175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III - rodzice: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42910" y="1714488"/>
            <a:ext cx="8143932" cy="4411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300" dirty="0" smtClean="0">
                <a:latin typeface="Garamond" pitchFamily="18" charset="0"/>
                <a:ea typeface="Adobe Song Std L" pitchFamily="18" charset="-128"/>
              </a:rPr>
              <a:t>1. Pytania o picie alkoholu i branie narkotyków przez dzieci są bardzo trudne i kłopotliwe dla rodziców, szczególnie uczniów szkół podstawowych i gimnazjów.</a:t>
            </a:r>
          </a:p>
          <a:p>
            <a:pPr algn="just"/>
            <a:endParaRPr lang="pl-PL" sz="2300" dirty="0">
              <a:latin typeface="Garamond" pitchFamily="18" charset="0"/>
              <a:ea typeface="Adobe Song Std L" pitchFamily="18" charset="-128"/>
            </a:endParaRPr>
          </a:p>
          <a:p>
            <a:pPr algn="just"/>
            <a:r>
              <a:rPr lang="pl-PL" sz="2300" dirty="0" smtClean="0">
                <a:latin typeface="Garamond" pitchFamily="18" charset="0"/>
                <a:ea typeface="Adobe Song Std L" pitchFamily="18" charset="-128"/>
              </a:rPr>
              <a:t>2. Mając to na uwadze, została dodana kategoria „Trudno powiedzieć”. Została ona wybrana przez blisko 1/3 respondentów – rodziców.</a:t>
            </a:r>
          </a:p>
          <a:p>
            <a:pPr algn="just"/>
            <a:endParaRPr lang="pl-PL" sz="2300" dirty="0">
              <a:latin typeface="Garamond" pitchFamily="18" charset="0"/>
              <a:ea typeface="Adobe Song Std L" pitchFamily="18" charset="-128"/>
            </a:endParaRPr>
          </a:p>
          <a:p>
            <a:pPr algn="just"/>
            <a:r>
              <a:rPr lang="pl-PL" sz="2300" dirty="0" smtClean="0">
                <a:latin typeface="Garamond" pitchFamily="18" charset="0"/>
                <a:ea typeface="Adobe Song Std L" pitchFamily="18" charset="-128"/>
              </a:rPr>
              <a:t>3. Rodzice uczniów szóstych klas szkół podstawowych mieli tendencję do przeszacowania patologicznych zjawisk. Bardzo ostrożnie wypowiadali się wobec stanowiska mówiące, że nikt z dzieci nie pije lub nie bierze.</a:t>
            </a:r>
            <a:endParaRPr lang="pl-PL" sz="2300" dirty="0">
              <a:latin typeface="Garamond" pitchFamily="18" charset="0"/>
              <a:ea typeface="Adobe Song Std L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III - rodzice: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42910" y="1456521"/>
            <a:ext cx="814393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100" dirty="0">
                <a:latin typeface="Garamond" pitchFamily="18" charset="0"/>
                <a:ea typeface="Adobe Song Std L" pitchFamily="18" charset="-128"/>
              </a:rPr>
              <a:t>4</a:t>
            </a:r>
            <a:r>
              <a:rPr lang="pl-PL" sz="2100" dirty="0" smtClean="0">
                <a:latin typeface="Garamond" pitchFamily="18" charset="0"/>
                <a:ea typeface="Adobe Song Std L" pitchFamily="18" charset="-128"/>
              </a:rPr>
              <a:t>. Mniej niż jedna trzecia rodziców (30,9%) twierdziła, iż nikt spośród rówieśników dziecka nie pije (71,5% takich odpowiedzi wśród dzieci). Mniej niż połowa (46,3%) rodziców uważała, że nikt z rówieśników dziecka w podstawówce nie bierze narkotyków (99,6% dzieci stwierdziła, że nigdy nie brała narkotyków).</a:t>
            </a:r>
          </a:p>
          <a:p>
            <a:pPr algn="just"/>
            <a:endParaRPr lang="pl-PL" sz="2100" dirty="0">
              <a:latin typeface="Garamond" pitchFamily="18" charset="0"/>
              <a:ea typeface="Adobe Song Std L" pitchFamily="18" charset="-128"/>
            </a:endParaRPr>
          </a:p>
          <a:p>
            <a:pPr algn="just"/>
            <a:r>
              <a:rPr lang="pl-PL" sz="2100" dirty="0" smtClean="0">
                <a:latin typeface="Garamond" pitchFamily="18" charset="0"/>
                <a:ea typeface="Adobe Song Std L" pitchFamily="18" charset="-128"/>
              </a:rPr>
              <a:t>5.  Rodzice gimnazjalistów skalę picia alkoholu wśród rówieśników dzieci szacują podobnie, jak to miało miejsce w odpowiedziach swych dzieci. </a:t>
            </a:r>
          </a:p>
          <a:p>
            <a:pPr algn="just"/>
            <a:endParaRPr lang="pl-PL" sz="2100" dirty="0">
              <a:latin typeface="Garamond" pitchFamily="18" charset="0"/>
              <a:ea typeface="Adobe Song Std L" pitchFamily="18" charset="-128"/>
            </a:endParaRPr>
          </a:p>
          <a:p>
            <a:pPr algn="just"/>
            <a:r>
              <a:rPr lang="pl-PL" sz="2100" dirty="0">
                <a:latin typeface="Garamond" pitchFamily="18" charset="0"/>
                <a:ea typeface="Adobe Song Std L" pitchFamily="18" charset="-128"/>
              </a:rPr>
              <a:t>6</a:t>
            </a:r>
            <a:r>
              <a:rPr lang="pl-PL" sz="2100" dirty="0" smtClean="0">
                <a:latin typeface="Garamond" pitchFamily="18" charset="0"/>
                <a:ea typeface="Adobe Song Std L" pitchFamily="18" charset="-128"/>
              </a:rPr>
              <a:t>. Połowa rodziców twierdziła, że trudno powiedzieć, jak wygląda sytuacja jeżeli chodzi o kwestię brania narkotyków przez dzieci. W przypadku rówieśników dziecka co piąty rodzic (18,7%) twierdził, że kilka razy rówieśnicy dziecka mogli brać narkotyki (odpowiedzi dzieci – 4%), natomiast 12,3% uważało, że pojedyncze osoby w klasie biorą  (dzieci – 32,8%).</a:t>
            </a:r>
            <a:endParaRPr lang="pl-PL" sz="2100" dirty="0">
              <a:latin typeface="Garamond" pitchFamily="18" charset="0"/>
              <a:ea typeface="Adobe Song Std L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Podsumowanie:</a:t>
            </a:r>
            <a:endParaRPr lang="pl-PL" dirty="0"/>
          </a:p>
        </p:txBody>
      </p:sp>
      <p:sp>
        <p:nvSpPr>
          <p:cNvPr id="6" name="Prostokąt z rogami ściętymi po przekątnej 5"/>
          <p:cNvSpPr/>
          <p:nvPr/>
        </p:nvSpPr>
        <p:spPr>
          <a:xfrm>
            <a:off x="571472" y="1357298"/>
            <a:ext cx="8143932" cy="928694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Zdecydowana większość uczniów klas szóstych szkół podstawowych deklarowała, że nigdy nie piła alkoholu. Dwie trzecie uczniów twierdzi, że w klasie nikt nie pije alkoholu.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Prostokąt z rogami ściętymi po przekątnej 6"/>
          <p:cNvSpPr/>
          <p:nvPr/>
        </p:nvSpPr>
        <p:spPr>
          <a:xfrm>
            <a:off x="571472" y="2500306"/>
            <a:ext cx="8143932" cy="928694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Uczniowie gimnazjów sięgają po alkohol znacznie częściej niż uczniowie podstawówek, zarówno dziewczęta jak i chłopcy, deklarują picie alkoholu na podobnym poziomie.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Prostokąt z rogami ściętymi po przekątnej 7"/>
          <p:cNvSpPr/>
          <p:nvPr/>
        </p:nvSpPr>
        <p:spPr>
          <a:xfrm>
            <a:off x="571472" y="3714752"/>
            <a:ext cx="8143932" cy="928694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Uczniowie gimnazjów sięgają po alkohol znacznie częściej niż uczniowie podstawówek, zarówno dziewczęta jak i chłopcy, deklarują picie alkoholu na podobnym poziomie.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Prostokąt z rogami ściętymi po przekątnej 8"/>
          <p:cNvSpPr/>
          <p:nvPr/>
        </p:nvSpPr>
        <p:spPr>
          <a:xfrm>
            <a:off x="571472" y="4929198"/>
            <a:ext cx="8143932" cy="1428760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Najwyższy poziom spożycia alkoholu wśród badanych deklarowali uczniowie drugich klas liceum ogólnokształcącego – kategorię „Nawet kilka razy w tygodniu” wybrało 14,3% dziewcząt, a żaden chłopiec. Zdaniem 2/3 uczniów prawie połowa lub większość uczniów klas drugich liceum pije często alkohol.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Podsumowanie:</a:t>
            </a:r>
            <a:endParaRPr lang="pl-PL" dirty="0"/>
          </a:p>
        </p:txBody>
      </p:sp>
      <p:sp>
        <p:nvSpPr>
          <p:cNvPr id="6" name="Prostokąt z rogami ściętymi po przekątnej 5"/>
          <p:cNvSpPr/>
          <p:nvPr/>
        </p:nvSpPr>
        <p:spPr>
          <a:xfrm>
            <a:off x="571472" y="1428736"/>
            <a:ext cx="8143932" cy="857256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Uczniowie szkół podstawowych deklarowali, że nigdy nie mieli kontaktu z narkotykami. Uważają też, że w klasie nikt nie bierze często narkotyków.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Prostokąt z rogami ściętymi po przekątnej 6"/>
          <p:cNvSpPr/>
          <p:nvPr/>
        </p:nvSpPr>
        <p:spPr>
          <a:xfrm>
            <a:off x="571472" y="2500306"/>
            <a:ext cx="8143932" cy="857256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Co dziesiąty gimnazjalista kiedyś próbował narkotyków. Często bierze co dziesiąty gimnazjalista. 2/3 uważa, że nikt z ich kolegów w klasie nie bierze często narkotyków.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Prostokąt z rogami ściętymi po przekątnej 7"/>
          <p:cNvSpPr/>
          <p:nvPr/>
        </p:nvSpPr>
        <p:spPr>
          <a:xfrm>
            <a:off x="571472" y="3643314"/>
            <a:ext cx="8143932" cy="857256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Licealiści – ¾ deklaruje, iż nigdy nie miała kontaktu z narkotykami. Do kontaktu z nimi częściej przyznają się chłopcy niż dziewczęta.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Prostokąt z rogami ściętymi po przekątnej 8"/>
          <p:cNvSpPr/>
          <p:nvPr/>
        </p:nvSpPr>
        <p:spPr>
          <a:xfrm>
            <a:off x="571472" y="4857760"/>
            <a:ext cx="8143932" cy="857256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Częściej o branie narkotyków posądzały rówieśników dziewczęta niż chłopcy.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Ocena dostępności alkoholu i narkotyków dla uczniów:</a:t>
            </a:r>
            <a:endParaRPr lang="pl-PL" dirty="0"/>
          </a:p>
        </p:txBody>
      </p:sp>
      <p:sp>
        <p:nvSpPr>
          <p:cNvPr id="4" name="Schemat blokowy: taśma dziurkowana 3"/>
          <p:cNvSpPr/>
          <p:nvPr/>
        </p:nvSpPr>
        <p:spPr>
          <a:xfrm>
            <a:off x="928662" y="2428868"/>
            <a:ext cx="7215238" cy="250033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300" dirty="0" smtClean="0"/>
              <a:t>… czyli skąd oraz jak łatwo dzieci i ich rówieśnicy nabywają alkohol i narkotyki?</a:t>
            </a:r>
            <a:endParaRPr lang="pl-PL" sz="3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28596" y="1285860"/>
            <a:ext cx="8286808" cy="5072098"/>
          </a:xfrm>
        </p:spPr>
        <p:txBody>
          <a:bodyPr>
            <a:normAutofit/>
          </a:bodyPr>
          <a:lstStyle/>
          <a:p>
            <a:pPr algn="just"/>
            <a:r>
              <a:rPr lang="pl-PL" sz="2500" dirty="0" smtClean="0">
                <a:latin typeface="Garamond" pitchFamily="18" charset="0"/>
              </a:rPr>
              <a:t>Badanie skali problemu groźby uzależnień od alkoholu i narkotyków w gimnazjach i szkołach podstawowych gminy piaseczno zostało przeprowadzone w kwietniu oraz na przełomie maja i czerwca 2012 roku na zlecenie Burmistrza Miasta i Gminy Piaseczno.</a:t>
            </a:r>
          </a:p>
          <a:p>
            <a:pPr algn="just">
              <a:buNone/>
            </a:pPr>
            <a:endParaRPr lang="pl-PL" sz="2500" dirty="0" smtClean="0">
              <a:latin typeface="Garamond" pitchFamily="18" charset="0"/>
            </a:endParaRPr>
          </a:p>
          <a:p>
            <a:pPr algn="just"/>
            <a:r>
              <a:rPr lang="pl-PL" sz="2500" dirty="0" smtClean="0">
                <a:latin typeface="Garamond" pitchFamily="18" charset="0"/>
              </a:rPr>
              <a:t>Celem badania była analiza skali problemu groźby uzależnień od alkoholu i narkotyków w gimnazjach i szkołach podstawowych gminy Piaseczno.</a:t>
            </a:r>
          </a:p>
          <a:p>
            <a:pPr algn="just">
              <a:buNone/>
            </a:pPr>
            <a:endParaRPr lang="pl-PL" sz="2500" dirty="0" smtClean="0">
              <a:latin typeface="Garamond" pitchFamily="18" charset="0"/>
            </a:endParaRPr>
          </a:p>
          <a:p>
            <a:pPr algn="just"/>
            <a:r>
              <a:rPr lang="pl-PL" sz="2500" dirty="0" smtClean="0">
                <a:latin typeface="Garamond" pitchFamily="18" charset="0"/>
              </a:rPr>
              <a:t>W trakcie badania, na wniosek zamawiającego rozszerzono zakres badania do Liceum Ogólnokształcącego.</a:t>
            </a:r>
            <a:endParaRPr lang="pl-PL" sz="2500" dirty="0">
              <a:latin typeface="Garamond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Informacje wstępne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szkoła podstawowa: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85722" y="2428868"/>
          <a:ext cx="8572557" cy="3738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Skąd Twoi rówieśnicy najczęściej zdobywają alkohol?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Kupują</a:t>
                      </a:r>
                      <a:r>
                        <a:rPr lang="pl-PL" sz="1200" baseline="0" dirty="0" smtClean="0"/>
                        <a:t> sami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11,0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8,9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Kupują starsi koledzy/rodzeństwo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57,3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42,4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117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49,8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Kupują rodzice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1,7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11,0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Biorą z domu bez wiedzy dorosłych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34,2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35,6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82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34,9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117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118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235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42873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5: „Skąd Twoi rówieśnicy najczęściej zdobywają alkohol?”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gimnazjum: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85722" y="2428868"/>
          <a:ext cx="8572557" cy="3738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Skąd Twoi rówieśnicy najczęściej zdobywają alkohol?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Kupują</a:t>
                      </a:r>
                      <a:r>
                        <a:rPr lang="pl-PL" sz="1200" baseline="0" dirty="0" smtClean="0"/>
                        <a:t> sami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41,5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45,5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136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43,3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Kupują starsi koledzy/</a:t>
                      </a:r>
                    </a:p>
                    <a:p>
                      <a:pPr algn="ctr"/>
                      <a:r>
                        <a:rPr lang="pl-PL" sz="1200" dirty="0" smtClean="0"/>
                        <a:t>rodzeństwo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42,7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39,9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130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41,4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Kupują rodzice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1,9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Biorą z domu bez wiedzy dorosłych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15,2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11,2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13,4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171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143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314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42873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5: „Skąd Twoi rówieśnicy najczęściej zdobywają alkohol?”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liceum: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85786" y="2428868"/>
          <a:ext cx="7715304" cy="3389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0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Skąd Twoi rówieśnicy najczęściej zdobywają alkohol?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Kupują</a:t>
                      </a:r>
                      <a:r>
                        <a:rPr lang="pl-PL" sz="1200" baseline="0" dirty="0" smtClean="0"/>
                        <a:t> sami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58,3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Kupują starsi koledzy/</a:t>
                      </a:r>
                    </a:p>
                    <a:p>
                      <a:pPr algn="ctr"/>
                      <a:r>
                        <a:rPr lang="pl-PL" sz="1200" dirty="0" smtClean="0"/>
                        <a:t>rodzeństwo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41,7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Kupują rodzice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Biorą z domu bez wiedzy dorosłych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42873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5: „Skąd Twoi rówieśnicy najczęściej zdobywają alkohol?”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- zestawienie:</a:t>
            </a:r>
            <a:endParaRPr lang="pl-PL" dirty="0"/>
          </a:p>
        </p:txBody>
      </p:sp>
      <p:sp>
        <p:nvSpPr>
          <p:cNvPr id="11" name="Prostokąt z rogami zaokrąglonymi po przekątnej 10"/>
          <p:cNvSpPr/>
          <p:nvPr/>
        </p:nvSpPr>
        <p:spPr>
          <a:xfrm>
            <a:off x="1357290" y="1428736"/>
            <a:ext cx="6715172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5: „Skąd Twoi rówieśnicy najczęściej zdobywają alkohol?”</a:t>
            </a:r>
            <a:endParaRPr lang="pl-PL" dirty="0"/>
          </a:p>
        </p:txBody>
      </p:sp>
      <p:graphicFrame>
        <p:nvGraphicFramePr>
          <p:cNvPr id="6" name="Wykres 5"/>
          <p:cNvGraphicFramePr/>
          <p:nvPr/>
        </p:nvGraphicFramePr>
        <p:xfrm>
          <a:off x="714348" y="2143116"/>
          <a:ext cx="8429652" cy="4429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szkoła podstawowa: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85722" y="2428868"/>
          <a:ext cx="8572557" cy="3873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Twoim zdaniem uczniom łatwo jest kupić alkohol?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Bardzo łatwo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7,6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Raczej łatwo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27,2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28,2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27,7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Raczej trudno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44,0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29,0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91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36,5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Bardzo trudno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18,4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29,8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24,1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Brak odpowiedzi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4,0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314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42873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6: „Twoim zdaniem uczniom łatwo jest kupić alkohol?”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gimnazjum: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85722" y="2428868"/>
          <a:ext cx="8572557" cy="3389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Twoim zdaniem uczniom łatwo jest kupić alkohol?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Bardzo łatwo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27,8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19,4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24,0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Raczej łatwo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40,5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55,3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108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47,2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Raczej trudno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23,0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16,5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20,1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Bardzo trudno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8,7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8,7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8,7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42873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6: „Twoim zdaniem uczniom łatwo jest kupić alkohol?”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liceum: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85786" y="2428868"/>
          <a:ext cx="7643864" cy="3389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5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7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Twoim zdaniem uczniom łatwo jest kupić alkohol?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Razem</a:t>
                      </a:r>
                      <a:endParaRPr lang="pl-P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8382">
                <a:tc>
                  <a:txBody>
                    <a:bodyPr/>
                    <a:lstStyle/>
                    <a:p>
                      <a:pPr algn="just"/>
                      <a:endParaRPr lang="pl-PL" sz="1200" dirty="0" smtClean="0"/>
                    </a:p>
                    <a:p>
                      <a:pPr algn="just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Bardzo łatwo lub raczej łatwo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86,6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8382">
                <a:tc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Raczej trudno</a:t>
                      </a:r>
                      <a:r>
                        <a:rPr lang="pl-PL" sz="1200" baseline="0" dirty="0"/>
                        <a:t> </a:t>
                      </a:r>
                      <a:r>
                        <a:rPr lang="pl-PL" sz="1200" baseline="0" dirty="0" smtClean="0"/>
                        <a:t>lub b</a:t>
                      </a:r>
                      <a:r>
                        <a:rPr lang="pl-PL" sz="1200" dirty="0" smtClean="0"/>
                        <a:t>ardzo trudno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14,4</a:t>
                      </a:r>
                      <a:endParaRPr lang="pl-P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Ogółem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100</a:t>
                      </a:r>
                      <a:endParaRPr lang="pl-P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42873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6: „Twoim zdaniem uczniom łatwo jest kupić alkohol?”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- zestawienie:</a:t>
            </a:r>
            <a:endParaRPr lang="pl-PL" dirty="0"/>
          </a:p>
        </p:txBody>
      </p:sp>
      <p:sp>
        <p:nvSpPr>
          <p:cNvPr id="11" name="Prostokąt z rogami zaokrąglonymi po przekątnej 10"/>
          <p:cNvSpPr/>
          <p:nvPr/>
        </p:nvSpPr>
        <p:spPr>
          <a:xfrm>
            <a:off x="1357290" y="1428736"/>
            <a:ext cx="6715172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6: „Twoim zdaniem uczniom łatwo jest kupić alkohol?”</a:t>
            </a:r>
            <a:endParaRPr lang="pl-PL" dirty="0"/>
          </a:p>
        </p:txBody>
      </p:sp>
      <p:graphicFrame>
        <p:nvGraphicFramePr>
          <p:cNvPr id="5" name="Wykres 4"/>
          <p:cNvGraphicFramePr/>
          <p:nvPr/>
        </p:nvGraphicFramePr>
        <p:xfrm>
          <a:off x="785786" y="2357430"/>
          <a:ext cx="7929618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3300" dirty="0" smtClean="0"/>
              <a:t>Wyniki badań – obszar I – gimnazjum:</a:t>
            </a:r>
            <a:endParaRPr lang="pl-PL" sz="33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85720" y="1785926"/>
          <a:ext cx="8572557" cy="4900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Skąd Twoi rówieśnicy najczęściej zdobywają narkotyki?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Kupują</a:t>
                      </a:r>
                      <a:r>
                        <a:rPr lang="pl-PL" sz="1200" baseline="0" dirty="0" smtClean="0"/>
                        <a:t> sami na terenie szkoły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16,5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Kupują sami poza terenem szkoły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37,8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45,9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41,3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Kupują starsi koledzy/</a:t>
                      </a:r>
                      <a:r>
                        <a:rPr lang="pl-PL" sz="1200" baseline="0" dirty="0" smtClean="0"/>
                        <a:t> rodzeństwo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16,8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13,9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Częstują</a:t>
                      </a:r>
                      <a:r>
                        <a:rPr lang="pl-PL" sz="1200" baseline="0" dirty="0" smtClean="0"/>
                        <a:t> rówieśnicy albo inne osoby w szkole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Częstują rówieśnicy albo inne osoby poza szkołą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31,5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22,9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27,8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143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252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000108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7: „Skąd Twoi rówieśnicy najczęściej zdobywają narkotyki?”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3300" dirty="0" smtClean="0"/>
              <a:t>Wyniki badań – obszar I – liceum:</a:t>
            </a:r>
            <a:endParaRPr lang="pl-PL" sz="33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142976" y="2143116"/>
          <a:ext cx="7143800" cy="3143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3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4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4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377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Skąd Twoi rówieśnicy najczęściej zdobywają narkotyki?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247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1306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Kupują sami poza terenem szkoły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44,4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34,8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41,6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596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Częstują rówieśnicy albo inne osoby poza szkołą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29,6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43,5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33,8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377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07154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7: „Skąd Twoi rówieśnicy najczęściej zdobywają narkotyki?”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28596" y="1285860"/>
            <a:ext cx="8286808" cy="5072098"/>
          </a:xfrm>
        </p:spPr>
        <p:txBody>
          <a:bodyPr>
            <a:normAutofit/>
          </a:bodyPr>
          <a:lstStyle/>
          <a:p>
            <a:pPr algn="just"/>
            <a:r>
              <a:rPr lang="pl-PL" sz="2500" dirty="0" smtClean="0">
                <a:latin typeface="Garamond" pitchFamily="18" charset="0"/>
              </a:rPr>
              <a:t>W badaniu uczestniczyły wszystkie placówki oświatowe z terenu miasta i gminy Piaseczno podlegające pod samorząd gminy. Podstawą doboru próby badawczej była lista szkół z terenu miasta i gminy Piaseczno wraz z liczbą uczęszczających do nich uczniów. </a:t>
            </a:r>
          </a:p>
          <a:p>
            <a:pPr algn="just"/>
            <a:endParaRPr lang="pl-PL" sz="2500" dirty="0" smtClean="0">
              <a:latin typeface="Garamond" pitchFamily="18" charset="0"/>
            </a:endParaRPr>
          </a:p>
          <a:p>
            <a:pPr algn="just"/>
            <a:r>
              <a:rPr lang="pl-PL" sz="2500" dirty="0" smtClean="0">
                <a:latin typeface="Garamond" pitchFamily="18" charset="0"/>
              </a:rPr>
              <a:t>Ankiety zostały przeprowadzone wśród uczniów 12 klas szóstych szkół podstawowych, 13 trzecich klas gimnazjów i 3 drugich klas liceum ogólnokształcącego.</a:t>
            </a:r>
            <a:endParaRPr lang="pl-PL" sz="2500" dirty="0">
              <a:latin typeface="Garamond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Informacje wstępne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gimnazjum: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85722" y="2428868"/>
          <a:ext cx="8572557" cy="3873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Twoim zdaniem uczniom łatwo jest kupić narkotyki?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Bardzo łatwo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6,3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12,6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9,2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Raczej łatwo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36,5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32,0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34,5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Raczej trudno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32,5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29,1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31,0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Bardzo trudno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21,4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48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21,0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Brak</a:t>
                      </a:r>
                      <a:r>
                        <a:rPr lang="pl-PL" sz="1200" baseline="0" dirty="0" smtClean="0"/>
                        <a:t> odpowiedzi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42873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8: „Twoim zdaniem uczniom łatwo jest kupić narkotyki?”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gimnazjum: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85722" y="2428868"/>
          <a:ext cx="8572557" cy="3873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Twoim zdaniem uczniom łatwo jest kupić narkotyki?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Bardzo łatwo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6,3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12,6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9,2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Raczej łatwo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36,5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32,0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34,5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Raczej trudno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32,5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29,1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31,0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Bardzo trudno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21,4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48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21,0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Brak</a:t>
                      </a:r>
                      <a:r>
                        <a:rPr lang="pl-PL" sz="1200" baseline="0" dirty="0" smtClean="0"/>
                        <a:t> odpowiedzi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42873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8: „Twoim zdaniem uczniom łatwo jest kupić narkotyki?”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– gimnazjum: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85722" y="2428868"/>
          <a:ext cx="8572557" cy="2905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191">
                <a:tc rowSpan="2"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Czy wiesz, gdzie można kupić narkotyki?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9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Tak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24,6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30,1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27,1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Nie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75,4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68,0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165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72,1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Brak odpowiedzi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0,9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9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42873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17: „Czy wiesz, gdzie można kupić narkotyki?”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II – nauczyciele: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71472" y="1643050"/>
            <a:ext cx="8001056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pl-PL" sz="2500" dirty="0" smtClean="0">
                <a:latin typeface="Garamond" pitchFamily="18" charset="0"/>
              </a:rPr>
              <a:t>Zdaniem wychowawców klas szóstych szkół podstawowych, uczniowie mają bardzo łatwy dostęp do alkoholu i narkotyków , o wiele łatwiejszy niż deklarują to sami uczniowie. Ich zdaniem uczniowie najczęściej kupują sobie sami.</a:t>
            </a:r>
          </a:p>
          <a:p>
            <a:pPr marL="342900" indent="-342900" algn="just">
              <a:buAutoNum type="arabicPeriod"/>
            </a:pPr>
            <a:endParaRPr lang="pl-PL" sz="2500" dirty="0" smtClean="0">
              <a:latin typeface="Garamond" pitchFamily="18" charset="0"/>
            </a:endParaRPr>
          </a:p>
          <a:p>
            <a:pPr marL="342900" indent="-342900" algn="just">
              <a:buAutoNum type="arabicPeriod"/>
            </a:pPr>
            <a:endParaRPr lang="pl-PL" sz="2500" dirty="0" smtClean="0">
              <a:latin typeface="Garamond" pitchFamily="18" charset="0"/>
            </a:endParaRPr>
          </a:p>
          <a:p>
            <a:pPr marL="342900" indent="-342900" algn="just"/>
            <a:r>
              <a:rPr lang="pl-PL" sz="2500" dirty="0" smtClean="0">
                <a:latin typeface="Garamond" pitchFamily="18" charset="0"/>
              </a:rPr>
              <a:t>2. Również w opiniach nauczycieli gimnazjalnych, uczniowie mają bardzo łatwy dostęp do alkoholu i narkotyków . Alkohol kupują im starsi koledzy, a narkotyki nabywają sami poza terenem szkoły.</a:t>
            </a:r>
            <a:endParaRPr lang="pl-PL" sz="25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III – rodzice: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71472" y="1643050"/>
            <a:ext cx="800105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pl-PL" sz="2500" dirty="0" smtClean="0">
                <a:latin typeface="Garamond" pitchFamily="18" charset="0"/>
              </a:rPr>
              <a:t>Rodzice uczniów klas szóstych szkół podstawowych typowali te same miejsca zaopatrzenia w alkohol przez uczniów co ich dzieci. Było to kupowanie alkoholu przez starszych – 41,1% (dzieci 49,8%) i branie z domu bez wiedzy dorosłych – 19,4% (dzieci 34,9%). Można zauważyć jedynie niedoszacowanie przez rodziców zjawiska podkradania alkoholu z domu przez dzieci. Rodzice zgodnie z dziećmi uważają, że uczniom łatwo i bardzo łatwo jest kupić alkohol – 47,8% (dzieci 35,3%)</a:t>
            </a:r>
          </a:p>
          <a:p>
            <a:pPr marL="342900" indent="-342900" algn="just"/>
            <a:endParaRPr lang="pl-PL" sz="2500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III – rodzice: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14348" y="1142984"/>
            <a:ext cx="800105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/>
            <a:r>
              <a:rPr lang="pl-PL" sz="2300" dirty="0" smtClean="0">
                <a:latin typeface="Garamond" pitchFamily="18" charset="0"/>
              </a:rPr>
              <a:t>2. Zarówno gimnazjaliści, jak i ich rodzice podobnie wybierają skąd dzieci nabywają alkohol. Różnica jest jedynie w kolejności typowania, rodzice najczęściej wskazywali na kupowania alkoholu przez starszych – 42,9% (dzieci 41,4%) i kupowanie alkoholu samodzielnie przez dziecko – 20,7% (dzieci 43,4%). Zdaniem rodziców podobnie jak dzieci, uczniom jest łatwo i bardzo łatwo kupić alkohol – 69,1% (dzieci 71,2%). </a:t>
            </a:r>
          </a:p>
          <a:p>
            <a:pPr marL="342900" indent="-342900" algn="just"/>
            <a:endParaRPr lang="pl-PL" sz="2300" dirty="0" smtClean="0">
              <a:latin typeface="Garamond" pitchFamily="18" charset="0"/>
            </a:endParaRPr>
          </a:p>
          <a:p>
            <a:pPr marL="342900" indent="-342900" algn="just"/>
            <a:r>
              <a:rPr lang="pl-PL" sz="2300" dirty="0" smtClean="0">
                <a:latin typeface="Garamond" pitchFamily="18" charset="0"/>
              </a:rPr>
              <a:t>3. W przypadku narkotyków wśród rodziców i gimnazjalistów są większe rozbieżności. Rodzice jako główne miejsce zaopatrzenia w narkotyki wskazują szkołę – 43,6% (dzieci 12,7%), natomiast dzieci teren poza szkołą – 41,3% (rodzice 13,9%). Zarówno rodzice, jak i dzieci, najczęściej typowali zgodnie, że uczniom jest raczej łatwo kupić narkotyki – 24,5% rodzice i 34,5% dzieci.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Podsumowanie:</a:t>
            </a:r>
            <a:endParaRPr lang="pl-PL" dirty="0"/>
          </a:p>
        </p:txBody>
      </p:sp>
      <p:sp>
        <p:nvSpPr>
          <p:cNvPr id="6" name="Prostokąt z rogami ściętymi po przekątnej 5"/>
          <p:cNvSpPr/>
          <p:nvPr/>
        </p:nvSpPr>
        <p:spPr>
          <a:xfrm>
            <a:off x="500034" y="1285860"/>
            <a:ext cx="8143932" cy="1143008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Najczęściej zdaniem uczniów klas szkół podstawowych, alkohol rówieśnikom kupują starsi koledzy i rodzeństwo. Według gimnazjalistów  najczęstszym sposobem zdobycia alkoholu przez rówieśników jest samodzielny jego zakup.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Prostokąt z rogami ściętymi po przekątnej 6"/>
          <p:cNvSpPr/>
          <p:nvPr/>
        </p:nvSpPr>
        <p:spPr>
          <a:xfrm>
            <a:off x="500034" y="3000372"/>
            <a:ext cx="8143932" cy="1143008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Według opinii uczniów szkół podstawowych, uczniom jest trudno lub bardzo trudno kupić alkohol. Zdaniem gimnazjalistów uczniowie mogą go nabyć łatwo lub bardzo łatwo. Podobnie rzecz się przedstawia z uczniami liceum.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Prostokąt z rogami ściętymi po przekątnej 7"/>
          <p:cNvSpPr/>
          <p:nvPr/>
        </p:nvSpPr>
        <p:spPr>
          <a:xfrm>
            <a:off x="500034" y="4714884"/>
            <a:ext cx="8143932" cy="857256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Zdaniem uczniów klas trzecich gimnazjów, rówieśnicy najczęściej zaopatrują się w narkotyki sami, poza terenem szkoły. Podobnie rzecz się przedstawia w odpowiedziach licealistów 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Podsumowanie:</a:t>
            </a:r>
            <a:endParaRPr lang="pl-PL" dirty="0"/>
          </a:p>
        </p:txBody>
      </p:sp>
      <p:sp>
        <p:nvSpPr>
          <p:cNvPr id="6" name="Prostokąt z rogami ściętymi po przekątnej 5"/>
          <p:cNvSpPr/>
          <p:nvPr/>
        </p:nvSpPr>
        <p:spPr>
          <a:xfrm>
            <a:off x="571472" y="2857496"/>
            <a:ext cx="8143932" cy="1143008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Wśród uczniów ostatnich klas gimnazjum, co czwarty był w przeszłości częstowany narkotykami. Najczęściej częstowano narkotykami uczniów liceum, częściej częstowane były dziewczęta.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Prostokąt z rogami ściętymi po przekątnej 6"/>
          <p:cNvSpPr/>
          <p:nvPr/>
        </p:nvSpPr>
        <p:spPr>
          <a:xfrm>
            <a:off x="571472" y="4500570"/>
            <a:ext cx="8143932" cy="1143008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Prawie co czwarty gimnazjalista, podobnie jak uczeń Liceum, twierdzi, że nie wie gdzie można kupić narkotyki. Zwraca uwagę fakt, że wyniki odpowiedzi na to pytanie zarówno wśród uczniów gimnazjów, jak i Liceum, są na zbliżonym poziomie.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Prostokąt z rogami ściętymi po przekątnej 9"/>
          <p:cNvSpPr/>
          <p:nvPr/>
        </p:nvSpPr>
        <p:spPr>
          <a:xfrm>
            <a:off x="571472" y="1500174"/>
            <a:ext cx="8143932" cy="857256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Ponad połowa gimnazjalistów twierdziła, że trudno lub bardzo trudno jest kupić narkotyki. U licealistów zdania podzielone były na pół.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142852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– szkoła podstawowa:</a:t>
            </a:r>
            <a:endParaRPr lang="pl-PL" sz="3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14282" y="1928802"/>
          <a:ext cx="8572557" cy="4509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5475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Gdzie najczęściej Twoi rówieśnicy piją alkohol?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15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 szkole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2,7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26,6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 podwórku lub w parku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16,0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19,0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71,6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 domu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 domowych imprezach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14,1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15,0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14,5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 klubach i dyskotekach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16,7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13,2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 wyjazdach,</a:t>
                      </a:r>
                      <a:r>
                        <a:rPr lang="pl-PL" sz="1200" baseline="0" dirty="0" smtClean="0"/>
                        <a:t> obozach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7,7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7,3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Trudno</a:t>
                      </a:r>
                      <a:r>
                        <a:rPr lang="pl-PL" sz="1200" baseline="0" dirty="0" smtClean="0"/>
                        <a:t> powiedzieć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37,8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38,8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116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38,3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156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147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07154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9: „Gdzie najczęściej Twoi rówieśnicy piją alkohol?”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142852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– gimnazjum:</a:t>
            </a:r>
            <a:endParaRPr lang="pl-PL" sz="3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14282" y="1928802"/>
          <a:ext cx="8572557" cy="4509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5475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Gdzie najczęściej Twoi rówieśnicy piją alkohol?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15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 szkole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3,2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 podwórku lub w parku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15,2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67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18,0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 domu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17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4,6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 domowych imprezach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38,5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35,4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138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37,1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 klubach i dyskotekach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11,6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10,5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 wyjazdach,</a:t>
                      </a:r>
                      <a:r>
                        <a:rPr lang="pl-PL" sz="1200" baseline="0" dirty="0" smtClean="0"/>
                        <a:t> obozach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11,0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Trudno</a:t>
                      </a:r>
                      <a:r>
                        <a:rPr lang="pl-PL" sz="1200" baseline="0" dirty="0" smtClean="0"/>
                        <a:t> powiedzieć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17,7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58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15,6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208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164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07154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9: „Gdzie najczęściej Twoi rówieśnicy piją alkohol?”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    Cele badania</a:t>
            </a:r>
            <a:endParaRPr lang="pl-PL" dirty="0"/>
          </a:p>
        </p:txBody>
      </p:sp>
      <p:sp>
        <p:nvSpPr>
          <p:cNvPr id="6" name="Objaśnienie ze strzałką w dół 5"/>
          <p:cNvSpPr/>
          <p:nvPr/>
        </p:nvSpPr>
        <p:spPr>
          <a:xfrm>
            <a:off x="1071538" y="1785926"/>
            <a:ext cx="7358114" cy="107157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Trzy obszary badań:</a:t>
            </a:r>
          </a:p>
        </p:txBody>
      </p:sp>
      <p:sp>
        <p:nvSpPr>
          <p:cNvPr id="7" name="Schemat blokowy: terminator 6"/>
          <p:cNvSpPr/>
          <p:nvPr/>
        </p:nvSpPr>
        <p:spPr>
          <a:xfrm>
            <a:off x="1428728" y="3214686"/>
            <a:ext cx="6643734" cy="42862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Obszar I - uczniowie</a:t>
            </a:r>
          </a:p>
        </p:txBody>
      </p:sp>
      <p:sp>
        <p:nvSpPr>
          <p:cNvPr id="8" name="Schemat blokowy: terminator 7"/>
          <p:cNvSpPr/>
          <p:nvPr/>
        </p:nvSpPr>
        <p:spPr>
          <a:xfrm>
            <a:off x="1428728" y="4000504"/>
            <a:ext cx="6643734" cy="42862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Obszar II - nauczyciele</a:t>
            </a:r>
            <a:endParaRPr lang="pl-PL" b="1" dirty="0"/>
          </a:p>
        </p:txBody>
      </p:sp>
      <p:sp>
        <p:nvSpPr>
          <p:cNvPr id="9" name="Schemat blokowy: terminator 8"/>
          <p:cNvSpPr/>
          <p:nvPr/>
        </p:nvSpPr>
        <p:spPr>
          <a:xfrm>
            <a:off x="1428728" y="4857760"/>
            <a:ext cx="6643734" cy="42862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Obszar </a:t>
            </a:r>
            <a:r>
              <a:rPr lang="pl-PL" b="1" dirty="0" smtClean="0"/>
              <a:t>III </a:t>
            </a:r>
            <a:r>
              <a:rPr lang="pl-PL" b="1" dirty="0"/>
              <a:t>- rodzice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142852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– liceum:</a:t>
            </a:r>
            <a:endParaRPr lang="pl-PL" sz="3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285852" y="2214554"/>
          <a:ext cx="6715172" cy="2857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8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5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5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4833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Gdzie najczęściej Twoi rówieśnicy piją alkohol?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454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616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 domowych imprezach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39,2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31,1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36,3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616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 klubach i dyskotekach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27,8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13,3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22,6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214422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9: „Gdzie najczęściej Twoi rówieśnicy piją alkohol?”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badań – obszar I - zestawienie:</a:t>
            </a:r>
            <a:endParaRPr lang="pl-PL" dirty="0"/>
          </a:p>
        </p:txBody>
      </p:sp>
      <p:sp>
        <p:nvSpPr>
          <p:cNvPr id="11" name="Prostokąt z rogami zaokrąglonymi po przekątnej 10"/>
          <p:cNvSpPr/>
          <p:nvPr/>
        </p:nvSpPr>
        <p:spPr>
          <a:xfrm>
            <a:off x="1357290" y="1428736"/>
            <a:ext cx="6715172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9: „ Gdzie najczęściej Twoi rówieśnicy piją alkohol?”</a:t>
            </a:r>
            <a:endParaRPr lang="pl-PL" dirty="0"/>
          </a:p>
        </p:txBody>
      </p:sp>
      <p:graphicFrame>
        <p:nvGraphicFramePr>
          <p:cNvPr id="6" name="Wykres 5"/>
          <p:cNvGraphicFramePr/>
          <p:nvPr/>
        </p:nvGraphicFramePr>
        <p:xfrm>
          <a:off x="285720" y="2057400"/>
          <a:ext cx="8858280" cy="4443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142852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– gimnazjum:</a:t>
            </a:r>
            <a:endParaRPr lang="pl-PL" sz="3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14282" y="1928802"/>
          <a:ext cx="8572557" cy="4509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5475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Gdzie najczęściej Twoi rówieśnicy biorą narkotyki?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15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 szkole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7,1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 podwórku lub w parku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 domu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5,3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5,1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 domowych imprezach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25,0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23,1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 klubach i dyskotekach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15,0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 wyjazdach,</a:t>
                      </a:r>
                      <a:r>
                        <a:rPr lang="pl-PL" sz="1200" baseline="0" dirty="0" smtClean="0"/>
                        <a:t> obozach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4,2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Trudno</a:t>
                      </a:r>
                      <a:r>
                        <a:rPr lang="pl-PL" sz="1200" baseline="0" dirty="0" smtClean="0"/>
                        <a:t> powiedzieć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35,0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50,0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41,3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180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132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312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07154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10: „Gdzie najczęściej Twoi rówieśnicy biorą narkotyki?”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142852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– liceum:</a:t>
            </a:r>
            <a:endParaRPr lang="pl-PL" sz="3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285852" y="2214554"/>
          <a:ext cx="6715172" cy="3595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8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5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5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4833">
                <a:tc rowSpan="2"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Gdzie najczęściej Twoi rówieśnicy biorą narkotyki?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454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616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 domowych imprezach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31,3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25,8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616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 klubach i dyskotekach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35,9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15,2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28,9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7616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Trudno powiedzieć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21,9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48,5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35,2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214422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9: „Gdzie najczęściej Twoi rówieśnicy biorą narkotyki?”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142852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II – nauczyciele:</a:t>
            </a:r>
            <a:endParaRPr lang="pl-PL" sz="31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71472" y="1714488"/>
            <a:ext cx="82868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l-PL" dirty="0" smtClean="0"/>
              <a:t>Znajomość miejsc, gdzie uczniowie najczęściej piją alkohol wśród wychowawców szóstych klas, jest na trochę niższym poziomie w porównaniu z poprzednimi kwestiami badanymi. Zdaniem nauczycieli, uczniowie piją alkohol głównie na domowych imprezach i w domu, natomiast zdaniem uczniów są to: podwórko lub park, domowe imprezy, kluby i dyskoteki – miejsca niezwiązane z domem.</a:t>
            </a:r>
          </a:p>
          <a:p>
            <a:pPr marL="342900" indent="-342900">
              <a:buAutoNum type="arabicPeriod"/>
            </a:pPr>
            <a:endParaRPr lang="pl-PL" dirty="0" smtClean="0"/>
          </a:p>
          <a:p>
            <a:pPr marL="342900" indent="-342900">
              <a:buAutoNum type="arabicPeriod"/>
            </a:pPr>
            <a:r>
              <a:rPr lang="pl-PL" dirty="0" smtClean="0"/>
              <a:t>Wychowawcy gimnazjalni typowali te same miejsca picia alkoholu i brania narkotyków co uczniowie.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142852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III – rodzice:</a:t>
            </a:r>
            <a:endParaRPr lang="pl-PL" sz="31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00034" y="1142984"/>
            <a:ext cx="8286808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pl-PL" sz="2100" dirty="0" smtClean="0"/>
              <a:t>Rodzice szóstoklasistów typują w tej samej kolejności te same miejsca picia alkoholu przez uczniów co ich dzieci. Najczęściej jest to podwórko lub park – 28,6% (dzieci 17,5%).</a:t>
            </a:r>
          </a:p>
          <a:p>
            <a:pPr marL="342900" indent="-342900" algn="just">
              <a:buAutoNum type="arabicPeriod"/>
            </a:pPr>
            <a:endParaRPr lang="pl-PL" sz="2100" dirty="0" smtClean="0"/>
          </a:p>
          <a:p>
            <a:pPr marL="342900" indent="-342900" algn="just">
              <a:buAutoNum type="arabicPeriod"/>
            </a:pPr>
            <a:r>
              <a:rPr lang="pl-PL" sz="2100" dirty="0" smtClean="0"/>
              <a:t>Odpowiedzi rodziców gimnazjalistów na temat picia alkoholu przez dzieci są zbieżne z odpowiedziami dzieci. Jedni i drudzy typowali domowe imprezy – 30% rodzice i 37,1% dzieci.</a:t>
            </a:r>
          </a:p>
          <a:p>
            <a:pPr marL="342900" indent="-342900" algn="just">
              <a:buAutoNum type="arabicPeriod"/>
            </a:pPr>
            <a:endParaRPr lang="pl-PL" sz="2100" dirty="0" smtClean="0"/>
          </a:p>
          <a:p>
            <a:pPr marL="342900" indent="-342900" algn="just">
              <a:buAutoNum type="arabicPeriod"/>
            </a:pPr>
            <a:r>
              <a:rPr lang="pl-PL" sz="2100" dirty="0" smtClean="0"/>
              <a:t>Nieco inaczej wygląda sytuacja w przypadku wyboru miejsc, gdzie dzieci biorą narkotyki. Zdaniem rodziców najczęściej są to kluby i dyskoteki – 26,2% (gimnazjaliści 12,8%), drugie w kolejności imprezy domowe – 19,5% (gimnazjaliści 23,1%).</a:t>
            </a:r>
            <a:endParaRPr lang="pl-PL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Podsumowanie:</a:t>
            </a:r>
            <a:endParaRPr lang="pl-PL" dirty="0"/>
          </a:p>
        </p:txBody>
      </p:sp>
      <p:sp>
        <p:nvSpPr>
          <p:cNvPr id="6" name="Prostokąt z rogami ściętymi po przekątnej 5"/>
          <p:cNvSpPr/>
          <p:nvPr/>
        </p:nvSpPr>
        <p:spPr>
          <a:xfrm>
            <a:off x="571472" y="2428868"/>
            <a:ext cx="8143932" cy="1428760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Zdaniem gimnazjalistów, ich rówieśnicy najczęściej biorą narkotyki na domowych imprezach. Dziewczęta częściej od chłopców wskazywały te odpowiedzi. Warte zauważenia jest to, iż dziewczęta zdecydowanie rzadziej niż chłopcy zaznaczały odpowiedź: „Trudno powiedzieć”. 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Prostokąt z rogami ściętymi po przekątnej 6"/>
          <p:cNvSpPr/>
          <p:nvPr/>
        </p:nvSpPr>
        <p:spPr>
          <a:xfrm>
            <a:off x="571472" y="4071942"/>
            <a:ext cx="8143932" cy="1714512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Licealiści wskazywali jako główne miejsce, gdzie rówieśnicy biorą narkotyki, kluby i dyskoteki. Zwraca uwagę fakt, że rozkłady odpowiedzi na to pytanie są bardzo wyraźnie zróżnicowane przez płeć. Odpowiedzi dziewcząt w odróżnieniu od chłopców są wyraźnie pogrupowane. Dziewczęta najczęściej wskazywały: kluby i dyskoteki.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Prostokąt z rogami ściętymi po przekątnej 9"/>
          <p:cNvSpPr/>
          <p:nvPr/>
        </p:nvSpPr>
        <p:spPr>
          <a:xfrm>
            <a:off x="571472" y="1357298"/>
            <a:ext cx="8143932" cy="857256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Uczniowie szkół podstawowych najczęściej nie byli w stanie określić, gdzie ich rówieśnicy piją alkohol. Spośród wybranych odpowiedzi najczęściej  wskazywali na: podwórko lub park.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– szkoła podstawowa:</a:t>
            </a:r>
            <a:endParaRPr lang="pl-PL" sz="3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14282" y="1833975"/>
          <a:ext cx="8572557" cy="5024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Dlaczego najczęściej Twoi rówieśnicy piją alkohol?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15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Bo tak robią pozostali koledzy / koleżanki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21,5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16,0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19,0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Dla poprawy nastroju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0,0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Nie</a:t>
                      </a:r>
                      <a:r>
                        <a:rPr lang="pl-PL" sz="1200" baseline="0" dirty="0" smtClean="0"/>
                        <a:t> radzą sobie ze stresem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3,5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Dla lepszej zabawy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15,1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13,0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Szpanowanie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43,6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43,8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138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43,7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Z ciekawości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14,6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12,3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Mają problemy w domu lub w szkole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11,8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27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8,5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172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144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316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857232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11: „Dlaczego najczęściej Twoi rówieśnicy piją alkohol?”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– gimnazjum:</a:t>
            </a:r>
            <a:endParaRPr lang="pl-PL" sz="3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14282" y="1643050"/>
          <a:ext cx="8572557" cy="505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5475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Dlaczego najczęściej Twoi rówieśnicy piją alkohol?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15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Bo tak robią pozostali koledzy / koleżanki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16,7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14,3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15,6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Dla poprawy nastroju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12,2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19,4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15,4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Nie</a:t>
                      </a:r>
                      <a:r>
                        <a:rPr lang="pl-PL" sz="1200" baseline="0" dirty="0" smtClean="0"/>
                        <a:t> radzą sobie ze stresem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1,7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Dla lepszej zabawy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33,8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36,0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138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34,8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Szpanowanie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25,2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19,4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90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Z ciekawości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28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7,1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Mają problemy w domu lub w szkole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1,7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144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397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857232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11: „Dlaczego najczęściej Twoi rówieśnicy piją alkohol?”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– liceum:</a:t>
            </a:r>
            <a:endParaRPr lang="pl-PL" sz="3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28596" y="2285993"/>
          <a:ext cx="8358246" cy="3009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6467">
                <a:tc rowSpan="2"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Dlaczego najczęściej Twoi rówieśnicy piją alkohol?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164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46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Dla poprawy nastroju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29,1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46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Dla lepszej zabawy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46,2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467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Reszta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24,7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142984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11: „Dlaczego najczęściej Twoi rówieśnicy piją alkohol?”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714348" y="0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Obszar I - uczniowie</a:t>
            </a:r>
            <a:endParaRPr lang="pl-PL" dirty="0"/>
          </a:p>
        </p:txBody>
      </p:sp>
      <p:grpSp>
        <p:nvGrpSpPr>
          <p:cNvPr id="5" name="Grupa 4"/>
          <p:cNvGrpSpPr/>
          <p:nvPr/>
        </p:nvGrpSpPr>
        <p:grpSpPr>
          <a:xfrm>
            <a:off x="2571736" y="5857892"/>
            <a:ext cx="6336792" cy="814673"/>
            <a:chOff x="1892808" y="3711288"/>
            <a:chExt cx="6336792" cy="814673"/>
          </a:xfrm>
        </p:grpSpPr>
        <p:sp>
          <p:nvSpPr>
            <p:cNvPr id="6" name="Prostokąt zaokrąglony 5"/>
            <p:cNvSpPr/>
            <p:nvPr/>
          </p:nvSpPr>
          <p:spPr>
            <a:xfrm>
              <a:off x="1892808" y="3711288"/>
              <a:ext cx="6336792" cy="81467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Prostokąt 6"/>
            <p:cNvSpPr/>
            <p:nvPr/>
          </p:nvSpPr>
          <p:spPr>
            <a:xfrm>
              <a:off x="1916669" y="3735149"/>
              <a:ext cx="5286330" cy="7669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700" kern="1200" dirty="0" smtClean="0"/>
                <a:t>Kwestia VI – Jakich uczniów problem groźby uzależnień dotyka najbardziej?</a:t>
              </a:r>
              <a:endParaRPr lang="pl-PL" sz="1700" kern="1200" dirty="0"/>
            </a:p>
          </p:txBody>
        </p:sp>
      </p:grpSp>
      <p:grpSp>
        <p:nvGrpSpPr>
          <p:cNvPr id="8" name="Grupa 7"/>
          <p:cNvGrpSpPr/>
          <p:nvPr/>
        </p:nvGrpSpPr>
        <p:grpSpPr>
          <a:xfrm>
            <a:off x="7929586" y="5500702"/>
            <a:ext cx="529537" cy="529537"/>
            <a:chOff x="7226860" y="3374104"/>
            <a:chExt cx="529537" cy="529537"/>
          </a:xfrm>
        </p:grpSpPr>
        <p:sp>
          <p:nvSpPr>
            <p:cNvPr id="9" name="Strzałka w dół 8"/>
            <p:cNvSpPr/>
            <p:nvPr/>
          </p:nvSpPr>
          <p:spPr>
            <a:xfrm>
              <a:off x="7226860" y="3374104"/>
              <a:ext cx="529537" cy="529537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Strzałka w dół 4"/>
            <p:cNvSpPr/>
            <p:nvPr/>
          </p:nvSpPr>
          <p:spPr>
            <a:xfrm>
              <a:off x="7346006" y="3374104"/>
              <a:ext cx="291245" cy="3984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19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– zestawienie:</a:t>
            </a:r>
            <a:endParaRPr lang="pl-PL" sz="3100" dirty="0"/>
          </a:p>
        </p:txBody>
      </p:sp>
      <p:sp>
        <p:nvSpPr>
          <p:cNvPr id="7" name="Prostokąt z rogami zaokrąglonymi po przekątnej 6"/>
          <p:cNvSpPr/>
          <p:nvPr/>
        </p:nvSpPr>
        <p:spPr>
          <a:xfrm>
            <a:off x="1643042" y="1000108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11: „Dlaczego najczęściej Twoi rówieśnicy piją alkohol?”</a:t>
            </a:r>
            <a:endParaRPr lang="pl-PL" dirty="0"/>
          </a:p>
        </p:txBody>
      </p:sp>
      <p:graphicFrame>
        <p:nvGraphicFramePr>
          <p:cNvPr id="8" name="Wykres 7"/>
          <p:cNvGraphicFramePr/>
          <p:nvPr/>
        </p:nvGraphicFramePr>
        <p:xfrm>
          <a:off x="571472" y="2000240"/>
          <a:ext cx="8215370" cy="4595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– gimnazjum:</a:t>
            </a:r>
            <a:endParaRPr lang="pl-PL" sz="3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14282" y="1643050"/>
          <a:ext cx="8572557" cy="505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5475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Dlaczego najczęściej Twoi rówieśnicy biorą narkotyki?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15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Bo tak robią pozostali koledzy / koleżanki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10,0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Dla poprawy nastroju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11,0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15,9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13,1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Nie</a:t>
                      </a:r>
                      <a:r>
                        <a:rPr lang="pl-PL" sz="1200" baseline="0" dirty="0" smtClean="0"/>
                        <a:t> radzą sobie ze stresem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Dla lepszej zabawy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22,0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17,4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20,1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Szpanowanie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17,8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18,1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17,9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Z ciekawości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28,3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78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23,7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Mają problemy w domu lub w szkole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10,5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28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8,5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475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191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138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329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857232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11: „Dlaczego najczęściej Twoi rówieśnicy biorą narkotyki?”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– liceum:</a:t>
            </a:r>
            <a:endParaRPr lang="pl-PL" sz="3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28596" y="2285993"/>
          <a:ext cx="8358246" cy="3009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6467">
                <a:tc rowSpan="2"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Dlaczego najczęściej Twoi rówieśnicy biorą narkotyki?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164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46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Dla lepszej zabawy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24,2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46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Ciekawość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32,3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467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Reszta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43,3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142984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11: „Dlaczego najczęściej Twoi rówieśnicy biorą narkotyki?”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II – nauczyciele:</a:t>
            </a:r>
            <a:endParaRPr lang="pl-PL" sz="31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14348" y="1214422"/>
            <a:ext cx="82868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l-PL" dirty="0" smtClean="0"/>
              <a:t>Zdaniem nauczycieli ostatnich  klas szkół podstawowych głównym powodem picia alkoholu przez uczniów jest to, że robią to pozostali koledzy oraz chęć szpanowania. Te same powody, ale w odwrotnej kolejności, były również wskazywane przez uczniów.</a:t>
            </a:r>
          </a:p>
          <a:p>
            <a:pPr marL="342900" indent="-342900">
              <a:buAutoNum type="arabicPeriod"/>
            </a:pPr>
            <a:endParaRPr lang="pl-PL" dirty="0" smtClean="0"/>
          </a:p>
          <a:p>
            <a:pPr marL="342900" indent="-342900">
              <a:buAutoNum type="arabicPeriod"/>
            </a:pPr>
            <a:r>
              <a:rPr lang="pl-PL" dirty="0" smtClean="0"/>
              <a:t>Nauczyciele gimnazjalni za główne powody picia alkoholu przez uczniów uważali: bo tak robią koledzy i chęć szpanowania. Dla uczniów najważniejszym powodem było: dla lepszej zabawy. </a:t>
            </a:r>
          </a:p>
          <a:p>
            <a:pPr marL="342900" indent="-342900">
              <a:buAutoNum type="arabicPeriod"/>
            </a:pPr>
            <a:endParaRPr lang="pl-PL" dirty="0" smtClean="0"/>
          </a:p>
          <a:p>
            <a:pPr marL="342900" indent="-342900">
              <a:buAutoNum type="arabicPeriod"/>
            </a:pPr>
            <a:r>
              <a:rPr lang="pl-PL" dirty="0" smtClean="0"/>
              <a:t>Również w przypadku brania narkotyków wskazania nauczycieli w tej kategorii trochę rozmijają się ze wskazaniami uczniów. Nauczyciele najczęściej wybierali ciekawość i szpanowanie , natomiast uczniowie ciekawość i lepszą zabawę.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II – rodzice:</a:t>
            </a:r>
            <a:endParaRPr lang="pl-PL" sz="31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42910" y="1000108"/>
            <a:ext cx="81439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pl-PL" dirty="0" smtClean="0"/>
              <a:t>Według rodziców uczniów podstawówek, głównymi powodami picia alkoholu przez uczniów są: „bo tak robią koledzy” – 30,6% (dzieci 19%) i „chęć szpanowania” – 26,9% (uczniowie 43,7%). Są to te same wskazania, co uczniów tylko w odwrotnej kolejności.</a:t>
            </a:r>
          </a:p>
          <a:p>
            <a:pPr marL="342900" indent="-342900" algn="just">
              <a:buAutoNum type="arabicPeriod"/>
            </a:pPr>
            <a:endParaRPr lang="pl-PL" dirty="0" smtClean="0"/>
          </a:p>
          <a:p>
            <a:pPr marL="342900" indent="-342900" algn="just">
              <a:buAutoNum type="arabicPeriod"/>
            </a:pPr>
            <a:r>
              <a:rPr lang="pl-PL" dirty="0" smtClean="0"/>
              <a:t>Rodzice gimnazjalistów jako główne powody picia alkoholu przez uczniów wskazywali: „Bo tak robią koleżanki/koledzy” – 27,3% (uczniowie 15,6%) i „chęć szpanowania” – 25,3% (uczniowie – 22,7%). Główny powód wskazywany przez ich dzieci, czyli dla lepszej zabawy , był dopiero na czwartym miejscu. Również, jeżeli chodzi o powody brania narkotyków przez dzieci,  wskazania rodziców różnią się poważnie od wskazań dzieci. Jedynie pierwszy powód jest ten sam, jest nim ciekawość – 21,9% (dzieci 23,7).</a:t>
            </a:r>
          </a:p>
          <a:p>
            <a:pPr marL="342900" indent="-342900" algn="just">
              <a:buAutoNum type="arabicPeriod"/>
            </a:pPr>
            <a:endParaRPr lang="pl-PL" dirty="0" smtClean="0"/>
          </a:p>
          <a:p>
            <a:pPr marL="342900" indent="-342900" algn="just">
              <a:buAutoNum type="arabicPeriod"/>
            </a:pPr>
            <a:r>
              <a:rPr lang="pl-PL" dirty="0" smtClean="0"/>
              <a:t>Kolejny powód, jaki podali rodzice – „bo tak robią koledzy”, jest dla dzieci nieistotny (był na przedostatnim miejscu). Natomiast ważny dla gimnazjalistów, drugi w kolejności powód „dla lepszej zabawy”, jest u rodziców, podobnie jak w przypadku alkoholu, na czwartym miejscu.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Podsumowanie:</a:t>
            </a:r>
            <a:endParaRPr lang="pl-PL" dirty="0"/>
          </a:p>
        </p:txBody>
      </p:sp>
      <p:sp>
        <p:nvSpPr>
          <p:cNvPr id="6" name="Prostokąt z rogami ściętymi po przekątnej 5"/>
          <p:cNvSpPr/>
          <p:nvPr/>
        </p:nvSpPr>
        <p:spPr>
          <a:xfrm>
            <a:off x="571472" y="2500306"/>
            <a:ext cx="8143932" cy="1428760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Głównymi powodami, dla których gimnazjaliści piją alkohol jest według ich opinii: chęć lepszej zabawy. Licealiści typowali „dla lepszej zabawy” oraz „dla poprawy nastroju”.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Prostokąt z rogami ściętymi po przekątnej 6"/>
          <p:cNvSpPr/>
          <p:nvPr/>
        </p:nvSpPr>
        <p:spPr>
          <a:xfrm>
            <a:off x="571472" y="4286256"/>
            <a:ext cx="8143932" cy="1357322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Powodami, dla których uczniowie gimnazjów najczęściej sięgają po narkotyki jest – ciekawość. Licealiści uważają, że głównymi powodami sięgania po narkotyki są ciekawość i chęć lepszej zabawy. To drugie częściej wskazywały dziewczęta.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Prostokąt z rogami ściętymi po przekątnej 9"/>
          <p:cNvSpPr/>
          <p:nvPr/>
        </p:nvSpPr>
        <p:spPr>
          <a:xfrm>
            <a:off x="571472" y="1357298"/>
            <a:ext cx="8143932" cy="857256"/>
          </a:xfrm>
          <a:prstGeom prst="snip2Diag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Chęć szpanowania jest zdaniem uczniów VI klas podstawówek głównym powodem picia alkoholu.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– szkoła podstawowa:</a:t>
            </a:r>
            <a:endParaRPr lang="pl-PL" sz="3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14282" y="1785927"/>
          <a:ext cx="8572557" cy="391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2717">
                <a:tc rowSpan="2"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Jaki alkohol najczęściej piją Twoi rówieśnicy?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07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Piwo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61,6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54,8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145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58,2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Wino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1,6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Wódkę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7,3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31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Pozostałe napoje alkoholowe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6,0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Brak odpowiedzi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29,6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29,8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29,7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249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857232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13: „Jaki alkohol najczęściej piją Twoi rówieśnicy?”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– gimnazjum:</a:t>
            </a:r>
            <a:endParaRPr lang="pl-PL" sz="3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14282" y="1785927"/>
          <a:ext cx="8572557" cy="391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2717">
                <a:tc rowSpan="2"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Jaki alkohol najczęściej piją Twoi rówieśnicy?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07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Piwo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54,0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59,2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56,3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Wino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0,8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Wódkę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38,9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30,1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80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34,9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31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Pozostałe napoje alkoholowe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2,2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Brak odpowiedzi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126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249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857232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13: „Jaki alkohol najczęściej piją Twoi rówieśnicy?”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– liceum:</a:t>
            </a:r>
            <a:endParaRPr lang="pl-PL" sz="3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214414" y="2285992"/>
          <a:ext cx="7215237" cy="3000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1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4698">
                <a:tc rowSpan="2"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Jaki alkohol najczęściej piją Twoi rówieśnicy?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605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698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Piwo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35,7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47,8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698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Wódkę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57,1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50,7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698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07154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13: „Jaki alkohol najczęściej piją Twoi rówieśnicy?”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114300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</a:t>
            </a:r>
            <a:r>
              <a:rPr lang="pl-PL" sz="3100" smtClean="0"/>
              <a:t>– zestawienie:</a:t>
            </a:r>
            <a:endParaRPr lang="pl-PL" sz="3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214414" y="2285992"/>
          <a:ext cx="7215237" cy="3000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1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4698">
                <a:tc rowSpan="2"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Jaki alkohol najczęściej piją Twoi rówieśnicy?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605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698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Piwo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35,7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47,8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698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Wódkę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57,1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50,7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698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07154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13: „Jaki alkohol najczęściej piją Twoi rówieśnicy?”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714348" y="0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Obszar II - nauczyciele</a:t>
            </a:r>
            <a:endParaRPr lang="pl-PL" dirty="0"/>
          </a:p>
        </p:txBody>
      </p:sp>
      <p:grpSp>
        <p:nvGrpSpPr>
          <p:cNvPr id="2" name="Grupa 4"/>
          <p:cNvGrpSpPr/>
          <p:nvPr/>
        </p:nvGrpSpPr>
        <p:grpSpPr>
          <a:xfrm>
            <a:off x="2571736" y="5857893"/>
            <a:ext cx="6336792" cy="714380"/>
            <a:chOff x="1892808" y="3711288"/>
            <a:chExt cx="6336792" cy="814673"/>
          </a:xfrm>
        </p:grpSpPr>
        <p:sp>
          <p:nvSpPr>
            <p:cNvPr id="6" name="Prostokąt zaokrąglony 5"/>
            <p:cNvSpPr/>
            <p:nvPr/>
          </p:nvSpPr>
          <p:spPr>
            <a:xfrm>
              <a:off x="1892808" y="3711288"/>
              <a:ext cx="6336792" cy="81467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Prostokąt 6"/>
            <p:cNvSpPr/>
            <p:nvPr/>
          </p:nvSpPr>
          <p:spPr>
            <a:xfrm>
              <a:off x="1916669" y="3735149"/>
              <a:ext cx="5286330" cy="7669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300" kern="1200" dirty="0" smtClean="0"/>
                <a:t>Kwestia VI – </a:t>
              </a:r>
              <a:r>
                <a:rPr lang="pl-PL" sz="1300" dirty="0" smtClean="0"/>
                <a:t>Jaka jest wśród nauczycieli znajomość zagadnienia, których </a:t>
              </a:r>
              <a:r>
                <a:rPr lang="pl-PL" sz="1300" kern="1200" dirty="0" smtClean="0"/>
                <a:t>uczniów problem groźby uzależnień dotyka najbardziej?</a:t>
              </a:r>
              <a:endParaRPr lang="pl-PL" sz="1300" kern="1200" dirty="0"/>
            </a:p>
          </p:txBody>
        </p:sp>
      </p:grpSp>
      <p:grpSp>
        <p:nvGrpSpPr>
          <p:cNvPr id="5" name="Grupa 7"/>
          <p:cNvGrpSpPr/>
          <p:nvPr/>
        </p:nvGrpSpPr>
        <p:grpSpPr>
          <a:xfrm>
            <a:off x="7929586" y="5500702"/>
            <a:ext cx="529537" cy="529537"/>
            <a:chOff x="7226860" y="3374104"/>
            <a:chExt cx="529537" cy="529537"/>
          </a:xfrm>
        </p:grpSpPr>
        <p:sp>
          <p:nvSpPr>
            <p:cNvPr id="9" name="Strzałka w dół 8"/>
            <p:cNvSpPr/>
            <p:nvPr/>
          </p:nvSpPr>
          <p:spPr>
            <a:xfrm>
              <a:off x="7226860" y="3374104"/>
              <a:ext cx="529537" cy="529537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Strzałka w dół 4"/>
            <p:cNvSpPr/>
            <p:nvPr/>
          </p:nvSpPr>
          <p:spPr>
            <a:xfrm>
              <a:off x="7346006" y="3374104"/>
              <a:ext cx="291245" cy="3984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19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92871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– gimnazjum:</a:t>
            </a:r>
            <a:endParaRPr lang="pl-PL" sz="3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85720" y="1571612"/>
          <a:ext cx="8572557" cy="4979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6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2717">
                <a:tc rowSpan="2"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Jakie narkotyki najczęściej biorą Twoi rówieśnicy??</a:t>
                      </a:r>
                      <a:endParaRPr lang="pl-PL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07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Liczba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Liczba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Środki dostępne w aptekach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18,4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52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19,3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Marihuanę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48,6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44,0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46,5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Amfetaminę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3,5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4,0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3,7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31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err="1" smtClean="0"/>
                        <a:t>Ecstasy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1,9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Haszysz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8,3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8,9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Narkotyki razem z alkoholem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7,6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7,2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7,4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Inne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9,7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33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12,3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144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125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269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714356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14: „Jakie narkotyki najczęściej biorą Twoi rówieśnicy?”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142852"/>
            <a:ext cx="9358346" cy="92871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– liceum:</a:t>
            </a:r>
            <a:endParaRPr lang="pl-PL" sz="3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85786" y="2643182"/>
          <a:ext cx="7643865" cy="2307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6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0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2717">
                <a:tc rowSpan="2">
                  <a:txBody>
                    <a:bodyPr/>
                    <a:lstStyle/>
                    <a:p>
                      <a:pPr algn="ctr"/>
                      <a:endParaRPr lang="pl-PL" sz="1200" dirty="0" smtClean="0"/>
                    </a:p>
                    <a:p>
                      <a:pPr algn="ctr"/>
                      <a:r>
                        <a:rPr lang="pl-PL" sz="1200" dirty="0" smtClean="0"/>
                        <a:t>Jakie narkotyki najczęściej biorą Twoi rówieśnicy??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Dziewczęta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Chłopcy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07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%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%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Środki dostępne w aptekach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7,4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13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Marihuanę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58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74,1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63,6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717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Ogółem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100</a:t>
                      </a:r>
                      <a:endParaRPr lang="pl-P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Prostokąt z rogami zaokrąglonymi po przekątnej 6"/>
          <p:cNvSpPr/>
          <p:nvPr/>
        </p:nvSpPr>
        <p:spPr>
          <a:xfrm>
            <a:off x="1643042" y="1214422"/>
            <a:ext cx="5857916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Pyt. 14: „Jakie narkotyki najczęściej biorą Twoi rówieśnicy?”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142852"/>
            <a:ext cx="9358346" cy="92871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Wyniki badań – obszar II – nauczyciele:</a:t>
            </a:r>
            <a:endParaRPr lang="pl-PL" sz="31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71472" y="2571744"/>
            <a:ext cx="81439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l-PL" dirty="0" smtClean="0"/>
              <a:t>Wszyscy wychowawcy klas szóstych wskazali na piwo jako alkohol najczęściej pity przez uczniów.</a:t>
            </a:r>
          </a:p>
          <a:p>
            <a:pPr marL="342900" indent="-342900">
              <a:buAutoNum type="arabicPeriod"/>
            </a:pPr>
            <a:endParaRPr lang="pl-PL" dirty="0" smtClean="0"/>
          </a:p>
          <a:p>
            <a:pPr marL="342900" indent="-342900">
              <a:buAutoNum type="arabicPeriod"/>
            </a:pPr>
            <a:r>
              <a:rPr lang="pl-PL" dirty="0" smtClean="0"/>
              <a:t>Wychowawcy gimnazjalni również wskazali głównie na piwo i ewentualnie w niewielkim stopniu na wino. Ważne jest, że żadne nauczyciel nie wskazał na wódkę, która została wybrana przez ponad jedną trzecią gimnazjalistów. 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16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92871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III - rodzice:</a:t>
            </a:r>
            <a:endParaRPr lang="pl-PL" sz="31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71472" y="785794"/>
            <a:ext cx="81439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pl-PL" dirty="0" smtClean="0"/>
              <a:t>Rodzice, tak jak uczniowie szóstych klas podstawówek uważają, że dzieci najczęściej piją piwo – 85,3% (dzieci 58,2%), inne alkohole podobnie jak i u dzieci nie mają większego znaczenia. </a:t>
            </a:r>
          </a:p>
          <a:p>
            <a:pPr marL="342900" indent="-342900" algn="just">
              <a:buAutoNum type="arabicPeriod"/>
            </a:pPr>
            <a:endParaRPr lang="pl-PL" dirty="0" smtClean="0"/>
          </a:p>
          <a:p>
            <a:pPr marL="342900" indent="-342900" algn="just">
              <a:buAutoNum type="arabicPeriod"/>
            </a:pPr>
            <a:r>
              <a:rPr lang="pl-PL" dirty="0" smtClean="0"/>
              <a:t>Rodzice gimnazjalistów podobnie jak ich dzieci wskazywali na piwo jako alkohol, który najczęściej pili uczniowie – 78,1% (uczniowie 56,3%) oraz wódkę – 7,7% (uczniowie 34,9%).</a:t>
            </a:r>
          </a:p>
          <a:p>
            <a:pPr marL="342900" indent="-342900" algn="just">
              <a:buAutoNum type="arabicPeriod"/>
            </a:pPr>
            <a:endParaRPr lang="pl-PL" dirty="0" smtClean="0"/>
          </a:p>
          <a:p>
            <a:pPr marL="342900" indent="-342900" algn="just">
              <a:buAutoNum type="arabicPeriod"/>
            </a:pPr>
            <a:r>
              <a:rPr lang="pl-PL" dirty="0" smtClean="0"/>
              <a:t>Widać wyraźnie, że rodzice nie zdaja sobie sprawy z tego, jak bardzo popularny wśród uczniów jest mocny alkohol.</a:t>
            </a:r>
          </a:p>
          <a:p>
            <a:pPr marL="342900" indent="-342900" algn="just">
              <a:buAutoNum type="arabicPeriod"/>
            </a:pPr>
            <a:endParaRPr lang="pl-PL" dirty="0" smtClean="0"/>
          </a:p>
          <a:p>
            <a:pPr marL="342900" indent="-342900" algn="just">
              <a:buAutoNum type="arabicPeriod"/>
            </a:pPr>
            <a:r>
              <a:rPr lang="pl-PL" dirty="0" smtClean="0"/>
              <a:t>W przypadku narkotyków rodzice mieli poważny problem z wyborem odpowiedzi i zdecydowana większość wybrała „Trudno powiedzieć”.</a:t>
            </a:r>
          </a:p>
          <a:p>
            <a:pPr marL="342900" indent="-342900" algn="just">
              <a:buAutoNum type="arabicPeriod"/>
            </a:pPr>
            <a:endParaRPr lang="pl-PL" dirty="0" smtClean="0"/>
          </a:p>
          <a:p>
            <a:pPr marL="342900" indent="-342900" algn="just">
              <a:buAutoNum type="arabicPeriod"/>
            </a:pPr>
            <a:r>
              <a:rPr lang="pl-PL" dirty="0" smtClean="0"/>
              <a:t>Osoby, które wskazywały inne kategorie odpowiedzi typowały podobnie, jak gimnazjaliści – najczęściej wskazywały marihuanę – 16,4% (gimnazjaliści 46,5%) i środki dostępne w aptekach – 9,9% (gimnazjaliści 19,3%)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92871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 :</a:t>
            </a:r>
            <a:endParaRPr lang="pl-PL" sz="3100" dirty="0"/>
          </a:p>
        </p:txBody>
      </p:sp>
      <p:sp>
        <p:nvSpPr>
          <p:cNvPr id="7" name="Prostokąt z rogami zaokrąglonymi po przekątnej 6"/>
          <p:cNvSpPr/>
          <p:nvPr/>
        </p:nvSpPr>
        <p:spPr>
          <a:xfrm>
            <a:off x="1643042" y="714356"/>
            <a:ext cx="6000792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„Jakich uczniów problem groźby uzależnień dotyka najbardziej?”</a:t>
            </a: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4525963"/>
          </a:xfrm>
        </p:spPr>
        <p:txBody>
          <a:bodyPr>
            <a:normAutofit/>
          </a:bodyPr>
          <a:lstStyle/>
          <a:p>
            <a:pPr algn="just"/>
            <a:r>
              <a:rPr lang="pl-PL" sz="1800" dirty="0" smtClean="0"/>
              <a:t>Deklarowana ocena swoich wyników w nauce nie wpływa znacząco na rozkład odpowiedzi odnośnie picia alkoholu przez uczniów podstawówek. Zarówno uczniowie, którzy twierdzą, że uczą się bardzo dobrze, </a:t>
            </a:r>
            <a:r>
              <a:rPr lang="pl-PL" sz="1800" dirty="0" err="1" smtClean="0"/>
              <a:t>dobrze</a:t>
            </a:r>
            <a:r>
              <a:rPr lang="pl-PL" sz="1800" dirty="0" smtClean="0"/>
              <a:t> czy słabo, odpowiadają w podobny sposób. Tak samo jest w przypadku odpowiedzi na temat brania narkotyków. Inaczej ten problem wyglądał w przypadku uczniów gimnazjum. Wśród gimnazjalistów, którzy deklarowali najczęstsze picie alkoholu (często i regularnie – 14,8%) najczęściej twierdzili tak uczniowie najlepsi – 20% i najgorsi – 17%, a najrzadziej uczniowie średni uczący się dobrze – 10,8%.</a:t>
            </a:r>
          </a:p>
          <a:p>
            <a:pPr algn="just"/>
            <a:endParaRPr lang="pl-PL" sz="1800" dirty="0" smtClean="0"/>
          </a:p>
          <a:p>
            <a:pPr algn="just"/>
            <a:r>
              <a:rPr lang="pl-PL" sz="1800" dirty="0" smtClean="0"/>
              <a:t>Podobna sytuacja była wśród uczniów liceum deklarujących najczęstsze branie narkotyków. Przy średniej odpowiedzi dla całej kategorii wynoszącej 3,9%, najlepszych uczniów deklarujących częste branie narkotyków było 10%.</a:t>
            </a: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92871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II :</a:t>
            </a:r>
            <a:endParaRPr lang="pl-PL" sz="3100" dirty="0"/>
          </a:p>
        </p:txBody>
      </p:sp>
      <p:sp>
        <p:nvSpPr>
          <p:cNvPr id="7" name="Prostokąt z rogami zaokrąglonymi po przekątnej 6"/>
          <p:cNvSpPr/>
          <p:nvPr/>
        </p:nvSpPr>
        <p:spPr>
          <a:xfrm>
            <a:off x="1643042" y="714356"/>
            <a:ext cx="6000792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„Jakich uczniów problem groźby uzależnień dotyka najbardziej?”</a:t>
            </a: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214282" y="1785926"/>
            <a:ext cx="8643998" cy="4525963"/>
          </a:xfrm>
        </p:spPr>
        <p:txBody>
          <a:bodyPr>
            <a:normAutofit/>
          </a:bodyPr>
          <a:lstStyle/>
          <a:p>
            <a:pPr algn="just"/>
            <a:r>
              <a:rPr lang="pl-PL" sz="1800" dirty="0" smtClean="0"/>
              <a:t>Nauczycielom było niezmiernie trudno wskazać, których uczniów w największym stopniu dotyka problem alkoholu i narkotyków, świadczy o tym bardzo duża ilość odpowiedzi „ Trudno powiedzieć”. </a:t>
            </a:r>
          </a:p>
          <a:p>
            <a:pPr algn="just"/>
            <a:endParaRPr lang="pl-PL" sz="1800" dirty="0" smtClean="0"/>
          </a:p>
          <a:p>
            <a:pPr algn="just"/>
            <a:r>
              <a:rPr lang="pl-PL" sz="1800" dirty="0" smtClean="0"/>
              <a:t>Zarówno wychowawcy szkół podstawowych, jak i gimnazjalni najczęściej wskazywali „średniaków”, czyli uczniów uczących się dobrze. </a:t>
            </a:r>
          </a:p>
          <a:p>
            <a:pPr algn="just"/>
            <a:endParaRPr lang="pl-PL" sz="1800" dirty="0" smtClean="0"/>
          </a:p>
          <a:p>
            <a:pPr algn="just"/>
            <a:r>
              <a:rPr lang="pl-PL" sz="1800" dirty="0" smtClean="0"/>
              <a:t>Natomiast z odpowiedzi samych uczniów wynika, że problem ten w największym stopniu dotyka skrajnych kategorii uczniów, tych najlepszych i tych najsłabszych.</a:t>
            </a:r>
          </a:p>
          <a:p>
            <a:pPr algn="just"/>
            <a:endParaRPr lang="pl-P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928710"/>
          </a:xfrm>
        </p:spPr>
        <p:txBody>
          <a:bodyPr>
            <a:noAutofit/>
          </a:bodyPr>
          <a:lstStyle/>
          <a:p>
            <a:pPr algn="ctr"/>
            <a:r>
              <a:rPr lang="pl-PL" sz="3100" dirty="0" smtClean="0"/>
              <a:t>Wyniki badań – obszar III :</a:t>
            </a:r>
            <a:endParaRPr lang="pl-PL" sz="3100" dirty="0"/>
          </a:p>
        </p:txBody>
      </p:sp>
      <p:sp>
        <p:nvSpPr>
          <p:cNvPr id="7" name="Prostokąt z rogami zaokrąglonymi po przekątnej 6"/>
          <p:cNvSpPr/>
          <p:nvPr/>
        </p:nvSpPr>
        <p:spPr>
          <a:xfrm>
            <a:off x="1643042" y="1000108"/>
            <a:ext cx="6000792" cy="7143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„Jakich uczniów problem groźby uzależnień dotyka najbardziej?”</a:t>
            </a: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214282" y="2071678"/>
            <a:ext cx="8643998" cy="4525963"/>
          </a:xfrm>
        </p:spPr>
        <p:txBody>
          <a:bodyPr>
            <a:normAutofit/>
          </a:bodyPr>
          <a:lstStyle/>
          <a:p>
            <a:pPr algn="just"/>
            <a:r>
              <a:rPr lang="pl-PL" sz="1800" dirty="0" smtClean="0"/>
              <a:t>Rodzice uczniów szóstych klas szkół podstawowych mieli duży kłopot z określeniem, jakich uczniów problem alkoholowy i narkotykowy dotyka najbardziej. Ponad 2/3 tych respondentów – 69,9% wybrało odpowiedź „Trudno powiedzieć”. Wśród pozostałych najczęściej wskazywano na uczniów słabo uczących się – 16%. </a:t>
            </a:r>
          </a:p>
          <a:p>
            <a:pPr algn="just"/>
            <a:endParaRPr lang="pl-PL" sz="1800" dirty="0" smtClean="0"/>
          </a:p>
          <a:p>
            <a:pPr algn="just"/>
            <a:r>
              <a:rPr lang="pl-PL" sz="1800" dirty="0" smtClean="0"/>
              <a:t>Podobny kłopot mieli rodzice gimnazjalistów – 62,6% wskazywało na „Trudno powiedzieć”, pozostali najczęściej wskazali na uczniów słabo uczących się – 13,5% i uczących się źle – 13,5 %. Jak wiemy z odpowiedzi uczniów, wskazania te nie mają potwierdzenia w odpowiedziach uczniów i raczej należy sądzić, że opierają się na pewnych stereotypach. Świadczyć o tym może również duża ilość odpowiedzi „Trudno powiedzieć”.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85720" y="1214422"/>
          <a:ext cx="8443914" cy="4668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Rekomendacje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85720" y="1214422"/>
          <a:ext cx="857256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Rekomendacje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-428660" y="1285860"/>
          <a:ext cx="9429784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Rekomendacje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714348" y="0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Obszar III - rodzice</a:t>
            </a:r>
            <a:endParaRPr lang="pl-PL" dirty="0"/>
          </a:p>
        </p:txBody>
      </p:sp>
      <p:grpSp>
        <p:nvGrpSpPr>
          <p:cNvPr id="2" name="Grupa 4"/>
          <p:cNvGrpSpPr/>
          <p:nvPr/>
        </p:nvGrpSpPr>
        <p:grpSpPr>
          <a:xfrm>
            <a:off x="2571736" y="5857893"/>
            <a:ext cx="6336792" cy="714380"/>
            <a:chOff x="1892808" y="3711288"/>
            <a:chExt cx="6336792" cy="814673"/>
          </a:xfrm>
        </p:grpSpPr>
        <p:sp>
          <p:nvSpPr>
            <p:cNvPr id="6" name="Prostokąt zaokrąglony 5"/>
            <p:cNvSpPr/>
            <p:nvPr/>
          </p:nvSpPr>
          <p:spPr>
            <a:xfrm>
              <a:off x="1892808" y="3711288"/>
              <a:ext cx="6336792" cy="81467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Prostokąt 6"/>
            <p:cNvSpPr/>
            <p:nvPr/>
          </p:nvSpPr>
          <p:spPr>
            <a:xfrm>
              <a:off x="1916669" y="3735149"/>
              <a:ext cx="5286330" cy="7669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400" kern="1200" dirty="0" smtClean="0"/>
                <a:t>Kwestia VI – </a:t>
              </a:r>
              <a:r>
                <a:rPr lang="pl-PL" sz="1400" dirty="0" smtClean="0"/>
                <a:t>Jaka jest wśród rodziców</a:t>
              </a:r>
              <a:r>
                <a:rPr lang="pl-PL" sz="1400" dirty="0"/>
                <a:t> </a:t>
              </a:r>
              <a:r>
                <a:rPr lang="pl-PL" sz="1400" dirty="0" smtClean="0"/>
                <a:t>znajomość zagadnienia, których </a:t>
              </a:r>
              <a:r>
                <a:rPr lang="pl-PL" sz="1400" kern="1200" dirty="0" smtClean="0"/>
                <a:t>uczniów problem groźby uzależnień dotyka najbardziej?</a:t>
              </a:r>
              <a:endParaRPr lang="pl-PL" sz="1400" kern="1200" dirty="0"/>
            </a:p>
          </p:txBody>
        </p:sp>
      </p:grpSp>
      <p:grpSp>
        <p:nvGrpSpPr>
          <p:cNvPr id="5" name="Grupa 7"/>
          <p:cNvGrpSpPr/>
          <p:nvPr/>
        </p:nvGrpSpPr>
        <p:grpSpPr>
          <a:xfrm>
            <a:off x="7929586" y="5500702"/>
            <a:ext cx="529537" cy="529537"/>
            <a:chOff x="7226860" y="3374104"/>
            <a:chExt cx="529537" cy="529537"/>
          </a:xfrm>
        </p:grpSpPr>
        <p:sp>
          <p:nvSpPr>
            <p:cNvPr id="9" name="Strzałka w dół 8"/>
            <p:cNvSpPr/>
            <p:nvPr/>
          </p:nvSpPr>
          <p:spPr>
            <a:xfrm>
              <a:off x="7226860" y="3374104"/>
              <a:ext cx="529537" cy="529537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Strzałka w dół 4"/>
            <p:cNvSpPr/>
            <p:nvPr/>
          </p:nvSpPr>
          <p:spPr>
            <a:xfrm>
              <a:off x="7346006" y="3374104"/>
              <a:ext cx="291245" cy="3984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19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85720" y="1285860"/>
          <a:ext cx="8443914" cy="459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Rekomendacje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85720" y="1214422"/>
          <a:ext cx="8443914" cy="4668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Rekomendacje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85720" y="1214422"/>
          <a:ext cx="8572560" cy="4668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Rekomendacje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71472" y="3286124"/>
            <a:ext cx="8229600" cy="2000264"/>
          </a:xfrm>
        </p:spPr>
        <p:txBody>
          <a:bodyPr>
            <a:normAutofit/>
          </a:bodyPr>
          <a:lstStyle/>
          <a:p>
            <a:pPr algn="ctr"/>
            <a:r>
              <a:rPr lang="pl-PL" sz="3000" b="1" dirty="0" smtClean="0">
                <a:latin typeface="Garamond" pitchFamily="18" charset="0"/>
              </a:rPr>
              <a:t>Mgr Piotr </a:t>
            </a:r>
            <a:r>
              <a:rPr lang="pl-PL" sz="3000" b="1" dirty="0" err="1" smtClean="0">
                <a:latin typeface="Garamond" pitchFamily="18" charset="0"/>
              </a:rPr>
              <a:t>Hołyś</a:t>
            </a:r>
            <a:endParaRPr lang="pl-PL" sz="3000" b="1" dirty="0" smtClean="0">
              <a:latin typeface="Garamond" pitchFamily="18" charset="0"/>
            </a:endParaRPr>
          </a:p>
          <a:p>
            <a:pPr algn="ctr"/>
            <a:endParaRPr lang="pl-PL" sz="3000" b="1" dirty="0" smtClean="0">
              <a:latin typeface="Garamond" pitchFamily="18" charset="0"/>
            </a:endParaRPr>
          </a:p>
          <a:p>
            <a:pPr algn="ctr"/>
            <a:r>
              <a:rPr lang="pl-PL" sz="3000" b="1" dirty="0" smtClean="0">
                <a:latin typeface="Garamond" pitchFamily="18" charset="0"/>
              </a:rPr>
              <a:t>Katedra Socjologii Wiedzy i Edukacji KUL</a:t>
            </a:r>
            <a:endParaRPr lang="pl-PL" sz="3000" b="1" dirty="0">
              <a:latin typeface="Garamond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914400" y="1643050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Dziękuję za uwagę!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1189</TotalTime>
  <Words>6397</Words>
  <Application>Microsoft Office PowerPoint</Application>
  <PresentationFormat>Pokaz na ekranie (4:3)</PresentationFormat>
  <Paragraphs>1932</Paragraphs>
  <Slides>93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93</vt:i4>
      </vt:variant>
    </vt:vector>
  </HeadingPairs>
  <TitlesOfParts>
    <vt:vector size="100" baseType="lpstr">
      <vt:lpstr>Adobe Song Std L</vt:lpstr>
      <vt:lpstr>Garamond</vt:lpstr>
      <vt:lpstr>Lucida Sans Unicode</vt:lpstr>
      <vt:lpstr>Verdana</vt:lpstr>
      <vt:lpstr>Wingdings 2</vt:lpstr>
      <vt:lpstr>Wingdings 3</vt:lpstr>
      <vt:lpstr>Hol</vt:lpstr>
      <vt:lpstr>Analiza skali problemu groźby uzależnień od alkoholu i narkotyków w gimnazjach i szkołach podstawowych gminy Piaseczno </vt:lpstr>
      <vt:lpstr>Plan raportu:</vt:lpstr>
      <vt:lpstr>Informacje wstępne</vt:lpstr>
      <vt:lpstr>Informacje wstępne</vt:lpstr>
      <vt:lpstr>Informacje wstępne</vt:lpstr>
      <vt:lpstr>    Cele badania</vt:lpstr>
      <vt:lpstr>Obszar I - uczniowie</vt:lpstr>
      <vt:lpstr>Obszar II - nauczyciele</vt:lpstr>
      <vt:lpstr>Obszar III - rodzice</vt:lpstr>
      <vt:lpstr>Metodologia badań</vt:lpstr>
      <vt:lpstr>Charakterystyka próby badawczej - uczniowie:</vt:lpstr>
      <vt:lpstr>Charakterystyka próby badawczej:</vt:lpstr>
      <vt:lpstr>Charakterystyka próby badawczej - rodzice:</vt:lpstr>
      <vt:lpstr>Charakterystyka próby badawczej - rodzice:</vt:lpstr>
      <vt:lpstr>Charakterystyka próby badawczej - nauczyciele:</vt:lpstr>
      <vt:lpstr>Wyniki badań – obszar I:</vt:lpstr>
      <vt:lpstr>Wyniki badań – obszar I – szkoła podstawowa:</vt:lpstr>
      <vt:lpstr>Wyniki badań – obszar I:</vt:lpstr>
      <vt:lpstr>Wyniki badań – obszar I:</vt:lpstr>
      <vt:lpstr>Wyniki badań – obszar I - liceum:</vt:lpstr>
      <vt:lpstr>Wyniki badań – obszar I - zestawienie:</vt:lpstr>
      <vt:lpstr>Wyniki badań – obszar I – szkoła podstawowa:</vt:lpstr>
      <vt:lpstr>Wyniki badań – obszar I – gimnazjum:</vt:lpstr>
      <vt:lpstr>Wyniki badań – obszar I – gimnazjum:</vt:lpstr>
      <vt:lpstr>Wyniki badań – obszar I - liceum:</vt:lpstr>
      <vt:lpstr>Wyniki badań – obszar I - zestawienie:</vt:lpstr>
      <vt:lpstr>Wyniki badań – obszar I – szkoła podstawowa:</vt:lpstr>
      <vt:lpstr>Wyniki badań – obszar I – gimnazjum:</vt:lpstr>
      <vt:lpstr>Wyniki badań – obszar I - zestawienie:</vt:lpstr>
      <vt:lpstr>Wyniki badań – obszar I – szkoła podstawowa:</vt:lpstr>
      <vt:lpstr>Wyniki badań – obszar I – gimnazjum:</vt:lpstr>
      <vt:lpstr>Wyniki badań – obszar I - zestawienie:</vt:lpstr>
      <vt:lpstr>Wyniki badań – obszar II - nauczyciele:</vt:lpstr>
      <vt:lpstr>Wyniki badań – obszar II - nauczyciele:</vt:lpstr>
      <vt:lpstr>Wyniki badań – obszar III - rodzice:</vt:lpstr>
      <vt:lpstr>Wyniki badań – obszar III - rodzice:</vt:lpstr>
      <vt:lpstr>Podsumowanie:</vt:lpstr>
      <vt:lpstr>Podsumowanie:</vt:lpstr>
      <vt:lpstr>Ocena dostępności alkoholu i narkotyków dla uczniów:</vt:lpstr>
      <vt:lpstr>Wyniki badań – obszar I – szkoła podstawowa:</vt:lpstr>
      <vt:lpstr>Wyniki badań – obszar I – gimnazjum:</vt:lpstr>
      <vt:lpstr>Wyniki badań – obszar I – liceum:</vt:lpstr>
      <vt:lpstr>Wyniki badań – obszar I - zestawienie:</vt:lpstr>
      <vt:lpstr>Wyniki badań – obszar I – szkoła podstawowa:</vt:lpstr>
      <vt:lpstr>Wyniki badań – obszar I – gimnazjum:</vt:lpstr>
      <vt:lpstr>Wyniki badań – obszar I – liceum:</vt:lpstr>
      <vt:lpstr>Wyniki badań – obszar I - zestawienie:</vt:lpstr>
      <vt:lpstr>Wyniki badań – obszar I – gimnazjum:</vt:lpstr>
      <vt:lpstr>Wyniki badań – obszar I – liceum:</vt:lpstr>
      <vt:lpstr>Wyniki badań – obszar I – gimnazjum:</vt:lpstr>
      <vt:lpstr>Wyniki badań – obszar I – gimnazjum:</vt:lpstr>
      <vt:lpstr>Wyniki badań – obszar I – gimnazjum:</vt:lpstr>
      <vt:lpstr>Wyniki badań – obszar II – nauczyciele:</vt:lpstr>
      <vt:lpstr>Wyniki badań – obszar III – rodzice:</vt:lpstr>
      <vt:lpstr>Wyniki badań – obszar III – rodzice:</vt:lpstr>
      <vt:lpstr>Podsumowanie:</vt:lpstr>
      <vt:lpstr>Podsumowanie:</vt:lpstr>
      <vt:lpstr>Wyniki badań – obszar I – szkoła podstawowa:</vt:lpstr>
      <vt:lpstr>Wyniki badań – obszar I – gimnazjum:</vt:lpstr>
      <vt:lpstr>Wyniki badań – obszar I – liceum:</vt:lpstr>
      <vt:lpstr>Wyniki badań – obszar I - zestawienie:</vt:lpstr>
      <vt:lpstr>Wyniki badań – obszar I – gimnazjum:</vt:lpstr>
      <vt:lpstr>Wyniki badań – obszar I – liceum:</vt:lpstr>
      <vt:lpstr>Wyniki badań – obszar II – nauczyciele:</vt:lpstr>
      <vt:lpstr>Wyniki badań – obszar III – rodzice:</vt:lpstr>
      <vt:lpstr>Podsumowanie:</vt:lpstr>
      <vt:lpstr>Wyniki badań – obszar I – szkoła podstawowa:</vt:lpstr>
      <vt:lpstr>Wyniki badań – obszar I – gimnazjum:</vt:lpstr>
      <vt:lpstr>Wyniki badań – obszar I – liceum:</vt:lpstr>
      <vt:lpstr>Wyniki badań – obszar I – zestawienie:</vt:lpstr>
      <vt:lpstr>Wyniki badań – obszar I – gimnazjum:</vt:lpstr>
      <vt:lpstr>Wyniki badań – obszar I – liceum:</vt:lpstr>
      <vt:lpstr>Wyniki badań – obszar II – nauczyciele:</vt:lpstr>
      <vt:lpstr>Wyniki badań – obszar II – rodzice:</vt:lpstr>
      <vt:lpstr>Podsumowanie:</vt:lpstr>
      <vt:lpstr>Wyniki badań – obszar I – szkoła podstawowa:</vt:lpstr>
      <vt:lpstr>Wyniki badań – obszar I – gimnazjum:</vt:lpstr>
      <vt:lpstr>Wyniki badań – obszar I – liceum:</vt:lpstr>
      <vt:lpstr>Wyniki badań – obszar I – zestawienie:</vt:lpstr>
      <vt:lpstr>Wyniki badań – obszar I – gimnazjum:</vt:lpstr>
      <vt:lpstr>Wyniki badań – obszar I – liceum:</vt:lpstr>
      <vt:lpstr>  Wyniki badań – obszar II – nauczyciele:</vt:lpstr>
      <vt:lpstr>Wyniki badań – obszar III - rodzice:</vt:lpstr>
      <vt:lpstr>Wyniki badań – obszar I :</vt:lpstr>
      <vt:lpstr>Wyniki badań – obszar II :</vt:lpstr>
      <vt:lpstr>Wyniki badań – obszar III :</vt:lpstr>
      <vt:lpstr>Rekomendacje</vt:lpstr>
      <vt:lpstr>Rekomendacje</vt:lpstr>
      <vt:lpstr>Rekomendacje</vt:lpstr>
      <vt:lpstr>Rekomendacje</vt:lpstr>
      <vt:lpstr>Rekomendacje</vt:lpstr>
      <vt:lpstr>Rekomendacje</vt:lpstr>
      <vt:lpstr>Dziękuję za uwagę!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skali problemu groźby uzależnień od alkoholu i narkotyków w gimnazjach i szkołach podstawowych gminy Piaseczno</dc:title>
  <dc:creator>MORFEUSZ</dc:creator>
  <cp:lastModifiedBy>Ewa Wiśniewska</cp:lastModifiedBy>
  <cp:revision>272</cp:revision>
  <dcterms:created xsi:type="dcterms:W3CDTF">2013-01-03T07:46:50Z</dcterms:created>
  <dcterms:modified xsi:type="dcterms:W3CDTF">2019-01-25T10:07:56Z</dcterms:modified>
</cp:coreProperties>
</file>