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17" r:id="rId3"/>
    <p:sldMasterId id="2147483729" r:id="rId4"/>
    <p:sldMasterId id="2147483740" r:id="rId5"/>
    <p:sldMasterId id="2147483751" r:id="rId6"/>
  </p:sldMasterIdLst>
  <p:notesMasterIdLst>
    <p:notesMasterId r:id="rId147"/>
  </p:notesMasterIdLst>
  <p:handoutMasterIdLst>
    <p:handoutMasterId r:id="rId148"/>
  </p:handoutMasterIdLst>
  <p:sldIdLst>
    <p:sldId id="257" r:id="rId7"/>
    <p:sldId id="416" r:id="rId8"/>
    <p:sldId id="387" r:id="rId9"/>
    <p:sldId id="395" r:id="rId10"/>
    <p:sldId id="389" r:id="rId11"/>
    <p:sldId id="410" r:id="rId12"/>
    <p:sldId id="417" r:id="rId13"/>
    <p:sldId id="411" r:id="rId14"/>
    <p:sldId id="412" r:id="rId15"/>
    <p:sldId id="415" r:id="rId16"/>
    <p:sldId id="430" r:id="rId17"/>
    <p:sldId id="414" r:id="rId18"/>
    <p:sldId id="433" r:id="rId19"/>
    <p:sldId id="434" r:id="rId20"/>
    <p:sldId id="547" r:id="rId21"/>
    <p:sldId id="419" r:id="rId22"/>
    <p:sldId id="420" r:id="rId23"/>
    <p:sldId id="421" r:id="rId24"/>
    <p:sldId id="556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9" r:id="rId34"/>
    <p:sldId id="438" r:id="rId35"/>
    <p:sldId id="265" r:id="rId36"/>
    <p:sldId id="440" r:id="rId37"/>
    <p:sldId id="450" r:id="rId38"/>
    <p:sldId id="441" r:id="rId39"/>
    <p:sldId id="454" r:id="rId40"/>
    <p:sldId id="448" r:id="rId41"/>
    <p:sldId id="268" r:id="rId42"/>
    <p:sldId id="270" r:id="rId43"/>
    <p:sldId id="329" r:id="rId44"/>
    <p:sldId id="443" r:id="rId45"/>
    <p:sldId id="548" r:id="rId46"/>
    <p:sldId id="269" r:id="rId47"/>
    <p:sldId id="446" r:id="rId48"/>
    <p:sldId id="397" r:id="rId49"/>
    <p:sldId id="445" r:id="rId50"/>
    <p:sldId id="398" r:id="rId51"/>
    <p:sldId id="447" r:id="rId52"/>
    <p:sldId id="400" r:id="rId53"/>
    <p:sldId id="451" r:id="rId54"/>
    <p:sldId id="452" r:id="rId55"/>
    <p:sldId id="455" r:id="rId56"/>
    <p:sldId id="456" r:id="rId57"/>
    <p:sldId id="453" r:id="rId58"/>
    <p:sldId id="401" r:id="rId59"/>
    <p:sldId id="402" r:id="rId60"/>
    <p:sldId id="280" r:id="rId61"/>
    <p:sldId id="457" r:id="rId62"/>
    <p:sldId id="282" r:id="rId63"/>
    <p:sldId id="458" r:id="rId64"/>
    <p:sldId id="459" r:id="rId65"/>
    <p:sldId id="460" r:id="rId66"/>
    <p:sldId id="482" r:id="rId67"/>
    <p:sldId id="483" r:id="rId68"/>
    <p:sldId id="484" r:id="rId69"/>
    <p:sldId id="485" r:id="rId70"/>
    <p:sldId id="486" r:id="rId71"/>
    <p:sldId id="488" r:id="rId72"/>
    <p:sldId id="487" r:id="rId73"/>
    <p:sldId id="549" r:id="rId74"/>
    <p:sldId id="489" r:id="rId75"/>
    <p:sldId id="494" r:id="rId76"/>
    <p:sldId id="491" r:id="rId77"/>
    <p:sldId id="557" r:id="rId78"/>
    <p:sldId id="492" r:id="rId79"/>
    <p:sldId id="493" r:id="rId80"/>
    <p:sldId id="288" r:id="rId81"/>
    <p:sldId id="408" r:id="rId82"/>
    <p:sldId id="501" r:id="rId83"/>
    <p:sldId id="294" r:id="rId84"/>
    <p:sldId id="503" r:id="rId85"/>
    <p:sldId id="544" r:id="rId86"/>
    <p:sldId id="545" r:id="rId87"/>
    <p:sldId id="546" r:id="rId88"/>
    <p:sldId id="504" r:id="rId89"/>
    <p:sldId id="543" r:id="rId90"/>
    <p:sldId id="373" r:id="rId91"/>
    <p:sldId id="502" r:id="rId92"/>
    <p:sldId id="506" r:id="rId93"/>
    <p:sldId id="505" r:id="rId94"/>
    <p:sldId id="507" r:id="rId95"/>
    <p:sldId id="500" r:id="rId96"/>
    <p:sldId id="300" r:id="rId97"/>
    <p:sldId id="508" r:id="rId98"/>
    <p:sldId id="370" r:id="rId99"/>
    <p:sldId id="371" r:id="rId100"/>
    <p:sldId id="511" r:id="rId101"/>
    <p:sldId id="512" r:id="rId102"/>
    <p:sldId id="520" r:id="rId103"/>
    <p:sldId id="510" r:id="rId104"/>
    <p:sldId id="513" r:id="rId105"/>
    <p:sldId id="514" r:id="rId106"/>
    <p:sldId id="515" r:id="rId107"/>
    <p:sldId id="516" r:id="rId108"/>
    <p:sldId id="518" r:id="rId109"/>
    <p:sldId id="517" r:id="rId110"/>
    <p:sldId id="519" r:id="rId111"/>
    <p:sldId id="521" r:id="rId112"/>
    <p:sldId id="555" r:id="rId113"/>
    <p:sldId id="490" r:id="rId114"/>
    <p:sldId id="550" r:id="rId115"/>
    <p:sldId id="551" r:id="rId116"/>
    <p:sldId id="552" r:id="rId117"/>
    <p:sldId id="554" r:id="rId118"/>
    <p:sldId id="523" r:id="rId119"/>
    <p:sldId id="524" r:id="rId120"/>
    <p:sldId id="525" r:id="rId121"/>
    <p:sldId id="526" r:id="rId122"/>
    <p:sldId id="528" r:id="rId123"/>
    <p:sldId id="529" r:id="rId124"/>
    <p:sldId id="530" r:id="rId125"/>
    <p:sldId id="531" r:id="rId126"/>
    <p:sldId id="532" r:id="rId127"/>
    <p:sldId id="533" r:id="rId128"/>
    <p:sldId id="534" r:id="rId129"/>
    <p:sldId id="323" r:id="rId130"/>
    <p:sldId id="325" r:id="rId131"/>
    <p:sldId id="324" r:id="rId132"/>
    <p:sldId id="535" r:id="rId133"/>
    <p:sldId id="536" r:id="rId134"/>
    <p:sldId id="537" r:id="rId135"/>
    <p:sldId id="542" r:id="rId136"/>
    <p:sldId id="461" r:id="rId137"/>
    <p:sldId id="538" r:id="rId138"/>
    <p:sldId id="539" r:id="rId139"/>
    <p:sldId id="540" r:id="rId140"/>
    <p:sldId id="541" r:id="rId141"/>
    <p:sldId id="435" r:id="rId142"/>
    <p:sldId id="431" r:id="rId143"/>
    <p:sldId id="432" r:id="rId144"/>
    <p:sldId id="471" r:id="rId145"/>
    <p:sldId id="472" r:id="rId146"/>
  </p:sldIdLst>
  <p:sldSz cx="9144000" cy="6858000" type="screen4x3"/>
  <p:notesSz cx="6858000" cy="9144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99"/>
    <a:srgbClr val="CCCCFF"/>
    <a:srgbClr val="CC0000"/>
    <a:srgbClr val="FF0000"/>
    <a:srgbClr val="0066CC"/>
    <a:srgbClr val="00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5" autoAdjust="0"/>
    <p:restoredTop sz="94664" autoAdjust="0"/>
  </p:normalViewPr>
  <p:slideViewPr>
    <p:cSldViewPr>
      <p:cViewPr varScale="1">
        <p:scale>
          <a:sx n="106" d="100"/>
          <a:sy n="106" d="100"/>
        </p:scale>
        <p:origin x="198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0"/>
    </p:cViewPr>
  </p:sorterViewPr>
  <p:notesViewPr>
    <p:cSldViewPr>
      <p:cViewPr varScale="1">
        <p:scale>
          <a:sx n="56" d="100"/>
          <a:sy n="56" d="100"/>
        </p:scale>
        <p:origin x="-118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viewProps" Target="viewProps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theme" Target="theme/theme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A3BFD96-92E0-45DF-947F-362EA4936D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550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7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D9AE6F-AC81-43C3-A692-BBE09884493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728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AAF56-AA87-44AF-B63D-1E40D6A3AD80}" type="slidenum">
              <a:rPr lang="pl-PL"/>
              <a:pPr/>
              <a:t>1</a:t>
            </a:fld>
            <a:endParaRPr lang="pl-PL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804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2D071-E409-48BB-92A1-EAC6429A4F9F}" type="slidenum">
              <a:rPr lang="pl-PL"/>
              <a:pPr/>
              <a:t>39</a:t>
            </a:fld>
            <a:endParaRPr lang="pl-PL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30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B82D5-DD41-485E-B31A-8522DE5F2A53}" type="slidenum">
              <a:rPr lang="pl-PL"/>
              <a:pPr/>
              <a:t>41</a:t>
            </a:fld>
            <a:endParaRPr lang="pl-PL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535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07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D0881-8B69-4CAF-9FB0-56280837F56A}" type="slidenum">
              <a:rPr lang="pl-PL" altLang="pl-PL"/>
              <a:pPr/>
              <a:t>44</a:t>
            </a:fld>
            <a:endParaRPr lang="pl-PL" altLang="pl-PL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altLang="pl-PL"/>
              <a:t>Link do spisu dodatkowego – dopisanie wyborcy.</a:t>
            </a:r>
          </a:p>
        </p:txBody>
      </p:sp>
    </p:spTree>
    <p:extLst>
      <p:ext uri="{BB962C8B-B14F-4D97-AF65-F5344CB8AC3E}">
        <p14:creationId xmlns:p14="http://schemas.microsoft.com/office/powerpoint/2010/main" val="40535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098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761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5035D-C6F8-4360-A994-022EF12C4C0F}" type="slidenum">
              <a:rPr lang="pl-PL"/>
              <a:pPr/>
              <a:t>55</a:t>
            </a:fld>
            <a:endParaRPr lang="pl-PL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771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85EFB-D62A-4590-8B42-24FDDF4ECE4D}" type="slidenum">
              <a:rPr lang="pl-PL"/>
              <a:pPr/>
              <a:t>57</a:t>
            </a:fld>
            <a:endParaRPr lang="pl-PL" dirty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105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27A014-8A1C-4BB8-859D-2D34FE2697FD}" type="slidenum">
              <a:rPr lang="pl-PL"/>
              <a:pPr/>
              <a:t>75</a:t>
            </a:fld>
            <a:endParaRPr lang="pl-PL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/>
              <a:t>Link do porównania  liczb w pkt. I.3 i 5, potem przykłady wyjaśnień</a:t>
            </a:r>
          </a:p>
          <a:p>
            <a:pPr eaLnBrk="1" hangingPunct="1"/>
            <a:r>
              <a:rPr lang="pl-PL"/>
              <a:t>Przykłady kart nieważnych i karty ważnej;</a:t>
            </a:r>
            <a:br>
              <a:rPr lang="pl-PL"/>
            </a:br>
            <a:r>
              <a:rPr lang="pl-PL"/>
              <a:t>Definicje głosów ważnych i nieważnych, wraz z przykładami na kartach.</a:t>
            </a:r>
          </a:p>
        </p:txBody>
      </p:sp>
    </p:spTree>
    <p:extLst>
      <p:ext uri="{BB962C8B-B14F-4D97-AF65-F5344CB8AC3E}">
        <p14:creationId xmlns:p14="http://schemas.microsoft.com/office/powerpoint/2010/main" val="426853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77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86665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25957" name="Symbol zastępczy numeru slajd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A8E859-A60F-4EE6-810A-3CF24BFDD7BE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33099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9F8C3-3808-454D-BE23-3379035C73F6}" type="slidenum">
              <a:rPr lang="pl-PL"/>
              <a:pPr/>
              <a:t>78</a:t>
            </a:fld>
            <a:endParaRPr lang="pl-PL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391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79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522656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BE77-A9C4-4E46-B7F9-502E2A743A2F}" type="slidenum">
              <a:rPr lang="pl-PL"/>
              <a:pPr/>
              <a:t>80</a:t>
            </a:fld>
            <a:endParaRPr lang="pl-P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9337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BE77-A9C4-4E46-B7F9-502E2A743A2F}" type="slidenum">
              <a:rPr lang="pl-PL"/>
              <a:pPr/>
              <a:t>81</a:t>
            </a:fld>
            <a:endParaRPr lang="pl-P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770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BE77-A9C4-4E46-B7F9-502E2A743A2F}" type="slidenum">
              <a:rPr lang="pl-PL"/>
              <a:pPr/>
              <a:t>82</a:t>
            </a:fld>
            <a:endParaRPr lang="pl-P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718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83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310925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BE77-A9C4-4E46-B7F9-502E2A743A2F}" type="slidenum">
              <a:rPr lang="pl-PL"/>
              <a:pPr/>
              <a:t>84</a:t>
            </a:fld>
            <a:endParaRPr lang="pl-P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7708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9BE77-A9C4-4E46-B7F9-502E2A743A2F}" type="slidenum">
              <a:rPr lang="pl-PL"/>
              <a:pPr/>
              <a:t>85</a:t>
            </a:fld>
            <a:endParaRPr lang="pl-PL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336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931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0EE8370-F0AD-4147-BA61-5BE9BCCEBBA3}" type="slidenum">
              <a:rPr lang="pl-PL" altLang="pl-PL" sz="1200"/>
              <a:pPr algn="r" eaLnBrk="1" hangingPunct="1"/>
              <a:t>86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18933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87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268411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7BEA8-E36E-43EB-A0D8-2F36FED21080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altLang="pl-PL" b="1"/>
              <a:t>Czynności członków OKW przed dniem głosowania</a:t>
            </a:r>
            <a:r>
              <a:rPr lang="pl-PL" altLang="pl-PL"/>
              <a:t> – link do opisu czynności związanych  przyjęciem materiałów, kart.</a:t>
            </a:r>
          </a:p>
        </p:txBody>
      </p:sp>
    </p:spTree>
    <p:extLst>
      <p:ext uri="{BB962C8B-B14F-4D97-AF65-F5344CB8AC3E}">
        <p14:creationId xmlns:p14="http://schemas.microsoft.com/office/powerpoint/2010/main" val="990913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931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0EE8370-F0AD-4147-BA61-5BE9BCCEBBA3}" type="slidenum">
              <a:rPr lang="pl-PL" altLang="pl-PL" sz="1200"/>
              <a:pPr algn="r" eaLnBrk="1" hangingPunct="1"/>
              <a:t>88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651472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89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2730192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>
              <a:latin typeface="Arial" pitchFamily="34" charset="0"/>
            </a:endParaRPr>
          </a:p>
        </p:txBody>
      </p:sp>
      <p:sp>
        <p:nvSpPr>
          <p:cNvPr id="10138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1C93E04F-C904-4735-85BA-B48C72CE98B6}" type="slidenum">
              <a:rPr lang="pl-PL" altLang="pl-PL" sz="1200"/>
              <a:pPr algn="r" eaLnBrk="1" hangingPunct="1"/>
              <a:t>92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33878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944C36-A655-4E33-BFB8-1D473BEF8791}" type="slidenum">
              <a:rPr lang="pl-PL"/>
              <a:pPr/>
              <a:t>93</a:t>
            </a:fld>
            <a:endParaRPr lang="pl-PL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22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2309D-AA1D-42EF-907C-82BA4DBC037E}" type="slidenum">
              <a:rPr lang="pl-PL"/>
              <a:pPr/>
              <a:t>94</a:t>
            </a:fld>
            <a:endParaRPr lang="pl-PL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686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95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9652818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931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0EE8370-F0AD-4147-BA61-5BE9BCCEBBA3}" type="slidenum">
              <a:rPr lang="pl-PL" altLang="pl-PL" sz="1200"/>
              <a:pPr algn="r" eaLnBrk="1" hangingPunct="1"/>
              <a:t>96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2560234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98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2286389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99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5630567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93188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0EE8370-F0AD-4147-BA61-5BE9BCCEBBA3}" type="slidenum">
              <a:rPr lang="pl-PL" altLang="pl-PL" sz="1200"/>
              <a:pPr algn="r" eaLnBrk="1" hangingPunct="1"/>
              <a:t>100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73053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36C8FFF-3CD8-4294-B992-C9F73BEC79A9}" type="slidenum">
              <a:rPr lang="pl-PL" altLang="pl-PL" sz="1200"/>
              <a:pPr algn="r" eaLnBrk="1" hangingPunct="1"/>
              <a:t>12</a:t>
            </a:fld>
            <a:endParaRPr lang="pl-PL" altLang="pl-PL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84443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101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3951396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104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241740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109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6132782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 dirty="0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110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78895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ymbol zastępczy numeru slajd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32850CA-33F5-413A-8D05-E39784732781}" type="slidenum">
              <a:rPr lang="pl-PL" altLang="pl-PL" sz="1200"/>
              <a:pPr algn="r" eaLnBrk="1" hangingPunct="1"/>
              <a:t>111</a:t>
            </a:fld>
            <a:endParaRPr lang="pl-PL" altLang="pl-PL" sz="1200"/>
          </a:p>
        </p:txBody>
      </p:sp>
    </p:spTree>
    <p:extLst>
      <p:ext uri="{BB962C8B-B14F-4D97-AF65-F5344CB8AC3E}">
        <p14:creationId xmlns:p14="http://schemas.microsoft.com/office/powerpoint/2010/main" val="1492867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43365" name="Symbol zastępczy numeru slajdu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C809F4-1AAF-46E9-8996-5355BCE0E435}" type="slidenum">
              <a:rPr lang="pl-PL" altLang="pl-PL" smtClean="0"/>
              <a:pPr/>
              <a:t>120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73763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443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928BCF-2FE7-4C25-BC32-F507A2756508}" type="slidenum">
              <a:rPr lang="pl-PL" altLang="pl-PL" smtClean="0"/>
              <a:pPr/>
              <a:t>132</a:t>
            </a:fld>
            <a:endParaRPr lang="pl-PL" altLang="pl-PL"/>
          </a:p>
        </p:txBody>
      </p:sp>
      <p:sp>
        <p:nvSpPr>
          <p:cNvPr id="18437" name="Symbol zastępczy stopki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9084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269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3D3B0B-C1AC-40BB-A3EA-617888D9CC3A}" type="slidenum">
              <a:rPr lang="pl-PL" altLang="pl-PL" smtClean="0"/>
              <a:pPr/>
              <a:t>138</a:t>
            </a:fld>
            <a:endParaRPr lang="pl-PL" altLang="pl-PL"/>
          </a:p>
        </p:txBody>
      </p:sp>
      <p:sp>
        <p:nvSpPr>
          <p:cNvPr id="18437" name="Symbol zastępczy stopki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8252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21DE6-9278-43A5-95FF-48969C531B1F}" type="slidenum">
              <a:rPr lang="pl-PL"/>
              <a:pPr/>
              <a:t>30</a:t>
            </a:fld>
            <a:endParaRPr lang="pl-PL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10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53C84-9740-4151-AF41-BC83FDFD65A2}" type="slidenum">
              <a:rPr lang="pl-PL"/>
              <a:pPr/>
              <a:t>33</a:t>
            </a:fld>
            <a:endParaRPr lang="pl-PL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053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553C84-9740-4151-AF41-BC83FDFD65A2}" type="slidenum">
              <a:rPr lang="pl-PL"/>
              <a:pPr/>
              <a:t>36</a:t>
            </a:fld>
            <a:endParaRPr lang="pl-PL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79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8A04A-AB26-4D89-A06E-6CC9C7384843}" type="slidenum">
              <a:rPr lang="pl-PL"/>
              <a:pPr/>
              <a:t>37</a:t>
            </a:fld>
            <a:endParaRPr lang="pl-PL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3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2D071-E409-48BB-92A1-EAC6429A4F9F}" type="slidenum">
              <a:rPr lang="pl-PL"/>
              <a:pPr/>
              <a:t>38</a:t>
            </a:fld>
            <a:endParaRPr lang="pl-PL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202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E14CF-4B64-4C8B-A265-95643A2A93BA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8D8B8-D4FA-4EA3-856D-EE6D65027B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41AF0-E3A1-4020-B744-171E4113B175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8807A-6485-4CE1-9D8C-6365CB6637E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D2070-D2C4-4F12-88CB-3CF4995713AA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B21FB-8BEA-48F0-8971-488BCD444B8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7C4BC-99EA-430A-90B1-FFE68E22955C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1653F-3E2D-491D-860C-508144794B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pl-PL" altLang="en-US"/>
              <a:t>Kliknij, aby edytować styl wzorca tytułu</a:t>
            </a: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pl-PL" altLang="en-US"/>
              <a:t>Kliknij, aby edytować styl wzorca podtytułu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1F657B-200D-4DED-B313-49BAC661B784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A62BDC-0267-4C59-ABCC-EEA6D9D59D95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B5090-3F4B-4308-8645-0DDE025ECF26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76BBF-B6FA-4941-97EB-B284869ECF4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59603-C8F6-4F5D-9DFC-6D40167AA456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8C5E0-B1FF-442D-9F8E-3799F5B4B1D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1A73D-1B01-46A0-9637-4F80B8DC1329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1CF2A-DEFB-4B4F-BDC6-424599F7A3D4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25B87-B26E-4BD9-AB6F-3F151B310B3E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9C8B5-1E42-4DD5-9665-49AD18360E3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BA051-9930-47A9-B373-666B62785690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BBDB5-8721-453E-83E3-45D6BB85DAF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DDC1F-C020-4C1F-A94F-6626D740F4D2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B8FC5-7D55-4FFD-AADB-0AC95685859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C04BB-BDC5-41A9-92E5-C0187AF2209C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A6193-E258-41D9-88B3-E9B19B34DA3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443EF-85BC-4E86-8706-D5A0FFA4A6CC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9318-E796-4130-A0F6-24AAFEBCC8E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4AEB0-482B-4D43-B5C5-FE7E95FDA26E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FA8DA-C31D-4AD4-AA6D-B4D06978A2B1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604BE-8906-4EC8-97FA-E99FC19942A5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1293E-FA09-4A1C-8AD7-FF4F08CDE485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7D08E-7CE4-45AD-8E2D-B9DC58E83276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43FB4-09B2-4011-9077-9666C72E6605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0476D-9AAC-4978-98E8-953F97D92989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DCAE8-2EA2-4974-8144-9715EA1D161A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EE456-99F5-406C-AFD8-4FFA2E2BFCA4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69696-89EC-4FB2-853A-E14DF86523A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58595B"/>
                </a:solidFill>
                <a:latin typeface="Open Sans" pitchFamily="34" charset="0"/>
              </a:defRPr>
            </a:lvl1pPr>
          </a:lstStyle>
          <a:p>
            <a:pPr algn="l">
              <a:defRPr/>
            </a:pPr>
            <a:fld id="{1A892D39-DEF0-4B43-BC29-4AF70E68750F}" type="slidenum">
              <a:rPr lang="pl-PL" altLang="pl-PL" sz="1800"/>
              <a:pPr algn="l">
                <a:defRPr/>
              </a:pPr>
              <a:t>‹#›</a:t>
            </a:fld>
            <a:endParaRPr lang="pl-PL" altLang="pl-PL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3A24C-CB7B-4041-A830-2687A833B3F1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0C6A6-9966-4E6A-8DD0-948FD00D45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58595B"/>
                </a:solidFill>
                <a:latin typeface="Open Sans" pitchFamily="34" charset="0"/>
              </a:defRPr>
            </a:lvl1pPr>
          </a:lstStyle>
          <a:p>
            <a:pPr algn="l">
              <a:defRPr/>
            </a:pPr>
            <a:fld id="{6DBEA9B9-FCC1-4C1D-9C20-6FAEC8DEC0ED}" type="slidenum">
              <a:rPr lang="pl-PL" altLang="pl-PL" sz="1800"/>
              <a:pPr algn="l">
                <a:defRPr/>
              </a:pPr>
              <a:t>‹#›</a:t>
            </a:fld>
            <a:endParaRPr lang="pl-PL" altLang="pl-PL" sz="18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58595B"/>
                </a:solidFill>
                <a:latin typeface="+mn-lt"/>
              </a:defRPr>
            </a:lvl1pPr>
          </a:lstStyle>
          <a:p>
            <a:pPr algn="l">
              <a:defRPr/>
            </a:pPr>
            <a:endParaRPr lang="pl-PL" sz="18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58595B"/>
                </a:solidFill>
                <a:latin typeface="Open Sans" pitchFamily="34" charset="0"/>
              </a:defRPr>
            </a:lvl1pPr>
          </a:lstStyle>
          <a:p>
            <a:pPr algn="l">
              <a:defRPr/>
            </a:pPr>
            <a:fld id="{26B84D0A-80D5-4DA0-AB5C-72050EF8A5F2}" type="slidenum">
              <a:rPr lang="pl-PL" altLang="pl-PL" sz="1800"/>
              <a:pPr algn="l">
                <a:defRPr/>
              </a:pPr>
              <a:t>‹#›</a:t>
            </a:fld>
            <a:endParaRPr lang="pl-PL" altLang="pl-PL" sz="18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ójkąt prostokątny 12"/>
          <p:cNvSpPr/>
          <p:nvPr/>
        </p:nvSpPr>
        <p:spPr>
          <a:xfrm rot="10800000">
            <a:off x="1042988" y="-11113"/>
            <a:ext cx="8105775" cy="6869113"/>
          </a:xfrm>
          <a:custGeom>
            <a:avLst/>
            <a:gdLst>
              <a:gd name="connsiteX0" fmla="*/ 0 w 8100392"/>
              <a:gd name="connsiteY0" fmla="*/ 7256580 h 7256580"/>
              <a:gd name="connsiteX1" fmla="*/ 0 w 8100392"/>
              <a:gd name="connsiteY1" fmla="*/ 0 h 7256580"/>
              <a:gd name="connsiteX2" fmla="*/ 8100392 w 8100392"/>
              <a:gd name="connsiteY2" fmla="*/ 7256580 h 7256580"/>
              <a:gd name="connsiteX3" fmla="*/ 0 w 8100392"/>
              <a:gd name="connsiteY3" fmla="*/ 7256580 h 7256580"/>
              <a:gd name="connsiteX0" fmla="*/ 0 w 8100392"/>
              <a:gd name="connsiteY0" fmla="*/ 7256580 h 7256580"/>
              <a:gd name="connsiteX1" fmla="*/ 0 w 8100392"/>
              <a:gd name="connsiteY1" fmla="*/ 0 h 7256580"/>
              <a:gd name="connsiteX2" fmla="*/ 414867 w 8100392"/>
              <a:gd name="connsiteY2" fmla="*/ 387423 h 7256580"/>
              <a:gd name="connsiteX3" fmla="*/ 8100392 w 8100392"/>
              <a:gd name="connsiteY3" fmla="*/ 7256580 h 7256580"/>
              <a:gd name="connsiteX4" fmla="*/ 0 w 8100392"/>
              <a:gd name="connsiteY4" fmla="*/ 7256580 h 7256580"/>
              <a:gd name="connsiteX0" fmla="*/ 0 w 8100392"/>
              <a:gd name="connsiteY0" fmla="*/ 6869157 h 6869157"/>
              <a:gd name="connsiteX1" fmla="*/ 2381 w 8100392"/>
              <a:gd name="connsiteY1" fmla="*/ 721 h 6869157"/>
              <a:gd name="connsiteX2" fmla="*/ 414867 w 8100392"/>
              <a:gd name="connsiteY2" fmla="*/ 0 h 6869157"/>
              <a:gd name="connsiteX3" fmla="*/ 8100392 w 8100392"/>
              <a:gd name="connsiteY3" fmla="*/ 6869157 h 6869157"/>
              <a:gd name="connsiteX4" fmla="*/ 0 w 8100392"/>
              <a:gd name="connsiteY4" fmla="*/ 6869157 h 6869157"/>
              <a:gd name="connsiteX0" fmla="*/ 4831 w 8105223"/>
              <a:gd name="connsiteY0" fmla="*/ 6869157 h 6869157"/>
              <a:gd name="connsiteX1" fmla="*/ 68 w 8105223"/>
              <a:gd name="connsiteY1" fmla="*/ 721 h 6869157"/>
              <a:gd name="connsiteX2" fmla="*/ 419698 w 8105223"/>
              <a:gd name="connsiteY2" fmla="*/ 0 h 6869157"/>
              <a:gd name="connsiteX3" fmla="*/ 8105223 w 8105223"/>
              <a:gd name="connsiteY3" fmla="*/ 6869157 h 6869157"/>
              <a:gd name="connsiteX4" fmla="*/ 4831 w 8105223"/>
              <a:gd name="connsiteY4" fmla="*/ 6869157 h 6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223" h="6869157">
                <a:moveTo>
                  <a:pt x="4831" y="6869157"/>
                </a:moveTo>
                <a:cubicBezTo>
                  <a:pt x="5625" y="4579678"/>
                  <a:pt x="-726" y="2290200"/>
                  <a:pt x="68" y="721"/>
                </a:cubicBezTo>
                <a:lnTo>
                  <a:pt x="419698" y="0"/>
                </a:lnTo>
                <a:lnTo>
                  <a:pt x="8105223" y="6869157"/>
                </a:lnTo>
                <a:lnTo>
                  <a:pt x="4831" y="6869157"/>
                </a:lnTo>
                <a:close/>
              </a:path>
            </a:pathLst>
          </a:custGeom>
          <a:solidFill>
            <a:srgbClr val="9D0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800" dirty="0">
              <a:solidFill>
                <a:srgbClr val="58595B"/>
              </a:solidFill>
            </a:endParaRPr>
          </a:p>
        </p:txBody>
      </p:sp>
      <p:pic>
        <p:nvPicPr>
          <p:cNvPr id="4" name="Obraz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588" y="3162300"/>
            <a:ext cx="1266825" cy="533400"/>
          </a:xfrm>
          <a:prstGeom prst="rect">
            <a:avLst/>
          </a:prstGeom>
          <a:solidFill>
            <a:schemeClr val="bg2"/>
          </a:solidFill>
          <a:ln w="203200" cap="sq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Symbol zastępczy tekstu 10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8763" cy="6858000"/>
          </a:xfrm>
        </p:spPr>
        <p:txBody>
          <a:bodyPr lIns="540000" tIns="540000" rIns="540000" bIns="54000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9D032A"/>
                </a:solidFill>
                <a:latin typeface="Neo Sans Pro" pitchFamily="34" charset="0"/>
              </a:defRPr>
            </a:lvl1pPr>
            <a:lvl2pPr marL="0" indent="0" algn="l">
              <a:spcBef>
                <a:spcPts val="0"/>
              </a:spcBef>
              <a:buNone/>
              <a:defRPr sz="1400" baseline="0">
                <a:solidFill>
                  <a:srgbClr val="9D032A"/>
                </a:solidFill>
                <a:latin typeface="Neo Sans Pro" pitchFamily="34" charset="0"/>
              </a:defRPr>
            </a:lvl2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395536" y="1700808"/>
            <a:ext cx="8229600" cy="4427862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FBCE8-5E82-4861-918C-FB3A34D13C0B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D318-2437-49CC-9A3A-750255A420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395536" y="1700808"/>
            <a:ext cx="8229600" cy="4427862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ylizowany orze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49D015BD-2188-4226-868F-60B5A1537C12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  <p:pic>
        <p:nvPicPr>
          <p:cNvPr id="5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 userDrawn="1"/>
        </p:nvSpPr>
        <p:spPr bwMode="auto">
          <a:xfrm>
            <a:off x="155575" y="233363"/>
            <a:ext cx="9872663" cy="8016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endParaRPr lang="pl-PL" altLang="pl-PL" sz="1800">
              <a:solidFill>
                <a:prstClr val="black"/>
              </a:solidFill>
            </a:endParaRPr>
          </a:p>
        </p:txBody>
      </p:sp>
      <p:pic>
        <p:nvPicPr>
          <p:cNvPr id="7" name="Obraz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219F7-3C35-499D-9501-485959EB79B5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D004-0E05-4023-8959-0063E6D0F9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395536" y="1700808"/>
            <a:ext cx="8229600" cy="4427862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ylizowany orze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BC7217F1-36E3-4F7C-BB08-C7F6AED3F509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  <p:pic>
        <p:nvPicPr>
          <p:cNvPr id="5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 userDrawn="1"/>
        </p:nvSpPr>
        <p:spPr bwMode="auto">
          <a:xfrm>
            <a:off x="155575" y="233363"/>
            <a:ext cx="9872663" cy="8016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endParaRPr lang="pl-PL" altLang="pl-PL" sz="1800">
              <a:solidFill>
                <a:prstClr val="black"/>
              </a:solidFill>
            </a:endParaRPr>
          </a:p>
        </p:txBody>
      </p:sp>
      <p:pic>
        <p:nvPicPr>
          <p:cNvPr id="7" name="Obraz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22D79-105D-4985-8440-CB4F089CEB90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C8D7E-9812-406E-9F34-D1CC65C593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395536" y="1700808"/>
            <a:ext cx="8229600" cy="4427862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zawartości 21"/>
          <p:cNvSpPr>
            <a:spLocks noGrp="1"/>
          </p:cNvSpPr>
          <p:nvPr>
            <p:ph sz="quarter" idx="10"/>
          </p:nvPr>
        </p:nvSpPr>
        <p:spPr>
          <a:xfrm>
            <a:off x="2006600" y="458670"/>
            <a:ext cx="6660000" cy="5670000"/>
          </a:xfrm>
        </p:spPr>
        <p:txBody>
          <a:bodyPr lIns="18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1810"/>
            <a:ext cx="8229600" cy="94096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ylizowany orze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6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7DF707AA-643C-47FF-9C77-DC578389D1D8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  <p:pic>
        <p:nvPicPr>
          <p:cNvPr id="5" name="Obraz 8" descr="Logo - 3109 - 1 strona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 userDrawn="1"/>
        </p:nvSpPr>
        <p:spPr bwMode="auto">
          <a:xfrm>
            <a:off x="155575" y="233363"/>
            <a:ext cx="9872663" cy="8016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endParaRPr lang="pl-PL" altLang="pl-PL" sz="1800">
              <a:solidFill>
                <a:prstClr val="black"/>
              </a:solidFill>
            </a:endParaRPr>
          </a:p>
        </p:txBody>
      </p:sp>
      <p:pic>
        <p:nvPicPr>
          <p:cNvPr id="7" name="Obraz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8FB93-59B0-478F-B72B-A6B2B5B59215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E75C-BAD1-4D3A-97CD-03442D0D43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D7EE9-1FA7-4785-A6F0-0FE9FA800112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D765E-B80A-43E7-BDCF-C0B31333A74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28500-C244-45C8-9B6E-52ACACB9B044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7FF48-8E09-4171-B58C-116C4024D9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956681E7-B542-420F-AFDA-749A9895B4E9}" type="datetimeFigureOut">
              <a:rPr lang="pl-PL"/>
              <a:pPr/>
              <a:t>29.09.2023</a:t>
            </a:fld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C621A97-8BFD-4600-B1FC-4630046D27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  <p:sldLayoutId id="2147483690" r:id="rId12"/>
    <p:sldLayoutId id="2147483715" r:id="rId13"/>
  </p:sldLayoutIdLst>
  <p:transition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 wzorca tytułu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fld id="{1BC257EB-BC11-43BD-9416-17BAB737081E}" type="datetimeFigureOut">
              <a:rPr lang="pl-PL" altLang="en-US"/>
              <a:pPr/>
              <a:t>29.09.2023</a:t>
            </a:fld>
            <a:endParaRPr lang="pl-PL" altLang="en-US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pl-PL" altLang="en-US"/>
          </a:p>
        </p:txBody>
      </p:sp>
      <p:sp>
        <p:nvSpPr>
          <p:cNvPr id="1966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6196A98C-C796-462E-A6C4-06D5B7D5888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96617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18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19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0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1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2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3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4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5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6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7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8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29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0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1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2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3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4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5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6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7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8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39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0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1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2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3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4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5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6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96647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3" r:id="rId2"/>
    <p:sldLayoutId id="2147483712" r:id="rId3"/>
    <p:sldLayoutId id="2147483711" r:id="rId4"/>
    <p:sldLayoutId id="2147483710" r:id="rId5"/>
    <p:sldLayoutId id="2147483709" r:id="rId6"/>
    <p:sldLayoutId id="2147483708" r:id="rId7"/>
    <p:sldLayoutId id="2147483707" r:id="rId8"/>
    <p:sldLayoutId id="2147483706" r:id="rId9"/>
    <p:sldLayoutId id="2147483705" r:id="rId10"/>
    <p:sldLayoutId id="2147483704" r:id="rId11"/>
    <p:sldLayoutId id="2147483703" r:id="rId12"/>
    <p:sldLayoutId id="2147483702" r:id="rId13"/>
    <p:sldLayoutId id="2147483716" r:id="rId14"/>
  </p:sldLayoutIdLst>
  <p:transition>
    <p:rand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431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58595B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58595B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Sans Pro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" descr="Logo - 3109 - 1 strona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431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1029" name="Obraz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8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69726830-D68B-4189-A972-8EEE00C096B2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" descr="Logo - 3109 - 1 strona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431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1029" name="Obraz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8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5CC9F869-28B3-40C3-8FA4-1C9C25061451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" descr="Logo - 3109 - 1 strona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431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pic>
        <p:nvPicPr>
          <p:cNvPr id="1029" name="Obraz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8"/>
          <p:cNvSpPr txBox="1">
            <a:spLocks noChangeArrowheads="1"/>
          </p:cNvSpPr>
          <p:nvPr userDrawn="1"/>
        </p:nvSpPr>
        <p:spPr bwMode="auto">
          <a:xfrm>
            <a:off x="8516938" y="836613"/>
            <a:ext cx="576262" cy="369887"/>
          </a:xfrm>
          <a:prstGeom prst="rect">
            <a:avLst/>
          </a:prstGeom>
          <a:noFill/>
          <a:ln w="952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fld id="{D50E40A8-20E6-495A-84FE-DFEB3E2D5D6F}" type="slidenum">
              <a:rPr lang="pl-PL" altLang="pl-PL" sz="1800" b="1">
                <a:solidFill>
                  <a:srgbClr val="9D032A"/>
                </a:solidFill>
              </a:rPr>
              <a:pPr>
                <a:defRPr/>
              </a:pPr>
              <a:t>‹#›</a:t>
            </a:fld>
            <a:endParaRPr lang="pl-PL" altLang="pl-PL" sz="1800" b="1">
              <a:solidFill>
                <a:srgbClr val="9D032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package" Target="../embeddings/Microsoft_Word_Document1.docx"/><Relationship Id="rId7" Type="http://schemas.openxmlformats.org/officeDocument/2006/relationships/package" Target="../embeddings/Microsoft_Word_Document3.docx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emf"/><Relationship Id="rId5" Type="http://schemas.openxmlformats.org/officeDocument/2006/relationships/package" Target="../embeddings/Microsoft_Word_Document2.docx"/><Relationship Id="rId10" Type="http://schemas.openxmlformats.org/officeDocument/2006/relationships/image" Target="../media/image93.emf"/><Relationship Id="rId4" Type="http://schemas.openxmlformats.org/officeDocument/2006/relationships/image" Target="../media/image90.emf"/><Relationship Id="rId9" Type="http://schemas.openxmlformats.org/officeDocument/2006/relationships/package" Target="../embeddings/Microsoft_Word_Document4.docx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0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7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hyperlink" Target="pliki/16_Uchwala_zarz&#261;dzenie%20druku%20kart%20do%20g&#322;osowania.pdf" TargetMode="External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2.png"/><Relationship Id="rId9" Type="http://schemas.openxmlformats.org/officeDocument/2006/relationships/image" Target="../media/image115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://warszawa.pkw.gov.pl/" TargetMode="External"/><Relationship Id="rId4" Type="http://schemas.openxmlformats.org/officeDocument/2006/relationships/hyperlink" Target="http://pkw.gov.pl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wmf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wmf"/><Relationship Id="rId5" Type="http://schemas.openxmlformats.org/officeDocument/2006/relationships/image" Target="../media/image7.png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8" descr="Logo - 3109 - 1 stro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sej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620688"/>
            <a:ext cx="5544914" cy="3548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30300" y="4005064"/>
            <a:ext cx="6659562" cy="2769989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l-PL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Wybory do Sejmu RP</a:t>
            </a:r>
            <a:br>
              <a:rPr lang="pl-PL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pl-PL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i do Senatu RP</a:t>
            </a:r>
          </a:p>
          <a:p>
            <a:pPr algn="r">
              <a:spcBef>
                <a:spcPct val="50000"/>
              </a:spcBef>
              <a:defRPr/>
            </a:pPr>
            <a:r>
              <a:rPr lang="pl-PL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Referendum</a:t>
            </a:r>
          </a:p>
          <a:p>
            <a:pPr algn="r">
              <a:spcBef>
                <a:spcPct val="50000"/>
              </a:spcBef>
              <a:defRPr/>
            </a:pPr>
            <a:r>
              <a:rPr lang="pl-PL" sz="3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15 października 2023 r.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6357938"/>
            <a:ext cx="11858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214422"/>
            <a:ext cx="7455202" cy="5310922"/>
          </a:xfrm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pl-PL" sz="1500" b="1" dirty="0">
                <a:solidFill>
                  <a:srgbClr val="000099"/>
                </a:solidFill>
              </a:rPr>
              <a:t>W lokalu powinny znajdować się:</a:t>
            </a:r>
          </a:p>
          <a:p>
            <a:pPr algn="just" eaLnBrk="1" hangingPunct="1">
              <a:defRPr/>
            </a:pPr>
            <a:r>
              <a:rPr lang="pl-PL" sz="1500" dirty="0">
                <a:solidFill>
                  <a:srgbClr val="000099"/>
                </a:solidFill>
              </a:rPr>
              <a:t>godło państwowe,</a:t>
            </a:r>
          </a:p>
          <a:p>
            <a:pPr algn="just" eaLnBrk="1" hangingPunct="1">
              <a:defRPr/>
            </a:pPr>
            <a:r>
              <a:rPr lang="pl-PL" sz="1500" dirty="0">
                <a:solidFill>
                  <a:srgbClr val="000099"/>
                </a:solidFill>
              </a:rPr>
              <a:t>urna,</a:t>
            </a:r>
          </a:p>
          <a:p>
            <a:pPr algn="just" eaLnBrk="1" hangingPunct="1">
              <a:defRPr/>
            </a:pPr>
            <a:r>
              <a:rPr lang="pl-PL" sz="1500" dirty="0">
                <a:solidFill>
                  <a:srgbClr val="000099"/>
                </a:solidFill>
              </a:rPr>
              <a:t>miejsca zapewniające tajność głosowania (w takiej liczbie, aby zapewnić sprawny przebieg głosowania) z informacją o sposobie głosowania i warunkach ważności głosu oraz przyborami do pisania.</a:t>
            </a:r>
          </a:p>
          <a:p>
            <a:pPr eaLnBrk="1" hangingPunct="1">
              <a:buNone/>
            </a:pPr>
            <a:r>
              <a:rPr lang="pl-PL" sz="1500" b="1" dirty="0">
                <a:solidFill>
                  <a:srgbClr val="000099"/>
                </a:solidFill>
              </a:rPr>
              <a:t>Na widocznym miejscu wywiesza się urzędowe obwieszczenia i informacje: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numerze i granicach okręgu wyborczego</a:t>
            </a:r>
            <a:r>
              <a:rPr lang="pl-PL" sz="1500" dirty="0">
                <a:solidFill>
                  <a:srgbClr val="000099"/>
                </a:solidFill>
                <a:cs typeface="Times New Roman" pitchFamily="18" charset="0"/>
              </a:rPr>
              <a:t> do Sejmu i liczbie posłów wybieranych w tym okręgu oraz o numerze i granicach okręgu wyborczego do Senatu</a:t>
            </a:r>
            <a:r>
              <a:rPr lang="pl-PL" sz="1500" dirty="0">
                <a:solidFill>
                  <a:srgbClr val="000099"/>
                </a:solidFill>
              </a:rPr>
              <a:t>,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zarejestrowanych listach kandydatów w danym okręgu, numerach tych list i nazwach lub skrótach komitetów, wraz z danymi o kandydatach,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zarejestrowanych kandydatach na senatora,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numerach i granicach obwodów oraz siedzibach obwodowych komisji,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sposobie głosowania i warunkach ważności głosu, (Sejm, Senat, referendum)</a:t>
            </a:r>
          </a:p>
          <a:p>
            <a:pPr eaLnBrk="1" hangingPunct="1"/>
            <a:r>
              <a:rPr lang="pl-PL" sz="1500" dirty="0">
                <a:solidFill>
                  <a:srgbClr val="000099"/>
                </a:solidFill>
              </a:rPr>
              <a:t>o składzie komisji i pełnionych funkcjach.</a:t>
            </a:r>
          </a:p>
          <a:p>
            <a:pPr eaLnBrk="1" hangingPunct="1">
              <a:buNone/>
            </a:pPr>
            <a:r>
              <a:rPr lang="pl-PL" sz="1500" dirty="0">
                <a:solidFill>
                  <a:srgbClr val="000099"/>
                </a:solidFill>
              </a:rPr>
              <a:t>	Obwieszczenia i informacje powinny być dodatkowo umieszczone na wysokości umożliwiającej ich odczytanie przez wyborców niepełnosprawnych.</a:t>
            </a:r>
          </a:p>
          <a:p>
            <a:pPr eaLnBrk="1" hangingPunct="1">
              <a:buNone/>
            </a:pPr>
            <a:r>
              <a:rPr lang="pl-PL" sz="1500" dirty="0">
                <a:solidFill>
                  <a:srgbClr val="000099"/>
                </a:solidFill>
              </a:rPr>
              <a:t>	W siedzibie komisji (wewnątrz i na zewnątrz) nie mogą być umieszczone hasła, napisy lub ulotki oraz inne materiały agitacyjne.</a:t>
            </a:r>
          </a:p>
          <a:p>
            <a:pPr marL="0" indent="0" algn="just" eaLnBrk="1" hangingPunct="1">
              <a:buFontTx/>
              <a:buNone/>
              <a:defRPr/>
            </a:pPr>
            <a:endParaRPr lang="pl-PL" sz="1500" dirty="0">
              <a:solidFill>
                <a:srgbClr val="000099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8100392" y="6245225"/>
            <a:ext cx="586408" cy="476250"/>
          </a:xfrm>
        </p:spPr>
        <p:txBody>
          <a:bodyPr/>
          <a:lstStyle/>
          <a:p>
            <a:pPr>
              <a:defRPr/>
            </a:pPr>
            <a:fld id="{5B33F6EF-164F-4058-A74A-7CE41D5D1FCA}" type="slidenum">
              <a:rPr lang="pl-PL" sz="1000" smtClean="0"/>
              <a:pPr>
                <a:defRPr/>
              </a:pPr>
              <a:t>10</a:t>
            </a:fld>
            <a:endParaRPr lang="pl-PL" sz="1000" dirty="0"/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85860"/>
            <a:ext cx="555812" cy="72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4865" y="2085220"/>
            <a:ext cx="627247" cy="76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142984"/>
            <a:ext cx="792088" cy="960636"/>
          </a:xfrm>
          <a:prstGeom prst="rect">
            <a:avLst/>
          </a:prstGeom>
        </p:spPr>
      </p:pic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1715508" y="548680"/>
            <a:ext cx="39535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PRZYGOTOWANIE LOKALU</a:t>
            </a:r>
          </a:p>
        </p:txBody>
      </p:sp>
      <p:graphicFrame>
        <p:nvGraphicFramePr>
          <p:cNvPr id="12" name="Obiekt 11"/>
          <p:cNvGraphicFramePr>
            <a:graphicFrameLocks noChangeAspect="1"/>
          </p:cNvGraphicFramePr>
          <p:nvPr/>
        </p:nvGraphicFramePr>
        <p:xfrm>
          <a:off x="7956376" y="4653136"/>
          <a:ext cx="744226" cy="105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416596" imgH="9076207" progId="AcroExch.Document.DC">
                  <p:embed/>
                </p:oleObj>
              </mc:Choice>
              <mc:Fallback>
                <p:oleObj name="Acrobat Document" r:id="rId6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376" y="4653136"/>
                        <a:ext cx="744226" cy="1052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74164175"/>
              </p:ext>
            </p:extLst>
          </p:nvPr>
        </p:nvGraphicFramePr>
        <p:xfrm>
          <a:off x="251520" y="2060848"/>
          <a:ext cx="8712200" cy="231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skreślonego nazwiska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232" name="Symbol zastępczy numeru slajdu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7C13BEF-F8EC-48AE-9E1E-4368F3DDD62B}" type="slidenum">
              <a:rPr lang="pl-PL" altLang="pl-PL" sz="1400"/>
              <a:pPr algn="r" eaLnBrk="1" hangingPunct="1"/>
              <a:t>100</a:t>
            </a:fld>
            <a:endParaRPr lang="pl-PL" altLang="pl-PL" sz="1400"/>
          </a:p>
        </p:txBody>
      </p:sp>
      <p:sp>
        <p:nvSpPr>
          <p:cNvPr id="92233" name="Prostokąt 1"/>
          <p:cNvSpPr>
            <a:spLocks noChangeArrowheads="1"/>
          </p:cNvSpPr>
          <p:nvPr/>
        </p:nvSpPr>
        <p:spPr bwMode="auto">
          <a:xfrm>
            <a:off x="251520" y="4437112"/>
            <a:ext cx="621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Uwaga!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Suma liczb z pkt. 12a – 12c </a:t>
            </a:r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musi być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równa liczbie z pkt. 13. </a:t>
            </a:r>
            <a:endParaRPr lang="pl-PL" altLang="pl-PL" sz="1400" dirty="0"/>
          </a:p>
        </p:txBody>
      </p:sp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467544" y="620688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PUNKT 14 PROTOKOŁÓW - SENAT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175676"/>
              </p:ext>
            </p:extLst>
          </p:nvPr>
        </p:nvGraphicFramePr>
        <p:xfrm>
          <a:off x="251520" y="4797152"/>
          <a:ext cx="8712200" cy="51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Liczba głosów ważnych oddanych łącznie na wszystkich kandydatów </a:t>
                      </a:r>
                      <a:r>
                        <a:rPr lang="pl-PL" sz="1400" b="0" i="1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 kart ważnych) </a:t>
                      </a: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Prostokąt 3"/>
          <p:cNvSpPr>
            <a:spLocks noChangeArrowheads="1"/>
          </p:cNvSpPr>
          <p:nvPr/>
        </p:nvSpPr>
        <p:spPr bwMode="auto">
          <a:xfrm>
            <a:off x="251520" y="5373216"/>
            <a:ext cx="6245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latin typeface="Times New Roman" pitchFamily="18" charset="0"/>
                <a:cs typeface="Times New Roman" pitchFamily="18" charset="0"/>
              </a:rPr>
              <a:t>Uwaga!</a:t>
            </a:r>
            <a:r>
              <a:rPr lang="pl-PL" altLang="pl-PL" sz="1400" dirty="0">
                <a:latin typeface="Times New Roman" pitchFamily="18" charset="0"/>
                <a:cs typeface="Times New Roman" pitchFamily="18" charset="0"/>
              </a:rPr>
              <a:t> Suma liczb z pkt. 13 i 14 </a:t>
            </a:r>
            <a:r>
              <a:rPr lang="pl-PL" altLang="pl-PL" sz="1400" b="1" dirty="0">
                <a:latin typeface="Times New Roman" pitchFamily="18" charset="0"/>
                <a:cs typeface="Times New Roman" pitchFamily="18" charset="0"/>
              </a:rPr>
              <a:t>musi</a:t>
            </a:r>
            <a:r>
              <a:rPr lang="pl-PL" altLang="pl-PL" sz="1400" dirty="0">
                <a:latin typeface="Times New Roman" pitchFamily="18" charset="0"/>
                <a:cs typeface="Times New Roman" pitchFamily="18" charset="0"/>
              </a:rPr>
              <a:t> być równa liczbie z pkt. 12</a:t>
            </a:r>
          </a:p>
        </p:txBody>
      </p:sp>
    </p:spTree>
  </p:cSld>
  <p:clrMapOvr>
    <a:masterClrMapping/>
  </p:clrMapOvr>
  <p:transition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7584" y="2060848"/>
            <a:ext cx="7200800" cy="3168352"/>
          </a:xfrm>
        </p:spPr>
        <p:txBody>
          <a:bodyPr/>
          <a:lstStyle/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Komisja ustala – na podstawie kart z głosami ważnymi – </a:t>
            </a:r>
            <a:r>
              <a:rPr lang="pl-PL" sz="1800" b="1" dirty="0">
                <a:solidFill>
                  <a:srgbClr val="000099"/>
                </a:solidFill>
              </a:rPr>
              <a:t>liczbę głosów ważnych oddanych na poszczególnych kandydatów na senatora</a:t>
            </a:r>
            <a:r>
              <a:rPr lang="pl-PL" sz="1800" dirty="0">
                <a:solidFill>
                  <a:srgbClr val="000099"/>
                </a:solidFill>
              </a:rPr>
              <a:t>. </a:t>
            </a:r>
          </a:p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Ustalenia tego komisja dokonuje na przygotowanych wcześniej arkuszach pomocniczych z nazwiskami i imionami wszystkich kandydatów na senatora.</a:t>
            </a:r>
          </a:p>
          <a:p>
            <a:pPr mar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Ustaloną liczbę głosów ważnych oddanych na poszczególnych kandydatów komisja wpisuje </a:t>
            </a:r>
            <a:r>
              <a:rPr lang="pl-PL" sz="1800" b="1" dirty="0">
                <a:solidFill>
                  <a:srgbClr val="000099"/>
                </a:solidFill>
              </a:rPr>
              <a:t>w punkcie 15 protokołu głosowania</a:t>
            </a:r>
            <a:r>
              <a:rPr lang="pl-PL" sz="1800" dirty="0">
                <a:solidFill>
                  <a:srgbClr val="000099"/>
                </a:solidFill>
              </a:rPr>
              <a:t> odpowiednio przy nazwiskach poszczególnych kandydatów.</a:t>
            </a:r>
          </a:p>
          <a:p>
            <a:pPr mar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Sumę liczb głosów ważnych oddanych na poszczególnych kandydatów wpisuje się w rubryce „Razem”.</a:t>
            </a:r>
          </a:p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101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980728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PUNKTU 15 PROTOKOŁU - SENAT</a:t>
            </a:r>
          </a:p>
        </p:txBody>
      </p:sp>
    </p:spTree>
  </p:cSld>
  <p:clrMapOvr>
    <a:masterClrMapping/>
  </p:clrMapOvr>
  <p:transition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28B210-358E-43AD-8625-615384DA3DED}" type="slidenum">
              <a:rPr lang="pl-PL" sz="1000"/>
              <a:pPr/>
              <a:t>102</a:t>
            </a:fld>
            <a:endParaRPr lang="pl-PL" sz="10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5138" y="617538"/>
          <a:ext cx="77057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051201" imgH="7158774" progId="Word.Document.8">
                  <p:embed/>
                </p:oleObj>
              </mc:Choice>
              <mc:Fallback>
                <p:oleObj name="Document" r:id="rId2" imgW="10051201" imgH="715877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617538"/>
                        <a:ext cx="770572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19475" y="168275"/>
            <a:ext cx="2362200" cy="381000"/>
            <a:chOff x="2016" y="96"/>
            <a:chExt cx="1440" cy="288"/>
          </a:xfrm>
        </p:grpSpPr>
        <p:sp>
          <p:nvSpPr>
            <p:cNvPr id="2100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15" y="137"/>
              <a:ext cx="1278" cy="1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600" kern="10" spc="32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latin typeface="Arial"/>
                  <a:cs typeface="Arial"/>
                </a:rPr>
                <a:t>ARKUSZ POMOCNICZY</a:t>
              </a:r>
            </a:p>
          </p:txBody>
        </p:sp>
        <p:sp>
          <p:nvSpPr>
            <p:cNvPr id="2101" name="Rectangle 5"/>
            <p:cNvSpPr>
              <a:spLocks noChangeArrowheads="1"/>
            </p:cNvSpPr>
            <p:nvPr/>
          </p:nvSpPr>
          <p:spPr bwMode="auto">
            <a:xfrm>
              <a:off x="2016" y="96"/>
              <a:ext cx="1440" cy="288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7452320" y="486916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28" name="AutoShape 8"/>
          <p:cNvSpPr>
            <a:spLocks/>
          </p:cNvSpPr>
          <p:nvPr/>
        </p:nvSpPr>
        <p:spPr bwMode="auto">
          <a:xfrm>
            <a:off x="8244408" y="1484784"/>
            <a:ext cx="304800" cy="3456384"/>
          </a:xfrm>
          <a:prstGeom prst="rightBrace">
            <a:avLst>
              <a:gd name="adj1" fmla="val 9791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8610600" y="306896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>
                <a:solidFill>
                  <a:schemeClr val="tx2"/>
                </a:solidFill>
                <a:latin typeface="Times New Roman" pitchFamily="18" charset="0"/>
                <a:sym typeface="Wingdings 2" pitchFamily="18" charset="2"/>
              </a:rPr>
              <a:t></a:t>
            </a:r>
            <a:endParaRPr lang="pl-PL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8532440" y="4869160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=</a:t>
            </a:r>
            <a:endParaRPr lang="pl-PL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755576" y="2564904"/>
            <a:ext cx="133350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JANKOWSKA Janina</a:t>
            </a:r>
          </a:p>
        </p:txBody>
      </p:sp>
      <p:sp>
        <p:nvSpPr>
          <p:cNvPr id="2061" name="Text Box 14"/>
          <p:cNvSpPr txBox="1">
            <a:spLocks noChangeArrowheads="1"/>
          </p:cNvSpPr>
          <p:nvPr/>
        </p:nvSpPr>
        <p:spPr bwMode="auto">
          <a:xfrm>
            <a:off x="683568" y="2276872"/>
            <a:ext cx="146050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GROCHOWSKI Henryk</a:t>
            </a:r>
          </a:p>
        </p:txBody>
      </p:sp>
      <p:sp>
        <p:nvSpPr>
          <p:cNvPr id="2064" name="Text Box 17"/>
          <p:cNvSpPr txBox="1">
            <a:spLocks noChangeArrowheads="1"/>
          </p:cNvSpPr>
          <p:nvPr/>
        </p:nvSpPr>
        <p:spPr bwMode="auto">
          <a:xfrm>
            <a:off x="683568" y="3212976"/>
            <a:ext cx="141128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KLAKIERSKA Lucyna</a:t>
            </a:r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755576" y="3645024"/>
            <a:ext cx="1195387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NAZWISKO i Imię</a:t>
            </a:r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755576" y="1484784"/>
            <a:ext cx="123825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ADAMSKI  Norbert</a:t>
            </a:r>
          </a:p>
        </p:txBody>
      </p:sp>
      <p:sp>
        <p:nvSpPr>
          <p:cNvPr id="2067" name="Text Box 20"/>
          <p:cNvSpPr txBox="1">
            <a:spLocks noChangeArrowheads="1"/>
          </p:cNvSpPr>
          <p:nvPr/>
        </p:nvSpPr>
        <p:spPr bwMode="auto">
          <a:xfrm>
            <a:off x="899592" y="4638038"/>
            <a:ext cx="1008112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ZIÓŁKO Jan</a:t>
            </a:r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22098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>
            <a:off x="22860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23622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>
            <a:off x="24384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5" name="Line 25"/>
          <p:cNvSpPr>
            <a:spLocks noChangeShapeType="1"/>
          </p:cNvSpPr>
          <p:nvPr/>
        </p:nvSpPr>
        <p:spPr bwMode="auto">
          <a:xfrm>
            <a:off x="25146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auto">
          <a:xfrm>
            <a:off x="25908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26670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>
            <a:off x="27432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>
            <a:off x="28194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>
            <a:off x="28956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1" name="Line 31"/>
          <p:cNvSpPr>
            <a:spLocks noChangeShapeType="1"/>
          </p:cNvSpPr>
          <p:nvPr/>
        </p:nvSpPr>
        <p:spPr bwMode="auto">
          <a:xfrm>
            <a:off x="2133600" y="2286000"/>
            <a:ext cx="83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80" name="Text Box 34"/>
          <p:cNvSpPr txBox="1">
            <a:spLocks noChangeArrowheads="1"/>
          </p:cNvSpPr>
          <p:nvPr/>
        </p:nvSpPr>
        <p:spPr bwMode="auto">
          <a:xfrm>
            <a:off x="6732240" y="187325"/>
            <a:ext cx="2233960" cy="33855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>
                <a:solidFill>
                  <a:srgbClr val="FF0000"/>
                </a:solidFill>
              </a:rPr>
              <a:t>Wybory do SENATU</a:t>
            </a:r>
          </a:p>
        </p:txBody>
      </p:sp>
      <p:sp>
        <p:nvSpPr>
          <p:cNvPr id="56356" name="Line 36"/>
          <p:cNvSpPr>
            <a:spLocks noChangeShapeType="1"/>
          </p:cNvSpPr>
          <p:nvPr/>
        </p:nvSpPr>
        <p:spPr bwMode="auto">
          <a:xfrm>
            <a:off x="24257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7" name="Line 37"/>
          <p:cNvSpPr>
            <a:spLocks noChangeShapeType="1"/>
          </p:cNvSpPr>
          <p:nvPr/>
        </p:nvSpPr>
        <p:spPr bwMode="auto">
          <a:xfrm>
            <a:off x="25019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8" name="Line 38"/>
          <p:cNvSpPr>
            <a:spLocks noChangeShapeType="1"/>
          </p:cNvSpPr>
          <p:nvPr/>
        </p:nvSpPr>
        <p:spPr bwMode="auto">
          <a:xfrm>
            <a:off x="25781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9" name="Line 39"/>
          <p:cNvSpPr>
            <a:spLocks noChangeShapeType="1"/>
          </p:cNvSpPr>
          <p:nvPr/>
        </p:nvSpPr>
        <p:spPr bwMode="auto">
          <a:xfrm>
            <a:off x="26543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0" name="Line 40"/>
          <p:cNvSpPr>
            <a:spLocks noChangeShapeType="1"/>
          </p:cNvSpPr>
          <p:nvPr/>
        </p:nvSpPr>
        <p:spPr bwMode="auto">
          <a:xfrm>
            <a:off x="27305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1" name="Line 41"/>
          <p:cNvSpPr>
            <a:spLocks noChangeShapeType="1"/>
          </p:cNvSpPr>
          <p:nvPr/>
        </p:nvSpPr>
        <p:spPr bwMode="auto">
          <a:xfrm>
            <a:off x="28067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2" name="Line 42"/>
          <p:cNvSpPr>
            <a:spLocks noChangeShapeType="1"/>
          </p:cNvSpPr>
          <p:nvPr/>
        </p:nvSpPr>
        <p:spPr bwMode="auto">
          <a:xfrm>
            <a:off x="28829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3" name="Line 43"/>
          <p:cNvSpPr>
            <a:spLocks noChangeShapeType="1"/>
          </p:cNvSpPr>
          <p:nvPr/>
        </p:nvSpPr>
        <p:spPr bwMode="auto">
          <a:xfrm>
            <a:off x="29591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4" name="Line 44"/>
          <p:cNvSpPr>
            <a:spLocks noChangeShapeType="1"/>
          </p:cNvSpPr>
          <p:nvPr/>
        </p:nvSpPr>
        <p:spPr bwMode="auto">
          <a:xfrm>
            <a:off x="30353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5" name="Line 45"/>
          <p:cNvSpPr>
            <a:spLocks noChangeShapeType="1"/>
          </p:cNvSpPr>
          <p:nvPr/>
        </p:nvSpPr>
        <p:spPr bwMode="auto">
          <a:xfrm>
            <a:off x="31115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6" name="Line 46"/>
          <p:cNvSpPr>
            <a:spLocks noChangeShapeType="1"/>
          </p:cNvSpPr>
          <p:nvPr/>
        </p:nvSpPr>
        <p:spPr bwMode="auto">
          <a:xfrm>
            <a:off x="2349500" y="3692525"/>
            <a:ext cx="83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7" name="Line 47"/>
          <p:cNvSpPr>
            <a:spLocks noChangeShapeType="1"/>
          </p:cNvSpPr>
          <p:nvPr/>
        </p:nvSpPr>
        <p:spPr bwMode="auto">
          <a:xfrm>
            <a:off x="34417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8" name="Line 48"/>
          <p:cNvSpPr>
            <a:spLocks noChangeShapeType="1"/>
          </p:cNvSpPr>
          <p:nvPr/>
        </p:nvSpPr>
        <p:spPr bwMode="auto">
          <a:xfrm>
            <a:off x="35179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9" name="Line 49"/>
          <p:cNvSpPr>
            <a:spLocks noChangeShapeType="1"/>
          </p:cNvSpPr>
          <p:nvPr/>
        </p:nvSpPr>
        <p:spPr bwMode="auto">
          <a:xfrm>
            <a:off x="35941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0" name="Line 50"/>
          <p:cNvSpPr>
            <a:spLocks noChangeShapeType="1"/>
          </p:cNvSpPr>
          <p:nvPr/>
        </p:nvSpPr>
        <p:spPr bwMode="auto">
          <a:xfrm>
            <a:off x="36703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1" name="Line 51"/>
          <p:cNvSpPr>
            <a:spLocks noChangeShapeType="1"/>
          </p:cNvSpPr>
          <p:nvPr/>
        </p:nvSpPr>
        <p:spPr bwMode="auto">
          <a:xfrm>
            <a:off x="23399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2" name="Line 52"/>
          <p:cNvSpPr>
            <a:spLocks noChangeShapeType="1"/>
          </p:cNvSpPr>
          <p:nvPr/>
        </p:nvSpPr>
        <p:spPr bwMode="auto">
          <a:xfrm>
            <a:off x="24161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3" name="Line 53"/>
          <p:cNvSpPr>
            <a:spLocks noChangeShapeType="1"/>
          </p:cNvSpPr>
          <p:nvPr/>
        </p:nvSpPr>
        <p:spPr bwMode="auto">
          <a:xfrm>
            <a:off x="24923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4" name="Line 54"/>
          <p:cNvSpPr>
            <a:spLocks noChangeShapeType="1"/>
          </p:cNvSpPr>
          <p:nvPr/>
        </p:nvSpPr>
        <p:spPr bwMode="auto">
          <a:xfrm>
            <a:off x="25685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827584" y="1916832"/>
            <a:ext cx="129698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CZAPOWSKI Dawid</a:t>
            </a:r>
          </a:p>
        </p:txBody>
      </p:sp>
      <p:sp>
        <p:nvSpPr>
          <p:cNvPr id="55" name="Text Box 20"/>
          <p:cNvSpPr txBox="1">
            <a:spLocks noChangeArrowheads="1"/>
          </p:cNvSpPr>
          <p:nvPr/>
        </p:nvSpPr>
        <p:spPr bwMode="auto">
          <a:xfrm>
            <a:off x="7596336" y="3212976"/>
            <a:ext cx="504056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b="1" i="1" dirty="0">
                <a:solidFill>
                  <a:srgbClr val="000099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7596336" y="2204864"/>
            <a:ext cx="504056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b="1" i="1" dirty="0">
                <a:solidFill>
                  <a:srgbClr val="000099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7596336" y="3573016"/>
            <a:ext cx="504056" cy="2462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b="1" i="1" dirty="0">
                <a:solidFill>
                  <a:srgbClr val="000099"/>
                </a:solidFill>
                <a:latin typeface="Times New Roman" pitchFamily="18" charset="0"/>
              </a:rPr>
              <a:t>14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7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2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4" presetID="17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8100"/>
                            </p:stCondLst>
                            <p:childTnLst>
                              <p:par>
                                <p:cTn id="231" presetID="17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6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9100"/>
                            </p:stCondLst>
                            <p:childTnLst>
                              <p:par>
                                <p:cTn id="236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7" grpId="0" animBg="1"/>
      <p:bldP spid="56328" grpId="0" animBg="1"/>
      <p:bldP spid="56329" grpId="0" autoUpdateAnimBg="0"/>
      <p:bldP spid="56330" grpId="0" autoUpdateAnimBg="0"/>
      <p:bldP spid="56341" grpId="0" animBg="1"/>
      <p:bldP spid="56342" grpId="0" animBg="1"/>
      <p:bldP spid="56343" grpId="0" animBg="1"/>
      <p:bldP spid="56344" grpId="0" animBg="1"/>
      <p:bldP spid="56345" grpId="0" animBg="1"/>
      <p:bldP spid="56346" grpId="0" animBg="1"/>
      <p:bldP spid="56347" grpId="0" animBg="1"/>
      <p:bldP spid="56348" grpId="0" animBg="1"/>
      <p:bldP spid="56349" grpId="0" animBg="1"/>
      <p:bldP spid="56350" grpId="0" animBg="1"/>
      <p:bldP spid="56351" grpId="0" animBg="1"/>
      <p:bldP spid="56356" grpId="0" animBg="1"/>
      <p:bldP spid="56357" grpId="0" animBg="1"/>
      <p:bldP spid="56358" grpId="0" animBg="1"/>
      <p:bldP spid="56359" grpId="0" animBg="1"/>
      <p:bldP spid="56360" grpId="0" animBg="1"/>
      <p:bldP spid="56361" grpId="0" animBg="1"/>
      <p:bldP spid="56362" grpId="0" animBg="1"/>
      <p:bldP spid="56363" grpId="0" animBg="1"/>
      <p:bldP spid="56364" grpId="0" animBg="1"/>
      <p:bldP spid="56365" grpId="0" animBg="1"/>
      <p:bldP spid="56366" grpId="0" animBg="1"/>
      <p:bldP spid="56367" grpId="0" animBg="1"/>
      <p:bldP spid="56368" grpId="0" animBg="1"/>
      <p:bldP spid="56369" grpId="0" animBg="1"/>
      <p:bldP spid="56370" grpId="0" animBg="1"/>
      <p:bldP spid="56371" grpId="0" animBg="1"/>
      <p:bldP spid="56372" grpId="0" animBg="1"/>
      <p:bldP spid="56373" grpId="0" animBg="1"/>
      <p:bldP spid="5637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E75C-BAD1-4D3A-97CD-03442D0D435E}" type="slidenum">
              <a:rPr lang="pl-PL" smtClean="0"/>
              <a:pPr>
                <a:defRPr/>
              </a:pPr>
              <a:t>103</a:t>
            </a:fld>
            <a:endParaRPr lang="pl-PL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17858"/>
              </p:ext>
            </p:extLst>
          </p:nvPr>
        </p:nvGraphicFramePr>
        <p:xfrm>
          <a:off x="467544" y="1700808"/>
          <a:ext cx="8280400" cy="3958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1196">
                <a:tc gridSpan="7"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 Poszczególni kandydaci otrzymali następujące liczby głosów ważnych: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Nazwiska i imiona kandydatów</a:t>
                      </a:r>
                      <a:r>
                        <a:rPr lang="pl-PL" sz="1100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jak na karcie do głosowania</a:t>
                      </a:r>
                      <a:endParaRPr lang="pl-PL" sz="110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04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>
                          <a:latin typeface="Times New Roman" pitchFamily="18" charset="0"/>
                          <a:cs typeface="Times New Roman" pitchFamily="18" charset="0"/>
                        </a:rPr>
                        <a:t>RAZEM: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40062">
                <a:tc gridSpan="7">
                  <a:txBody>
                    <a:bodyPr/>
                    <a:lstStyle/>
                    <a:p>
                      <a:pPr marL="536575" indent="-536575"/>
                      <a:r>
                        <a:rPr lang="pl-PL" sz="1100" b="1" dirty="0">
                          <a:latin typeface="Times New Roman" pitchFamily="18" charset="0"/>
                          <a:cs typeface="Times New Roman" pitchFamily="18" charset="0"/>
                        </a:rPr>
                        <a:t>Uwaga!</a:t>
                      </a:r>
                      <a:r>
                        <a:rPr lang="pl-PL" sz="1100" dirty="0">
                          <a:latin typeface="Times New Roman" pitchFamily="18" charset="0"/>
                          <a:cs typeface="Times New Roman" pitchFamily="18" charset="0"/>
                        </a:rPr>
                        <a:t> Suma głosów</a:t>
                      </a:r>
                      <a:r>
                        <a:rPr lang="pl-PL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oddanych na wszystkich kandydatów z danej listy ( rubryka Razem) równa się liczbie głosów ważnych oddanych na tę listę. Wyjątek od tej zasady może dotyczyć listy na której znajduje się nazwisko kandydata skreślonego z listy</a:t>
                      </a:r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pole tekstowe 1"/>
          <p:cNvSpPr txBox="1">
            <a:spLocks noChangeArrowheads="1"/>
          </p:cNvSpPr>
          <p:nvPr/>
        </p:nvSpPr>
        <p:spPr bwMode="auto">
          <a:xfrm>
            <a:off x="395536" y="836712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PUNKTU 15 PROTOKOŁU - SENAT</a:t>
            </a:r>
          </a:p>
        </p:txBody>
      </p:sp>
    </p:spTree>
  </p:cSld>
  <p:clrMapOvr>
    <a:masterClrMapping/>
  </p:clrMapOvr>
  <p:transition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7584" y="2060848"/>
            <a:ext cx="7200800" cy="2376264"/>
          </a:xfrm>
        </p:spPr>
        <p:txBody>
          <a:bodyPr/>
          <a:lstStyle/>
          <a:p>
            <a:pPr marL="0" indent="0" fontAlgn="ctr">
              <a:spcBef>
                <a:spcPts val="0"/>
              </a:spcBef>
              <a:buNone/>
            </a:pPr>
            <a:r>
              <a:rPr lang="pl-PL" sz="1800" dirty="0">
                <a:solidFill>
                  <a:srgbClr val="000099"/>
                </a:solidFill>
              </a:rPr>
              <a:t>Następnie komisja sumuje liczbę głosów nieważnych (</a:t>
            </a:r>
            <a:r>
              <a:rPr lang="pl-PL" sz="1800" b="1" dirty="0">
                <a:solidFill>
                  <a:srgbClr val="000099"/>
                </a:solidFill>
              </a:rPr>
              <a:t>punkt 13 protokołu</a:t>
            </a:r>
            <a:r>
              <a:rPr lang="pl-PL" sz="1800" dirty="0">
                <a:solidFill>
                  <a:srgbClr val="000099"/>
                </a:solidFill>
              </a:rPr>
              <a:t>) i liczbę głosów ważnych oddanych na wszystkich kandydatów (</a:t>
            </a:r>
            <a:r>
              <a:rPr lang="pl-PL" sz="1800" b="1" dirty="0">
                <a:solidFill>
                  <a:srgbClr val="000099"/>
                </a:solidFill>
              </a:rPr>
              <a:t>rubryka „Razem” punktu 15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pl-PL" sz="1800" dirty="0">
                <a:solidFill>
                  <a:srgbClr val="000099"/>
                </a:solidFill>
              </a:rPr>
              <a:t>i </a:t>
            </a:r>
            <a:r>
              <a:rPr lang="pl-PL" sz="1800" u="sng" dirty="0">
                <a:solidFill>
                  <a:srgbClr val="000099"/>
                </a:solidFill>
              </a:rPr>
              <a:t>porównuje wynik z liczbą kart ważnych</a:t>
            </a:r>
            <a:r>
              <a:rPr lang="pl-PL" sz="1800" b="1" dirty="0">
                <a:solidFill>
                  <a:srgbClr val="000099"/>
                </a:solidFill>
              </a:rPr>
              <a:t> (punkt 12)</a:t>
            </a:r>
            <a:r>
              <a:rPr lang="pl-PL" sz="1800" dirty="0">
                <a:solidFill>
                  <a:srgbClr val="000099"/>
                </a:solidFill>
              </a:rPr>
              <a:t>. </a:t>
            </a:r>
          </a:p>
          <a:p>
            <a:pPr marL="0" indent="0" fontAlgn="ctr">
              <a:spcBef>
                <a:spcPts val="0"/>
              </a:spcBef>
              <a:buNone/>
            </a:pPr>
            <a:r>
              <a:rPr lang="pl-PL" sz="1800" dirty="0">
                <a:solidFill>
                  <a:srgbClr val="000099"/>
                </a:solidFill>
              </a:rPr>
              <a:t>Liczby te </a:t>
            </a:r>
            <a:r>
              <a:rPr lang="pl-PL" sz="1800" b="1" u="sng" dirty="0">
                <a:solidFill>
                  <a:srgbClr val="FF0000"/>
                </a:solidFill>
              </a:rPr>
              <a:t>muszą być</a:t>
            </a:r>
            <a:r>
              <a:rPr lang="pl-PL" sz="1800" dirty="0">
                <a:solidFill>
                  <a:srgbClr val="000099"/>
                </a:solidFill>
              </a:rPr>
              <a:t> identyczne. Jeżeli występuje rozbieżność, należy </a:t>
            </a:r>
            <a:r>
              <a:rPr lang="pl-PL" sz="1800" u="sng" dirty="0">
                <a:solidFill>
                  <a:srgbClr val="000099"/>
                </a:solidFill>
              </a:rPr>
              <a:t>poszukać przyczyny</a:t>
            </a:r>
            <a:r>
              <a:rPr lang="pl-PL" sz="1800" dirty="0">
                <a:solidFill>
                  <a:srgbClr val="000099"/>
                </a:solidFill>
              </a:rPr>
              <a:t> błędu i po sprostowaniu obliczeń właściwe liczby wpisać do protokołu.</a:t>
            </a:r>
          </a:p>
          <a:p>
            <a:pPr marL="0" lvl="0" indent="0" fontAlgn="ctr">
              <a:spcBef>
                <a:spcPts val="0"/>
              </a:spcBef>
              <a:buNone/>
            </a:pPr>
            <a:r>
              <a:rPr lang="pl-PL" sz="1800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104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980728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ZGODNOŚĆ ARYTMETYCZNA</a:t>
            </a:r>
          </a:p>
        </p:txBody>
      </p:sp>
    </p:spTree>
  </p:cSld>
  <p:clrMapOvr>
    <a:masterClrMapping/>
  </p:clrMapOvr>
  <p:transition>
    <p:rand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456791"/>
              </p:ext>
            </p:extLst>
          </p:nvPr>
        </p:nvGraphicFramePr>
        <p:xfrm>
          <a:off x="107505" y="4629662"/>
          <a:ext cx="7632847" cy="177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3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80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5198">
                <a:tc gridSpan="7"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 Poszczególni kandydaci otrzymali następujące liczby głosów ważnych: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36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Nazwiska i imiona kandydatów</a:t>
                      </a:r>
                      <a:r>
                        <a:rPr lang="pl-PL" sz="1100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jak na karcie do głosowania</a:t>
                      </a:r>
                      <a:endParaRPr lang="pl-PL" sz="110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736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58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>
                          <a:latin typeface="Times New Roman" pitchFamily="18" charset="0"/>
                          <a:cs typeface="Times New Roman" pitchFamily="18" charset="0"/>
                        </a:rPr>
                        <a:t>RAZEM: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064">
                <a:tc gridSpan="7">
                  <a:txBody>
                    <a:bodyPr/>
                    <a:lstStyle/>
                    <a:p>
                      <a:pPr marL="536575" indent="-536575"/>
                      <a:r>
                        <a:rPr lang="pl-PL" sz="1100" b="1" dirty="0">
                          <a:latin typeface="Times New Roman" pitchFamily="18" charset="0"/>
                          <a:cs typeface="Times New Roman" pitchFamily="18" charset="0"/>
                        </a:rPr>
                        <a:t>Uwaga!</a:t>
                      </a:r>
                      <a:r>
                        <a:rPr lang="pl-PL" sz="11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l-PL" sz="1000" dirty="0">
                          <a:latin typeface="Times New Roman" pitchFamily="18" charset="0"/>
                          <a:cs typeface="Times New Roman" pitchFamily="18" charset="0"/>
                        </a:rPr>
                        <a:t>Suma głosów</a:t>
                      </a:r>
                      <a:r>
                        <a:rPr lang="pl-PL" sz="1000" baseline="0" dirty="0">
                          <a:latin typeface="Times New Roman" pitchFamily="18" charset="0"/>
                          <a:cs typeface="Times New Roman" pitchFamily="18" charset="0"/>
                        </a:rPr>
                        <a:t> oddanych na wszystkich kandydatów z danej listy ( rubryka Razem) </a:t>
                      </a:r>
                      <a:r>
                        <a:rPr lang="pl-PL" sz="1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musi</a:t>
                      </a:r>
                      <a:r>
                        <a:rPr lang="pl-PL" sz="1000" baseline="0" dirty="0">
                          <a:latin typeface="Times New Roman" pitchFamily="18" charset="0"/>
                          <a:cs typeface="Times New Roman" pitchFamily="18" charset="0"/>
                        </a:rPr>
                        <a:t> być równa liczbie z pkt 14. Liczba głosów uzyskanych przez któregokolwiek z kandydatów nie może być większa niż liczba z pkt 14.</a:t>
                      </a:r>
                      <a:endParaRPr lang="pl-PL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Obraz 10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ZGODNOŚĆ ARYTMETYCZNA</a:t>
            </a:r>
          </a:p>
        </p:txBody>
      </p:sp>
      <p:graphicFrame>
        <p:nvGraphicFramePr>
          <p:cNvPr id="433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240401"/>
              </p:ext>
            </p:extLst>
          </p:nvPr>
        </p:nvGraphicFramePr>
        <p:xfrm>
          <a:off x="107504" y="1340768"/>
          <a:ext cx="7620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22889" imgH="784108" progId="Word.Document.8">
                  <p:embed/>
                </p:oleObj>
              </mc:Choice>
              <mc:Fallback>
                <p:oleObj name="Document" r:id="rId3" imgW="6022889" imgH="784108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76200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71"/>
          <p:cNvSpPr>
            <a:spLocks noChangeArrowheads="1"/>
          </p:cNvSpPr>
          <p:nvPr/>
        </p:nvSpPr>
        <p:spPr bwMode="auto">
          <a:xfrm>
            <a:off x="5057376" y="6185843"/>
            <a:ext cx="3959895" cy="504056"/>
          </a:xfrm>
          <a:prstGeom prst="wedgeRectCallout">
            <a:avLst>
              <a:gd name="adj1" fmla="val 25172"/>
              <a:gd name="adj2" fmla="val -17759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Suma liczb z pkt 13 i 14 </a:t>
            </a:r>
            <a:r>
              <a:rPr lang="pl-PL" sz="1400" b="1" u="sng" dirty="0">
                <a:solidFill>
                  <a:srgbClr val="FF0000"/>
                </a:solidFill>
                <a:latin typeface="Comic Sans MS" pitchFamily="66" charset="0"/>
              </a:rPr>
              <a:t>musi</a:t>
            </a: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 się równać liczbie kart ważnych – pkt 12</a:t>
            </a:r>
          </a:p>
        </p:txBody>
      </p:sp>
      <p:graphicFrame>
        <p:nvGraphicFramePr>
          <p:cNvPr id="14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39159344"/>
              </p:ext>
            </p:extLst>
          </p:nvPr>
        </p:nvGraphicFramePr>
        <p:xfrm>
          <a:off x="107504" y="2348880"/>
          <a:ext cx="7632848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5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1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 </a:t>
                      </a:r>
                      <a:endParaRPr lang="pl-PL" sz="11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94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skreślonego nazwiska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6450111" y="5296806"/>
            <a:ext cx="1296144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8244408" y="3573016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>
                <a:solidFill>
                  <a:schemeClr val="tx2"/>
                </a:solidFill>
                <a:latin typeface="Times New Roman" pitchFamily="18" charset="0"/>
                <a:sym typeface="Wingdings 2" pitchFamily="18" charset="2"/>
              </a:rPr>
              <a:t></a:t>
            </a:r>
            <a:endParaRPr lang="pl-PL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884368" y="1556792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3200" b="1" dirty="0">
                <a:solidFill>
                  <a:schemeClr val="tx2"/>
                </a:solidFill>
                <a:latin typeface="+mn-lt"/>
                <a:cs typeface="Times New Roman" pitchFamily="18" charset="0"/>
                <a:sym typeface="Wingdings 2" pitchFamily="18" charset="2"/>
              </a:rPr>
              <a:t>=</a:t>
            </a:r>
            <a:endParaRPr lang="pl-PL" sz="3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732240" y="2276872"/>
            <a:ext cx="1152128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588224" y="1556792"/>
            <a:ext cx="1152128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cxnSp>
        <p:nvCxnSpPr>
          <p:cNvPr id="26" name="Łącznik prosty ze strzałką 25"/>
          <p:cNvCxnSpPr/>
          <p:nvPr/>
        </p:nvCxnSpPr>
        <p:spPr bwMode="auto">
          <a:xfrm>
            <a:off x="7956376" y="2780928"/>
            <a:ext cx="432048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Łącznik prosty ze strzałką 26"/>
          <p:cNvCxnSpPr/>
          <p:nvPr/>
        </p:nvCxnSpPr>
        <p:spPr bwMode="auto">
          <a:xfrm flipV="1">
            <a:off x="7956376" y="4149080"/>
            <a:ext cx="432048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3695C4A3-68A8-42CD-AA17-2AFBA3F09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292918"/>
              </p:ext>
            </p:extLst>
          </p:nvPr>
        </p:nvGraphicFramePr>
        <p:xfrm>
          <a:off x="107504" y="4068544"/>
          <a:ext cx="7619999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6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4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4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7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Liczba głosów ważnych oddanych łącznie na wszystkich kandydatów </a:t>
                      </a:r>
                      <a:r>
                        <a:rPr lang="pl-PL" sz="1400" b="0" i="1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 kart ważnych) </a:t>
                      </a: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animBg="1"/>
      <p:bldP spid="21" grpId="0" autoUpdateAnimBg="0"/>
      <p:bldP spid="22" grpId="0" autoUpdateAnimBg="0"/>
      <p:bldP spid="23" grpId="0" animBg="1"/>
      <p:bldP spid="2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 useBgFill="1">
        <p:nvSpPr>
          <p:cNvPr id="106499" name="Prostokąt 2"/>
          <p:cNvSpPr>
            <a:spLocks noChangeArrowheads="1"/>
          </p:cNvSpPr>
          <p:nvPr/>
        </p:nvSpPr>
        <p:spPr bwMode="auto">
          <a:xfrm>
            <a:off x="323528" y="1412776"/>
            <a:ext cx="8280400" cy="43242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tabLst>
                <a:tab pos="179388" algn="l"/>
                <a:tab pos="269875" algn="l"/>
              </a:tabLst>
            </a:pPr>
            <a:r>
              <a:rPr lang="pl-PL" altLang="pl-PL" sz="1100" b="1" dirty="0">
                <a:latin typeface="Times New Roman" pitchFamily="18" charset="0"/>
                <a:cs typeface="Times New Roman" pitchFamily="18" charset="0"/>
              </a:rPr>
              <a:t>IV.	UWAGI I ADNOTACJE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16.**) Uwagi o przypuszczalnej przyczynie różnicy pomiędzy sumą liczb z pkt 3 i 4 a liczbą z pkt 1; jeżeli różnica  nie występuje, wpisać „brak uwag”: 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Uwagi o przypuszczalnej przyczynie różnicy pomiędzy liczbą z pkt 10 pomniejszoną o liczbę z pkt 10a a liczbą  z pkt 4, a także o przypuszczalnej przyczynie różnicy pomiędzy liczbą z pkt 10a a liczbą z pkt 9e; jeżeli różnice nie występują, wpisać „brak uwag”: ...............................................................................................................................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Uwagi o przypuszczalnej przyczynie wystąpienia kart nieważnych (pkt 11); jeżeli liczba w pkt 11 wynosi 0, wpisać „brak kart nieważnych”: ............................................................................................................................................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W trakcie głosowania wydano następujące zarządzenia; jeżeli nie wydano, wpisać „brak zarządzeń”: 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20. Liczba mężów zaufania w obwodzie, jeżeli nie było mężów zaufania wpisać „0”: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21.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obecności mężów zaufania w obwodzie; wpisać liczbę mężów zaufania lub „brak mężów zaufania w obwodzie”: …………………………………………………………………………………………………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22.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wniesieniu uwag przez mężów zaufania z wymienieniem konkretnych zarzutów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; jeżeli nie ma, wpisać „brak zarzutów”: ...........................................................................................................................................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23.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wniesieniu uwag przez członków obwodowej komisji wyborczej z wymienieniem konkretnych zarzutów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; jeżeli nie ma, wpisać „brak zarzutów”:..............................................................................................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24.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Inne uwagi; jeżeli nie ma, wpisać „brak uwag”: ......................................................................................................</a:t>
            </a:r>
          </a:p>
        </p:txBody>
      </p:sp>
      <p:sp>
        <p:nvSpPr>
          <p:cNvPr id="5" name="pole tekstowe 1"/>
          <p:cNvSpPr txBox="1">
            <a:spLocks noChangeArrowheads="1"/>
          </p:cNvSpPr>
          <p:nvPr/>
        </p:nvSpPr>
        <p:spPr bwMode="auto">
          <a:xfrm>
            <a:off x="323528" y="836712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PUNKTÓW 16 – 24 (Sejm / Senat)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683915" y="5738517"/>
            <a:ext cx="7704138" cy="1007963"/>
          </a:xfrm>
          <a:prstGeom prst="roundRect">
            <a:avLst/>
          </a:prstGeom>
          <a:solidFill>
            <a:srgbClr val="9D032A"/>
          </a:solidFill>
          <a:ln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827584" y="5739661"/>
            <a:ext cx="741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b="1" dirty="0">
                <a:solidFill>
                  <a:schemeClr val="bg1"/>
                </a:solidFill>
                <a:cs typeface="Arial" pitchFamily="34" charset="0"/>
              </a:rPr>
              <a:t>Komisja ma obowiązek ustosunkować się do zarzutów wniesionych przez mężów zaufania lub członków komisji, załączając do protokołu wyjaśnienia.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03DCE97-FF3F-4A8F-8FB0-595A5FECEC3B}"/>
              </a:ext>
            </a:extLst>
          </p:cNvPr>
          <p:cNvSpPr/>
          <p:nvPr/>
        </p:nvSpPr>
        <p:spPr bwMode="auto">
          <a:xfrm>
            <a:off x="5220072" y="3563079"/>
            <a:ext cx="216024" cy="216024"/>
          </a:xfrm>
          <a:prstGeom prst="rect">
            <a:avLst/>
          </a:prstGeom>
          <a:noFill/>
          <a:ln w="9525" cap="flat" cmpd="sng" algn="ctr">
            <a:solidFill>
              <a:schemeClr val="tx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 useBgFill="1">
        <p:nvSpPr>
          <p:cNvPr id="106499" name="Prostokąt 2"/>
          <p:cNvSpPr>
            <a:spLocks noChangeArrowheads="1"/>
          </p:cNvSpPr>
          <p:nvPr/>
        </p:nvSpPr>
        <p:spPr bwMode="auto">
          <a:xfrm>
            <a:off x="323528" y="1412776"/>
            <a:ext cx="8280400" cy="432426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tabLst>
                <a:tab pos="179388" algn="l"/>
                <a:tab pos="269875" algn="l"/>
              </a:tabLst>
            </a:pPr>
            <a:r>
              <a:rPr lang="pl-PL" altLang="pl-PL" sz="1100" b="1" dirty="0">
                <a:latin typeface="Times New Roman" pitchFamily="18" charset="0"/>
                <a:cs typeface="Times New Roman" pitchFamily="18" charset="0"/>
              </a:rPr>
              <a:t>IV.	UWAGI I ADNOTACJE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25.**) Uwagi o przypuszczalnej przyczynie różnicy pomiędzy sumą liczb z pkt 3 i 4 a liczbą z pkt 1; jeżeli różnica  nie występuje, wpisać „brak uwag”: 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26.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Uwagi o przypuszczalnej przyczynie różnicy pomiędzy liczbą z pkt 10 pomniejszoną o liczbę z pkt 10a a liczbą  z pkt 4, a także o przypuszczalnej przyczynie różnicy pomiędzy liczbą z pkt 10a a liczbą z pkt 9e; jeżeli różnice nie występują, wpisać „brak uwag”: ...............................................................................................................................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27.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Uwagi o przypuszczalnej przyczynie wystąpienia kart nieważnych (pkt 11); jeżeli liczba w pkt 11 wynosi 0, wpisać „brak kart nieważnych”: ............................................................................................................................................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28.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W trakcie głosowania wydano następujące zarządzenia; jeżeli nie wydano, wpisać „brak zarządzeń”: ..................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29. Liczba mężów zaufania w obwodzie, jeżeli nie było mężów zaufania wpisać „0”: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30.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obecności mężów zaufania w obwodzie; wpisać liczbę mężów zaufania lub „brak mężów zaufania w obwodzie”: …………………………………………………………………………………………………</a:t>
            </a:r>
          </a:p>
          <a:p>
            <a:pPr algn="l"/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33.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wniesieniu uwag przez mężów zaufania z wymienieniem konkretnych zarzutów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; jeżeli nie ma, wpisać „brak zarzutów”: ...........................................................................................................................................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31.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Adnotacja o wniesieniu uwag przez członków obwodowej komisji wyborczej z wymienieniem konkretnych zarzutów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; jeżeli nie ma, wpisać „brak zarzutów”:..............................................................................................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32.</a:t>
            </a:r>
            <a:r>
              <a:rPr lang="pl-PL" sz="1100" baseline="30000" dirty="0">
                <a:latin typeface="Times New Roman" pitchFamily="18" charset="0"/>
                <a:cs typeface="Times New Roman" pitchFamily="18" charset="0"/>
              </a:rPr>
              <a:t>**)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 Inne uwagi; jeżeli nie ma, wpisać „brak uwag”: ......................................................................................................</a:t>
            </a:r>
          </a:p>
        </p:txBody>
      </p:sp>
      <p:sp>
        <p:nvSpPr>
          <p:cNvPr id="5" name="pole tekstowe 1"/>
          <p:cNvSpPr txBox="1">
            <a:spLocks noChangeArrowheads="1"/>
          </p:cNvSpPr>
          <p:nvPr/>
        </p:nvSpPr>
        <p:spPr bwMode="auto">
          <a:xfrm>
            <a:off x="323528" y="836712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PUNKTÓW 27 – 32 (referendum)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683915" y="5738517"/>
            <a:ext cx="7704138" cy="1007963"/>
          </a:xfrm>
          <a:prstGeom prst="roundRect">
            <a:avLst/>
          </a:prstGeom>
          <a:solidFill>
            <a:srgbClr val="9D032A"/>
          </a:solidFill>
          <a:ln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827584" y="5739661"/>
            <a:ext cx="741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b="1" dirty="0">
                <a:solidFill>
                  <a:schemeClr val="bg1"/>
                </a:solidFill>
                <a:cs typeface="Arial" pitchFamily="34" charset="0"/>
              </a:rPr>
              <a:t>Komisja ma obowiązek ustosunkować się do zarzutów wniesionych przez mężów zaufania lub członków komisji, załączając do protokołu wyjaśnienia. 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03DCE97-FF3F-4A8F-8FB0-595A5FECEC3B}"/>
              </a:ext>
            </a:extLst>
          </p:cNvPr>
          <p:cNvSpPr/>
          <p:nvPr/>
        </p:nvSpPr>
        <p:spPr bwMode="auto">
          <a:xfrm>
            <a:off x="5220072" y="3563079"/>
            <a:ext cx="216024" cy="216024"/>
          </a:xfrm>
          <a:prstGeom prst="rect">
            <a:avLst/>
          </a:prstGeom>
          <a:noFill/>
          <a:ln w="9525" cap="flat" cmpd="sng" algn="ctr">
            <a:solidFill>
              <a:schemeClr val="tx1">
                <a:alpha val="9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7184"/>
      </p:ext>
    </p:extLst>
  </p:cSld>
  <p:clrMapOvr>
    <a:masterClrMapping/>
  </p:clrMapOvr>
  <p:transition>
    <p:rand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250825" y="1700213"/>
            <a:ext cx="8497888" cy="3600450"/>
          </a:xfrm>
          <a:prstGeom prst="roundRect">
            <a:avLst/>
          </a:prstGeom>
          <a:solidFill>
            <a:srgbClr val="9D032A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6564" name="Prostokąt 2"/>
          <p:cNvSpPr>
            <a:spLocks noChangeArrowheads="1"/>
          </p:cNvSpPr>
          <p:nvPr/>
        </p:nvSpPr>
        <p:spPr bwMode="auto">
          <a:xfrm>
            <a:off x="468313" y="1844675"/>
            <a:ext cx="813593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2000" b="1" dirty="0">
                <a:solidFill>
                  <a:schemeClr val="bg1"/>
                </a:solidFill>
              </a:rPr>
              <a:t>Uwaga:</a:t>
            </a:r>
          </a:p>
          <a:p>
            <a:pPr algn="just"/>
            <a:r>
              <a:rPr lang="pl-PL" altLang="pl-PL" sz="2000" b="1" dirty="0">
                <a:solidFill>
                  <a:schemeClr val="bg1"/>
                </a:solidFill>
              </a:rPr>
              <a:t>w razie braku miejsca w protokole na opisanie przyczyn rozbieżności należy dokonać tego na oddzielnej kartce papieru, która stanowić będzie załącznik do protokołu. W protokole zaś należy zamieścić informację o sporządzeniu załącznika. Jeżeli niezgodność nie występuje, w punkcie przeznaczonym na „Uwagi” należy wpisać wyrazy „brak uwag”. </a:t>
            </a:r>
          </a:p>
          <a:p>
            <a:pPr algn="just"/>
            <a:endParaRPr lang="pl-PL" altLang="pl-PL" sz="2000" b="1" dirty="0">
              <a:solidFill>
                <a:schemeClr val="bg1"/>
              </a:solidFill>
            </a:endParaRPr>
          </a:p>
          <a:p>
            <a:pPr algn="just"/>
            <a:r>
              <a:rPr lang="pl-PL" altLang="pl-PL" sz="2000" b="1" dirty="0">
                <a:solidFill>
                  <a:schemeClr val="bg1"/>
                </a:solidFill>
              </a:rPr>
              <a:t>Powyższe dotyczy zasad wypełniania pozostałych punktów części IV protokołów – UWAGI I ADNOTACJE , tj. punktów 16-24.</a:t>
            </a:r>
          </a:p>
        </p:txBody>
      </p:sp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PUNKTÓW 16 - 24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1451" y="1773238"/>
            <a:ext cx="8432998" cy="40320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cs typeface="Times New Roman" pitchFamily="18" charset="0"/>
              </a:rPr>
              <a:t>Na podstawie kart ważnych komisja ustala </a:t>
            </a:r>
            <a:r>
              <a:rPr lang="pl-PL" sz="1400" b="1" u="sng" dirty="0">
                <a:cs typeface="Times New Roman" pitchFamily="18" charset="0"/>
              </a:rPr>
              <a:t>oddzielnie dla każdego pytania </a:t>
            </a:r>
            <a:r>
              <a:rPr lang="pl-PL" sz="1400" b="1" dirty="0">
                <a:cs typeface="Times New Roman" pitchFamily="18" charset="0"/>
              </a:rPr>
              <a:t>liczbę głosów ważnych oraz głosów nieważnych, a z głosów ważnych osobno pozytywnych „TAK” i negatywnych „NIE”.</a:t>
            </a:r>
            <a:endParaRPr lang="pl-PL" sz="1400" dirty="0"/>
          </a:p>
          <a:p>
            <a:pPr fontAlgn="ctr">
              <a:buNone/>
            </a:pPr>
            <a:r>
              <a:rPr lang="pl-PL" sz="1400" dirty="0"/>
              <a:t>Ustalając, czy głos na karcie jest ważny, czy nieważny, komisja stosuje poniższe reguły:</a:t>
            </a:r>
          </a:p>
          <a:p>
            <a:pPr lvl="0" algn="just" fontAlgn="ctr">
              <a:buFont typeface="+mj-lt"/>
              <a:buAutoNum type="arabicParenR"/>
            </a:pPr>
            <a:r>
              <a:rPr lang="pl-PL" sz="1400" b="1" dirty="0"/>
              <a:t>w przypadkach wątpliwych należy przyjmować, że znakiem „x” postawionym w kratce są </a:t>
            </a:r>
            <a:br>
              <a:rPr lang="pl-PL" sz="1400" b="1" dirty="0"/>
            </a:br>
            <a:r>
              <a:rPr lang="pl-PL" sz="1400" b="1" u="sng" dirty="0"/>
              <a:t>co najmniej dwie linie, które przecinają się w obrębie kratki</a:t>
            </a:r>
            <a:r>
              <a:rPr lang="pl-PL" sz="1400" b="1" dirty="0"/>
              <a:t>. Ustalenie, czy postawiony znak jest znakiem „x” w rozumieniu Kodeksu wyborczego oraz, czy postawiony jest on w kratce, czy poza nią, należy do komisji;</a:t>
            </a:r>
            <a:endParaRPr lang="pl-PL" sz="1400" dirty="0"/>
          </a:p>
          <a:p>
            <a:pPr lvl="0" fontAlgn="ctr">
              <a:buFont typeface="+mj-lt"/>
              <a:buAutoNum type="arabicParenR"/>
            </a:pPr>
            <a:r>
              <a:rPr lang="pl-PL" sz="1400" b="1" dirty="0"/>
              <a:t>wszelkie znaki, wykreślenia, przekreślenia, w tym również i znak „x” postawiony przez wyborcę poza przeznaczoną na to kratką, traktuje się jako dopiski, które nie wpływają na ważność głosu;</a:t>
            </a:r>
            <a:endParaRPr lang="pl-PL" sz="1400" dirty="0"/>
          </a:p>
          <a:p>
            <a:pPr lvl="0" fontAlgn="ctr">
              <a:buFont typeface="+mj-lt"/>
              <a:buAutoNum type="arabicParenR"/>
            </a:pPr>
            <a:r>
              <a:rPr lang="pl-PL" sz="1400" b="1" dirty="0"/>
              <a:t>wszelkie znaki graficzne naniesione w obrębie kratki , w tym w szczególności zamazanie kratki, przekreślenie znaku w kratce itp. powodują nieważność głosu w zakresie danego pytania.</a:t>
            </a:r>
          </a:p>
          <a:p>
            <a:pPr marL="0" lvl="0" indent="0" fontAlgn="ctr">
              <a:buNone/>
            </a:pPr>
            <a:endParaRPr lang="pl-PL" sz="1400" b="1" dirty="0"/>
          </a:p>
          <a:p>
            <a:pPr marL="0" indent="0">
              <a:buNone/>
              <a:defRPr/>
            </a:pPr>
            <a:r>
              <a:rPr lang="pl-PL" sz="1400" b="1" dirty="0">
                <a:solidFill>
                  <a:srgbClr val="FF0000"/>
                </a:solidFill>
                <a:cs typeface="Times New Roman" pitchFamily="18" charset="0"/>
              </a:rPr>
              <a:t>Należy zwrócić szczególną uwagę, że kwestia znaków graficznych naniesionych w obrębie kratki, została odmiennie uregulowana w referendum.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400"/>
              <a:pPr algn="r" eaLnBrk="1" hangingPunct="1"/>
              <a:t>109</a:t>
            </a:fld>
            <a:endParaRPr lang="pl-PL" altLang="pl-PL" sz="1400"/>
          </a:p>
        </p:txBody>
      </p:sp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251520" y="692696"/>
            <a:ext cx="7344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 I GŁOSY WAŻNE </a:t>
            </a:r>
            <a:b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</a:br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REFERENDUM</a:t>
            </a:r>
          </a:p>
        </p:txBody>
      </p:sp>
    </p:spTree>
    <p:extLst>
      <p:ext uri="{BB962C8B-B14F-4D97-AF65-F5344CB8AC3E}">
        <p14:creationId xmlns:p14="http://schemas.microsoft.com/office/powerpoint/2010/main" val="2132728371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4818" name="Prostokąt 8"/>
          <p:cNvSpPr>
            <a:spLocks noChangeArrowheads="1"/>
          </p:cNvSpPr>
          <p:nvPr/>
        </p:nvSpPr>
        <p:spPr bwMode="auto">
          <a:xfrm>
            <a:off x="-1195388" y="341313"/>
            <a:ext cx="985202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WARUNKI TECHNICZNE </a:t>
            </a:r>
          </a:p>
          <a:p>
            <a:pPr algn="ctr"/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   </a:t>
            </a:r>
            <a:r>
              <a:rPr lang="pl-PL" altLang="pl-PL" sz="16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LOKAL DOSTOSOWANY DO POTRZEB OSÓB NIEPEŁNOSPRAWNYCH</a:t>
            </a:r>
          </a:p>
        </p:txBody>
      </p:sp>
      <p:sp>
        <p:nvSpPr>
          <p:cNvPr id="34819" name="Prostokąt 9"/>
          <p:cNvSpPr>
            <a:spLocks noChangeArrowheads="1"/>
          </p:cNvSpPr>
          <p:nvPr/>
        </p:nvSpPr>
        <p:spPr bwMode="auto">
          <a:xfrm>
            <a:off x="0" y="1008063"/>
            <a:ext cx="7885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200">
                <a:latin typeface="Franklin Gothic Book" pitchFamily="34" charset="0"/>
                <a:cs typeface="Arial" charset="0"/>
              </a:rPr>
              <a:t>Na podstawie rozporządzenia Ministra Infrastruktury z dnia 29 lipca 2011 r. w sprawie lokali obwodowych komisji wyborczych dostosowanych do potrzeb wyborców niepełnosprawnych (Dz. U. Nr 158, poz. 938 ze zm.).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116013" y="1570038"/>
            <a:ext cx="6600825" cy="646331"/>
          </a:xfrm>
          <a:prstGeom prst="rect">
            <a:avLst/>
          </a:prstGeom>
          <a:solidFill>
            <a:srgbClr val="9D032A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Kontrola </a:t>
            </a:r>
            <a:r>
              <a:rPr lang="pl-PL" sz="1800" b="1" dirty="0">
                <a:solidFill>
                  <a:schemeClr val="bg1"/>
                </a:solidFill>
                <a:latin typeface="+mn-lt"/>
                <a:ea typeface="Times New Roman" pitchFamily="18" charset="0"/>
                <a:cs typeface="Arial" panose="020B0604020202020204" pitchFamily="34" charset="0"/>
              </a:rPr>
              <a:t>czy lokal oraz elementy jego wyposażenia </a:t>
            </a:r>
            <a:br>
              <a:rPr lang="pl-PL" sz="1800" b="1" dirty="0">
                <a:solidFill>
                  <a:schemeClr val="bg1"/>
                </a:solidFill>
                <a:latin typeface="+mn-lt"/>
                <a:ea typeface="Times New Roman" pitchFamily="18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chemeClr val="bg1"/>
                </a:solidFill>
                <a:latin typeface="+mn-lt"/>
                <a:ea typeface="Times New Roman" pitchFamily="18" charset="0"/>
                <a:cs typeface="Arial" panose="020B0604020202020204" pitchFamily="34" charset="0"/>
              </a:rPr>
              <a:t>spełniają warunki rozporządzenia.</a:t>
            </a:r>
            <a:endParaRPr lang="pl-PL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821" name="pole tekstowe 11"/>
          <p:cNvSpPr txBox="1">
            <a:spLocks noChangeArrowheads="1"/>
          </p:cNvSpPr>
          <p:nvPr/>
        </p:nvSpPr>
        <p:spPr bwMode="auto">
          <a:xfrm>
            <a:off x="347663" y="2447925"/>
            <a:ext cx="81375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umiejscowienie na parterze budynku, bez barier architektonicznych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(ewentualnie podjazdy);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dostosowane i odpowiednio rozmieszczone drzwi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(rozwierane lub rozsuwane, szerokość min. 0,9m, próg max 5 mm);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kontrastujący </a:t>
            </a: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solidFill>
                  <a:srgbClr val="90181B"/>
                </a:solidFill>
                <a:latin typeface="+mn-lt"/>
                <a:cs typeface="Arial" charset="0"/>
              </a:rPr>
              <a:t>kolor  stopni   schodów  i posadzki</a:t>
            </a:r>
            <a:r>
              <a:rPr lang="pl-PL" altLang="pl-PL" sz="1800" b="1" dirty="0">
                <a:latin typeface="+mn-lt"/>
                <a:cs typeface="Arial" charset="0"/>
              </a:rPr>
              <a:t>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dogodne warunki ruchu </a:t>
            </a:r>
            <a:r>
              <a:rPr lang="pl-PL" altLang="pl-PL" sz="1800" dirty="0">
                <a:latin typeface="+mn-lt"/>
                <a:cs typeface="Arial" charset="0"/>
              </a:rPr>
              <a:t>(oznaczenie przezroczystych przegród, 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 przeciwpoślizgowe posadzki, brak przeszkód, dodatkowe oświetlenie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 miejsca zapewniającego tajność głosowania);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co najmniej jedno miejsce zapewniające tajność głosowania  </a:t>
            </a:r>
            <a:br>
              <a:rPr lang="pl-PL" altLang="pl-PL" sz="1800" b="1" dirty="0">
                <a:latin typeface="+mn-lt"/>
                <a:cs typeface="Arial" charset="0"/>
              </a:rPr>
            </a:br>
            <a:r>
              <a:rPr lang="pl-PL" altLang="pl-PL" sz="1800" b="1" dirty="0">
                <a:latin typeface="+mn-lt"/>
                <a:cs typeface="Arial" charset="0"/>
              </a:rPr>
              <a:t> dostosowane do potrzeb wyborcy niepełnosprawnego;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wysokość urny  </a:t>
            </a:r>
            <a:r>
              <a:rPr lang="pl-PL" altLang="pl-PL" sz="1800" dirty="0">
                <a:latin typeface="+mn-lt"/>
                <a:cs typeface="Arial" charset="0"/>
              </a:rPr>
              <a:t>– max 1m;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przejście min 1,5 m;</a:t>
            </a:r>
          </a:p>
          <a:p>
            <a:pPr marL="177800" indent="-177800" algn="l">
              <a:buFont typeface="Wingdings" pitchFamily="2" charset="2"/>
              <a:buChar char="ü"/>
            </a:pPr>
            <a:r>
              <a:rPr lang="pl-PL" altLang="pl-PL" sz="1800" dirty="0">
                <a:latin typeface="+mn-lt"/>
                <a:cs typeface="Arial" charset="0"/>
              </a:rPr>
              <a:t> </a:t>
            </a:r>
            <a:r>
              <a:rPr lang="pl-PL" altLang="pl-PL" sz="1800" b="1" dirty="0">
                <a:latin typeface="+mn-lt"/>
                <a:cs typeface="Arial" charset="0"/>
              </a:rPr>
              <a:t>obwieszczenia i informacje</a:t>
            </a:r>
            <a:r>
              <a:rPr lang="pl-PL" altLang="pl-PL" sz="1800" dirty="0">
                <a:latin typeface="+mn-lt"/>
                <a:cs typeface="Arial" charset="0"/>
              </a:rPr>
              <a:t> umieszczone w miejscu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 dostępnym z wózka inwalidzkiego, na wysokości 0,9m.</a:t>
            </a:r>
          </a:p>
        </p:txBody>
      </p:sp>
      <p:pic>
        <p:nvPicPr>
          <p:cNvPr id="34822" name="Obraz 12" descr="canstock32631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365625"/>
            <a:ext cx="1300162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Obraz 11" descr="WYBORY - nowa_urn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3975" y="4365625"/>
            <a:ext cx="147002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Obraz 7" descr="1242796267486489866Handicapped_Accessible_sign.svg.m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488" y="1428750"/>
            <a:ext cx="7556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Obraz 8" descr="1242796267486489866Handicapped_Accessible_sign.svg.m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3825" y="1428750"/>
            <a:ext cx="7556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6" y="1626879"/>
            <a:ext cx="8064896" cy="24482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1600" b="1" dirty="0">
                <a:cs typeface="Times New Roman" pitchFamily="18" charset="0"/>
              </a:rPr>
              <a:t>Głosy nieważne, oddane na poszczególne pytania są to głosy na kartach, na których:</a:t>
            </a:r>
          </a:p>
          <a:p>
            <a:pPr>
              <a:buAutoNum type="arabicParenR"/>
              <a:defRPr/>
            </a:pPr>
            <a:r>
              <a:rPr lang="pl-PL" sz="1600" b="1" dirty="0">
                <a:cs typeface="Times New Roman" pitchFamily="18" charset="0"/>
              </a:rPr>
              <a:t>postawiono znak „X” w obu kratkach przy danym pytaniu;</a:t>
            </a:r>
          </a:p>
          <a:p>
            <a:pPr>
              <a:buAutoNum type="arabicParenR"/>
              <a:defRPr/>
            </a:pPr>
            <a:r>
              <a:rPr lang="pl-PL" sz="1600" b="1" dirty="0">
                <a:cs typeface="Times New Roman" pitchFamily="18" charset="0"/>
              </a:rPr>
              <a:t>nie postawiono znaku „X” w żadnej z kratek przy danym pytaniu;</a:t>
            </a:r>
          </a:p>
          <a:p>
            <a:pPr>
              <a:buAutoNum type="arabicParenR"/>
              <a:defRPr/>
            </a:pPr>
            <a:r>
              <a:rPr lang="pl-PL" sz="1600" b="1" dirty="0">
                <a:cs typeface="Times New Roman" pitchFamily="18" charset="0"/>
              </a:rPr>
              <a:t>w jednej lub obu kratkach przy danym pytaniu umieszczono znak lub znaki niebędące znakami „X” (także przekreślenia , zamazania itp.).</a:t>
            </a:r>
          </a:p>
          <a:p>
            <a:pPr marL="0" indent="0">
              <a:buNone/>
              <a:defRPr/>
            </a:pPr>
            <a:r>
              <a:rPr lang="pl-PL" sz="1600" dirty="0">
                <a:cs typeface="Times New Roman" pitchFamily="18" charset="0"/>
              </a:rPr>
              <a:t>Liczbę głosów nieważnych ustaloną odrębnie dla każdego pytania wpisuje się odpowiednio w punktach 13, 16, 19 i 22 protokołu głosowania w referendum.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110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 - REFERENDUM</a:t>
            </a:r>
          </a:p>
        </p:txBody>
      </p:sp>
    </p:spTree>
    <p:extLst>
      <p:ext uri="{BB962C8B-B14F-4D97-AF65-F5344CB8AC3E}">
        <p14:creationId xmlns:p14="http://schemas.microsoft.com/office/powerpoint/2010/main" val="3319144786"/>
      </p:ext>
    </p:extLst>
  </p:cSld>
  <p:clrMapOvr>
    <a:masterClrMapping/>
  </p:clrMapOvr>
  <p:transition>
    <p:rand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87624" y="1772816"/>
            <a:ext cx="7056784" cy="3240360"/>
          </a:xfrm>
        </p:spPr>
        <p:txBody>
          <a:bodyPr/>
          <a:lstStyle/>
          <a:p>
            <a:pPr marL="0" lvl="0" indent="0" fontAlgn="ctr">
              <a:buNone/>
            </a:pPr>
            <a:r>
              <a:rPr lang="pl-PL" sz="1800" dirty="0"/>
              <a:t>Komisja liczy </a:t>
            </a:r>
            <a:r>
              <a:rPr lang="pl-PL" sz="1800" b="1" dirty="0"/>
              <a:t>głosy ważne</a:t>
            </a:r>
            <a:r>
              <a:rPr lang="pl-PL" sz="1800" dirty="0"/>
              <a:t> i ich liczbę wpisuje </a:t>
            </a:r>
            <a:r>
              <a:rPr lang="pl-PL" sz="1800" b="1" dirty="0"/>
              <a:t>w punktach 14, 17, 20, 23 protokołu głosowania</a:t>
            </a:r>
            <a:r>
              <a:rPr lang="pl-PL" sz="1800" dirty="0"/>
              <a:t>.</a:t>
            </a:r>
          </a:p>
          <a:p>
            <a:pPr marL="0" indent="0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Następnie komisja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sumuje liczby głosów nieważnych (</a:t>
            </a:r>
            <a:r>
              <a:rPr lang="pl-PL" sz="1800" b="1" dirty="0">
                <a:solidFill>
                  <a:srgbClr val="000099"/>
                </a:solidFill>
              </a:rPr>
              <a:t>punkty 13, 16, 19, 22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głosów ważnych (</a:t>
            </a:r>
            <a:r>
              <a:rPr lang="pl-PL" sz="1800" b="1" dirty="0">
                <a:solidFill>
                  <a:srgbClr val="000099"/>
                </a:solidFill>
              </a:rPr>
              <a:t>punkt 14, 17, 20, 23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porównuje wynik z wcześniej wpisaną </a:t>
            </a:r>
            <a:r>
              <a:rPr lang="pl-PL" sz="1800" u="heavy" dirty="0">
                <a:solidFill>
                  <a:srgbClr val="000099"/>
                </a:solidFill>
              </a:rPr>
              <a:t>liczbą kart ważnych</a:t>
            </a:r>
            <a:r>
              <a:rPr lang="pl-PL" sz="1800" dirty="0">
                <a:solidFill>
                  <a:srgbClr val="000099"/>
                </a:solidFill>
              </a:rPr>
              <a:t> (</a:t>
            </a:r>
            <a:r>
              <a:rPr lang="pl-PL" sz="1800" b="1" dirty="0">
                <a:solidFill>
                  <a:srgbClr val="000099"/>
                </a:solidFill>
              </a:rPr>
              <a:t>punkt 12   protokołu</a:t>
            </a:r>
            <a:r>
              <a:rPr lang="pl-PL" sz="1800" dirty="0">
                <a:solidFill>
                  <a:srgbClr val="000099"/>
                </a:solidFill>
              </a:rPr>
              <a:t>). </a:t>
            </a:r>
          </a:p>
          <a:p>
            <a:pPr marL="0" indent="0" fontAlgn="ctr">
              <a:buNone/>
            </a:pPr>
            <a:r>
              <a:rPr lang="pl-PL" sz="1800" dirty="0"/>
              <a:t>Liczby te </a:t>
            </a:r>
            <a:r>
              <a:rPr lang="pl-PL" sz="1800" b="1" u="heavy" dirty="0">
                <a:solidFill>
                  <a:srgbClr val="FF0000"/>
                </a:solidFill>
              </a:rPr>
              <a:t>muszą być równe</a:t>
            </a:r>
            <a:r>
              <a:rPr lang="pl-PL" sz="1800" dirty="0"/>
              <a:t>. Jeżeli występuje rozbieżność, należy </a:t>
            </a:r>
            <a:r>
              <a:rPr lang="pl-PL" sz="1800" b="1" dirty="0"/>
              <a:t>poszukać przyczyny błędu</a:t>
            </a:r>
            <a:r>
              <a:rPr lang="pl-PL" sz="1800" dirty="0"/>
              <a:t> i po sprostowaniu obliczeń właściwe liczby wpisać do protokołu głosowania.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111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 - REFERENDUM</a:t>
            </a:r>
          </a:p>
        </p:txBody>
      </p:sp>
    </p:spTree>
    <p:extLst>
      <p:ext uri="{BB962C8B-B14F-4D97-AF65-F5344CB8AC3E}">
        <p14:creationId xmlns:p14="http://schemas.microsoft.com/office/powerpoint/2010/main" val="3131847126"/>
      </p:ext>
    </p:extLst>
  </p:cSld>
  <p:clrMapOvr>
    <a:masterClrMapping/>
  </p:clrMapOvr>
  <p:transition>
    <p:rand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rzel.png">
            <a:extLst>
              <a:ext uri="{FF2B5EF4-FFF2-40B4-BE49-F238E27FC236}">
                <a16:creationId xmlns:a16="http://schemas.microsoft.com/office/drawing/2014/main" id="{8BEF1F9A-1A80-4456-9B95-2CB9ECC3E4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C88AD30-DB12-4086-BDA4-1EFFE5F7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00970"/>
            <a:ext cx="5184576" cy="603203"/>
          </a:xfrm>
        </p:spPr>
        <p:txBody>
          <a:bodyPr/>
          <a:lstStyle/>
          <a:p>
            <a:r>
              <a:rPr lang="pl-PL" sz="1600" b="1" dirty="0">
                <a:solidFill>
                  <a:srgbClr val="800000"/>
                </a:solidFill>
                <a:latin typeface="+mn-lt"/>
              </a:rPr>
              <a:t>USTALENIE WYNIKÓW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3ED1641-BB1B-49D8-A6A3-17CA7DD09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C8D7E-9812-406E-9F34-D1CC65C593A4}" type="slidenum">
              <a:rPr lang="pl-PL" smtClean="0"/>
              <a:pPr>
                <a:defRPr/>
              </a:pPr>
              <a:t>112</a:t>
            </a:fld>
            <a:endParaRPr lang="pl-PL"/>
          </a:p>
        </p:txBody>
      </p:sp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100D5744-273C-4C19-A636-2CC4FE18B2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244142"/>
              </p:ext>
            </p:extLst>
          </p:nvPr>
        </p:nvGraphicFramePr>
        <p:xfrm>
          <a:off x="697037" y="887389"/>
          <a:ext cx="6922963" cy="1004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771123" imgH="1115611" progId="Word.Document.12">
                  <p:embed/>
                </p:oleObj>
              </mc:Choice>
              <mc:Fallback>
                <p:oleObj name="Document" r:id="rId3" imgW="6771123" imgH="11156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7037" y="887389"/>
                        <a:ext cx="6922963" cy="1004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674899FA-9C21-4E73-8889-091917057E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358798"/>
              </p:ext>
            </p:extLst>
          </p:nvPr>
        </p:nvGraphicFramePr>
        <p:xfrm>
          <a:off x="701675" y="1866900"/>
          <a:ext cx="685165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771123" imgH="1115971" progId="Word.Document.12">
                  <p:embed/>
                </p:oleObj>
              </mc:Choice>
              <mc:Fallback>
                <p:oleObj name="Document" r:id="rId5" imgW="6771123" imgH="1115971" progId="Word.Documen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100D5744-273C-4C19-A636-2CC4FE18B2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675" y="1866900"/>
                        <a:ext cx="6851650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>
            <a:extLst>
              <a:ext uri="{FF2B5EF4-FFF2-40B4-BE49-F238E27FC236}">
                <a16:creationId xmlns:a16="http://schemas.microsoft.com/office/drawing/2014/main" id="{4ABB8549-FC2D-49EA-8B27-997CF707E6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405497"/>
              </p:ext>
            </p:extLst>
          </p:nvPr>
        </p:nvGraphicFramePr>
        <p:xfrm>
          <a:off x="701675" y="3006725"/>
          <a:ext cx="6851650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771123" imgH="1115971" progId="Word.Document.12">
                  <p:embed/>
                </p:oleObj>
              </mc:Choice>
              <mc:Fallback>
                <p:oleObj name="Document" r:id="rId7" imgW="6771123" imgH="1115971" progId="Word.Documen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100D5744-273C-4C19-A636-2CC4FE18B2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1675" y="3006725"/>
                        <a:ext cx="6851650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C6D554F1-F8A8-423E-B7AF-EDF58D2E11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253309"/>
              </p:ext>
            </p:extLst>
          </p:nvPr>
        </p:nvGraphicFramePr>
        <p:xfrm>
          <a:off x="697037" y="4201025"/>
          <a:ext cx="6813550" cy="111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6829805" imgH="1115971" progId="Word.Document.12">
                  <p:embed/>
                </p:oleObj>
              </mc:Choice>
              <mc:Fallback>
                <p:oleObj name="Document" r:id="rId9" imgW="6829805" imgH="1115971" progId="Word.Document.12">
                  <p:embed/>
                  <p:pic>
                    <p:nvPicPr>
                      <p:cNvPr id="8" name="Obiekt 7">
                        <a:extLst>
                          <a:ext uri="{FF2B5EF4-FFF2-40B4-BE49-F238E27FC236}">
                            <a16:creationId xmlns:a16="http://schemas.microsoft.com/office/drawing/2014/main" id="{100D5744-273C-4C19-A636-2CC4FE18B2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7037" y="4201025"/>
                        <a:ext cx="6813550" cy="111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4833510"/>
      </p:ext>
    </p:extLst>
  </p:cSld>
  <p:clrMapOvr>
    <a:masterClrMapping/>
  </p:clrMapOvr>
  <p:transition>
    <p:rand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pic>
        <p:nvPicPr>
          <p:cNvPr id="108547" name="Obraz 4" descr="Tips Dalam Dunia Kerja - BlogKu Inspirasiku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780928"/>
            <a:ext cx="190500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Prostokąt 10"/>
          <p:cNvSpPr>
            <a:spLocks noChangeArrowheads="1"/>
          </p:cNvSpPr>
          <p:nvPr/>
        </p:nvSpPr>
        <p:spPr bwMode="auto">
          <a:xfrm>
            <a:off x="323528" y="1916832"/>
            <a:ext cx="63785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/>
            <a:r>
              <a:rPr lang="pl-PL" sz="2000" dirty="0"/>
              <a:t>Po ręcznym sporządzeniu projektów protokołów głosowania w obwodzie na listy kandydatów na posłów, na kandydatów na senatora oraz w referendum w celu przygotowania ostatecznej treści protokołów, w szczególności w celu sprawdzenia poprawności dokonanych obliczeń, komisja wprowadza dane z protokołów do aplikacji „Protokoły obwodowe”, zwanej dalej „aplikacją”, dostarczonej komisji wraz z systemem informatycznym Wsparcie Organów Wyborczych (WOW).</a:t>
            </a:r>
          </a:p>
        </p:txBody>
      </p:sp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395536" y="980728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SPORZĄDZENIE PROTOKOŁÓW</a:t>
            </a:r>
          </a:p>
        </p:txBody>
      </p:sp>
    </p:spTree>
  </p:cSld>
  <p:clrMapOvr>
    <a:masterClrMapping/>
  </p:clrMapOvr>
  <p:transition>
    <p:rand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13667" name="Prostokąt 3"/>
          <p:cNvSpPr>
            <a:spLocks noChangeArrowheads="1"/>
          </p:cNvSpPr>
          <p:nvPr/>
        </p:nvSpPr>
        <p:spPr bwMode="auto">
          <a:xfrm>
            <a:off x="467544" y="1700808"/>
            <a:ext cx="7920880" cy="42780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600" b="1" dirty="0">
                <a:latin typeface="Arial" panose="020B0604020202020204" pitchFamily="34" charset="0"/>
              </a:rPr>
              <a:t>W każdym etapie prac w aplikacji, oprócz osoby odpowiedzialnej za obsługę informatyczną komisji, powinien brać udział przewodniczący komisji lub jego zastępca; przy tych czynnościach mogą być też obecni pozostali członkowie komisji, mężowie zaufania i obserwatorzy społeczni oraz obserwatorzy międzynarodowi.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l-PL" altLang="pl-PL" sz="1600" b="1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600" b="1" dirty="0">
                <a:latin typeface="Arial" panose="020B0604020202020204" pitchFamily="34" charset="0"/>
              </a:rPr>
              <a:t>Przewodniczący lub zastępca przewodniczącego komisji przekazuje osobie odpowiedzialnej za obsługę informatyczną sporządzone przez komisję projekty protokołów głosowania w obwodzie.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l-PL" altLang="pl-PL" sz="1600" b="1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600" b="1" dirty="0">
                <a:latin typeface="Arial" panose="020B0604020202020204" pitchFamily="34" charset="0"/>
              </a:rPr>
              <a:t>Osoba ta wprowadza wszystkie dane z projektów protokołów do aplikacji.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l-PL" altLang="pl-PL" sz="1600" b="1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600" b="1" dirty="0">
                <a:latin typeface="Arial" panose="020B0604020202020204" pitchFamily="34" charset="0"/>
              </a:rPr>
              <a:t>W trakcie wprowadzania danych aplikacja może sygnalizować na ekranie monitora błędy (w kolorze czerwonym) i ostrzeżenia (w kolorze niebieskim).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pl-PL" altLang="pl-PL" sz="1600" b="1" dirty="0"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pl-PL" altLang="pl-PL" sz="1600" b="1" dirty="0">
                <a:latin typeface="Arial" panose="020B0604020202020204" pitchFamily="34" charset="0"/>
              </a:rPr>
              <a:t>Mimo tej sygnalizacji przygotowane dane liczbowe należy wprowadzić do końca. </a:t>
            </a:r>
            <a:endParaRPr lang="pl-PL" altLang="pl-PL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9572" name="Prostokąt 3"/>
          <p:cNvSpPr>
            <a:spLocks noChangeArrowheads="1"/>
          </p:cNvSpPr>
          <p:nvPr/>
        </p:nvSpPr>
        <p:spPr bwMode="auto">
          <a:xfrm>
            <a:off x="1547664" y="764704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 dirty="0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</p:spTree>
  </p:cSld>
  <p:clrMapOvr>
    <a:masterClrMapping/>
  </p:clrMapOvr>
  <p:transition>
    <p:rand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1835696" y="5445224"/>
            <a:ext cx="5329238" cy="10810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0595" name="Prostokąt 1"/>
          <p:cNvSpPr>
            <a:spLocks noChangeArrowheads="1"/>
          </p:cNvSpPr>
          <p:nvPr/>
        </p:nvSpPr>
        <p:spPr bwMode="auto">
          <a:xfrm>
            <a:off x="467544" y="1196752"/>
            <a:ext cx="7992442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500" b="1" dirty="0"/>
              <a:t>Należy wydrukować zestawienie błędów.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15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500" b="1" dirty="0"/>
              <a:t>Obowiązkiem komisji jest ustalenie przyczyny błędu i jego usunięcie przez wprowadzenie w odpowiednich rubrykach prawidłowych danych liczbowych, </a:t>
            </a:r>
            <a:r>
              <a:rPr lang="pl-PL" altLang="pl-PL" sz="1500" b="1" dirty="0">
                <a:latin typeface="Arial Black" pitchFamily="34" charset="0"/>
              </a:rPr>
              <a:t>bowiem bez usunięcia </a:t>
            </a:r>
            <a:r>
              <a:rPr lang="pl-PL" altLang="pl-PL" sz="1500" b="1" u="sng" dirty="0">
                <a:latin typeface="Arial Black" pitchFamily="34" charset="0"/>
              </a:rPr>
              <a:t>błędów</a:t>
            </a:r>
            <a:r>
              <a:rPr lang="pl-PL" altLang="pl-PL" sz="1500" b="1" dirty="0">
                <a:latin typeface="Arial Black" pitchFamily="34" charset="0"/>
              </a:rPr>
              <a:t>  protokół nie może zostać wydrukowany.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15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500" b="1" dirty="0"/>
              <a:t>W tym celu komisja powinna przeanalizować treść komunikatu o błędzie, sprawdzić odpowiednie dane liczbowe na arkuszach pomocniczych, sprawdzić prawidłowość działań arytmetycznych, a jeśli to jest konieczne – powtórzyć czynności związane z ustaleniem wyników głosowania.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15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500" b="1" dirty="0"/>
              <a:t>Wydrukowane zestawienie błędów podpisują wszystkie osoby wchodzące w skład komisji uczestniczące w ustalaniu wyników głosowania oraz opatruje się je pieczęcią komisji.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15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500" b="1" dirty="0"/>
              <a:t>Dokument ten </a:t>
            </a:r>
            <a:r>
              <a:rPr lang="pl-PL" altLang="pl-PL" sz="1500" b="1" u="sng" dirty="0"/>
              <a:t>nie jest przekazywany</a:t>
            </a:r>
            <a:r>
              <a:rPr lang="pl-PL" altLang="pl-PL" sz="1500" b="1" dirty="0"/>
              <a:t> do okręgowej komisji wyborczej, lecz pozostaje w dokumentacji komisji obwodowej; </a:t>
            </a:r>
          </a:p>
        </p:txBody>
      </p:sp>
      <p:sp>
        <p:nvSpPr>
          <p:cNvPr id="110597" name="Prostokąt 3"/>
          <p:cNvSpPr>
            <a:spLocks noChangeArrowheads="1"/>
          </p:cNvSpPr>
          <p:nvPr/>
        </p:nvSpPr>
        <p:spPr bwMode="auto">
          <a:xfrm>
            <a:off x="1619250" y="465138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  <p:sp>
        <p:nvSpPr>
          <p:cNvPr id="110598" name="pole tekstowe 1"/>
          <p:cNvSpPr txBox="1">
            <a:spLocks noChangeArrowheads="1"/>
          </p:cNvSpPr>
          <p:nvPr/>
        </p:nvSpPr>
        <p:spPr bwMode="auto">
          <a:xfrm>
            <a:off x="1979712" y="5517232"/>
            <a:ext cx="496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1" dirty="0"/>
              <a:t>Uwaga:</a:t>
            </a:r>
          </a:p>
          <a:p>
            <a:r>
              <a:rPr lang="pl-PL" altLang="pl-PL" sz="1800" b="1" dirty="0"/>
              <a:t>błędy wyświetlane są na </a:t>
            </a:r>
            <a:r>
              <a:rPr lang="pl-PL" altLang="pl-PL" sz="1800" b="1" dirty="0">
                <a:solidFill>
                  <a:srgbClr val="FF0000"/>
                </a:solidFill>
                <a:latin typeface="Arial Black" pitchFamily="34" charset="0"/>
              </a:rPr>
              <a:t>czerwono</a:t>
            </a:r>
            <a:r>
              <a:rPr lang="pl-PL" altLang="pl-PL" sz="1800" b="1" dirty="0"/>
              <a:t>,</a:t>
            </a:r>
          </a:p>
          <a:p>
            <a:r>
              <a:rPr lang="pl-PL" altLang="pl-PL" sz="1800" b="1" dirty="0"/>
              <a:t>ostrzeżenia wyświetlane są na </a:t>
            </a:r>
            <a:r>
              <a:rPr lang="pl-PL" altLang="pl-PL" sz="1800" b="1" dirty="0">
                <a:solidFill>
                  <a:srgbClr val="0070C0"/>
                </a:solidFill>
                <a:latin typeface="Arial Black" pitchFamily="34" charset="0"/>
              </a:rPr>
              <a:t>niebiesko</a:t>
            </a:r>
            <a:r>
              <a:rPr lang="pl-PL" altLang="pl-PL" sz="1800" b="1" dirty="0"/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1043608" y="5589240"/>
            <a:ext cx="7199312" cy="7953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1619" name="Prostokąt 1"/>
          <p:cNvSpPr>
            <a:spLocks noChangeArrowheads="1"/>
          </p:cNvSpPr>
          <p:nvPr/>
        </p:nvSpPr>
        <p:spPr bwMode="auto">
          <a:xfrm>
            <a:off x="323850" y="1903413"/>
            <a:ext cx="835183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600" b="1" dirty="0">
                <a:latin typeface="Arial Black" pitchFamily="34" charset="0"/>
              </a:rPr>
              <a:t>analizuje treść </a:t>
            </a:r>
            <a:r>
              <a:rPr lang="pl-PL" altLang="pl-PL" sz="1600" b="1" u="sng" dirty="0">
                <a:latin typeface="Arial Black" pitchFamily="34" charset="0"/>
              </a:rPr>
              <a:t>ostrzeżeń</a:t>
            </a:r>
            <a:r>
              <a:rPr lang="pl-PL" altLang="pl-PL" sz="1600" b="1" dirty="0">
                <a:latin typeface="Arial Black" pitchFamily="34" charset="0"/>
              </a:rPr>
              <a:t> </a:t>
            </a:r>
            <a:r>
              <a:rPr lang="pl-PL" altLang="pl-PL" sz="1600" b="1" dirty="0"/>
              <a:t>i – w razie stwierdzenia ich zasadności  – dokonuje korekty danych liczbowych,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8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600" b="1" dirty="0"/>
              <a:t>jeżeli natomiast komisja, po analizie ostrzeżeń, dojdzie do wniosku, że dane liczbowe są prawidłowe, powinna wpisać zajęte stanowisko na wydruku raportu ostrzeżeń,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8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600" b="1" dirty="0"/>
              <a:t>raport ostrzeżeń podpisują wszystkie osoby wchodzące w skład komisji uczestniczącej w ustalaniu wyników głosowania oraz opatruje się go pieczęcią komisji,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l-PL" altLang="pl-PL" sz="800" b="1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pl-PL" altLang="pl-PL" sz="1600" b="1" dirty="0"/>
              <a:t>komisja przekazuje wraz z protokołem do okręgowej komisji wyborczej podpisany wydruk raportu ostrzeżeń, jeśli uznała ostrzeżenia za niezasadne i nie dokonała korekty danych liczbowych.</a:t>
            </a:r>
          </a:p>
        </p:txBody>
      </p:sp>
      <p:sp>
        <p:nvSpPr>
          <p:cNvPr id="111620" name="Prostokąt 3"/>
          <p:cNvSpPr>
            <a:spLocks noChangeArrowheads="1"/>
          </p:cNvSpPr>
          <p:nvPr/>
        </p:nvSpPr>
        <p:spPr bwMode="auto">
          <a:xfrm>
            <a:off x="395288" y="981075"/>
            <a:ext cx="733266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1" dirty="0">
                <a:solidFill>
                  <a:srgbClr val="FF0000"/>
                </a:solidFill>
                <a:latin typeface="Arial Black" pitchFamily="34" charset="0"/>
              </a:rPr>
              <a:t>W przypadku gdy aplikacja nie sygnalizuje błędów (zostały usunięte lub ich nie było), a jedynie sygnalizuje ostrzeżenia, komisja wykonuje następujące czynności: </a:t>
            </a:r>
          </a:p>
        </p:txBody>
      </p:sp>
      <p:sp>
        <p:nvSpPr>
          <p:cNvPr id="111621" name="Prostokąt 3"/>
          <p:cNvSpPr>
            <a:spLocks noChangeArrowheads="1"/>
          </p:cNvSpPr>
          <p:nvPr/>
        </p:nvSpPr>
        <p:spPr bwMode="auto">
          <a:xfrm>
            <a:off x="1619250" y="465138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  <p:sp>
        <p:nvSpPr>
          <p:cNvPr id="111622" name="pole tekstowe 1"/>
          <p:cNvSpPr txBox="1">
            <a:spLocks noChangeArrowheads="1"/>
          </p:cNvSpPr>
          <p:nvPr/>
        </p:nvSpPr>
        <p:spPr bwMode="auto">
          <a:xfrm>
            <a:off x="1115616" y="5661248"/>
            <a:ext cx="7056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1" dirty="0">
                <a:solidFill>
                  <a:schemeClr val="bg1"/>
                </a:solidFill>
              </a:rPr>
              <a:t>Jeśli aplikacja sygnalizuje ostrzeżenia, raport ostrzeżeń </a:t>
            </a:r>
            <a:r>
              <a:rPr lang="pl-PL" altLang="pl-PL" sz="1800" b="1" dirty="0">
                <a:solidFill>
                  <a:schemeClr val="bg1"/>
                </a:solidFill>
                <a:latin typeface="Arial Black" pitchFamily="34" charset="0"/>
              </a:rPr>
              <a:t>musi</a:t>
            </a:r>
            <a:r>
              <a:rPr lang="pl-PL" altLang="pl-PL" sz="1800" b="1" dirty="0">
                <a:solidFill>
                  <a:schemeClr val="bg1"/>
                </a:solidFill>
              </a:rPr>
              <a:t> być wydrukowany.</a:t>
            </a:r>
          </a:p>
        </p:txBody>
      </p:sp>
    </p:spTree>
  </p:cSld>
  <p:clrMapOvr>
    <a:masterClrMapping/>
  </p:clrMapOvr>
  <p:transition>
    <p:random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401638" y="3860800"/>
            <a:ext cx="8137525" cy="1584325"/>
          </a:xfrm>
          <a:prstGeom prst="roundRect">
            <a:avLst/>
          </a:prstGeom>
          <a:solidFill>
            <a:srgbClr val="9D032A"/>
          </a:solidFill>
          <a:ln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3667" name="Prostokąt 1"/>
          <p:cNvSpPr>
            <a:spLocks noChangeArrowheads="1"/>
          </p:cNvSpPr>
          <p:nvPr/>
        </p:nvSpPr>
        <p:spPr bwMode="auto">
          <a:xfrm>
            <a:off x="468313" y="1412875"/>
            <a:ext cx="80914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/>
              <a:t>Komisja </a:t>
            </a:r>
            <a:r>
              <a:rPr lang="pl-PL" altLang="pl-PL" sz="1800" b="1" u="sng" dirty="0"/>
              <a:t>bezwzględnie</a:t>
            </a:r>
            <a:r>
              <a:rPr lang="pl-PL" altLang="pl-PL" sz="1800" b="1" dirty="0"/>
              <a:t> zobowiązana jest sprawdzić zgodność danych </a:t>
            </a:r>
            <a:br>
              <a:rPr lang="pl-PL" altLang="pl-PL" sz="1800" b="1" dirty="0"/>
            </a:br>
            <a:r>
              <a:rPr lang="pl-PL" altLang="pl-PL" sz="1800" b="1" dirty="0"/>
              <a:t>z wydrukowanych protokołów z ustalonymi wynikami głosowania.</a:t>
            </a:r>
          </a:p>
          <a:p>
            <a:pPr algn="just"/>
            <a:endParaRPr lang="pl-PL" altLang="pl-PL" sz="1800" b="1" dirty="0"/>
          </a:p>
          <a:p>
            <a:pPr algn="just"/>
            <a:r>
              <a:rPr lang="pl-PL" altLang="pl-PL" sz="1800" b="1" dirty="0"/>
              <a:t>Sprawdzenia dokonuje się poprzez odczytanie na głos danych </a:t>
            </a:r>
            <a:br>
              <a:rPr lang="pl-PL" altLang="pl-PL" sz="1800" b="1" dirty="0"/>
            </a:br>
            <a:r>
              <a:rPr lang="pl-PL" altLang="pl-PL" sz="1800" b="1" dirty="0"/>
              <a:t>z wydrukowanych projektów protokołów i porównanie ich z danymi </a:t>
            </a:r>
            <a:br>
              <a:rPr lang="pl-PL" altLang="pl-PL" sz="1800" b="1" dirty="0"/>
            </a:br>
            <a:r>
              <a:rPr lang="pl-PL" altLang="pl-PL" sz="1800" b="1" dirty="0"/>
              <a:t>z ręcznie sporządzonych projektów protokołów przekazanych osobie odpowiedzialnej za obsługę informatyczną komisji. </a:t>
            </a:r>
          </a:p>
        </p:txBody>
      </p:sp>
      <p:sp>
        <p:nvSpPr>
          <p:cNvPr id="113668" name="pole tekstowe 3"/>
          <p:cNvSpPr txBox="1">
            <a:spLocks noChangeArrowheads="1"/>
          </p:cNvSpPr>
          <p:nvPr/>
        </p:nvSpPr>
        <p:spPr bwMode="auto">
          <a:xfrm>
            <a:off x="590550" y="3860800"/>
            <a:ext cx="76882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>
                <a:solidFill>
                  <a:schemeClr val="bg1"/>
                </a:solidFill>
              </a:rPr>
              <a:t>UWAGA:</a:t>
            </a:r>
          </a:p>
          <a:p>
            <a:pPr algn="just"/>
            <a:r>
              <a:rPr lang="pl-PL" altLang="pl-PL" sz="1800" b="1" dirty="0">
                <a:solidFill>
                  <a:schemeClr val="bg1"/>
                </a:solidFill>
              </a:rPr>
              <a:t>Analiza przyczyn wniesienia przez wyborców protestów wyborczych wskazuje, że częstym błędem komisji jest błędne wpisanie liczby otrzymanych głosów, przez różnych</a:t>
            </a:r>
            <a:r>
              <a:rPr lang="pl-PL" altLang="pl-PL" sz="1800" b="1" i="1" dirty="0">
                <a:solidFill>
                  <a:schemeClr val="bg1"/>
                </a:solidFill>
              </a:rPr>
              <a:t> (sąsiadujących ze sobą na liście) </a:t>
            </a:r>
            <a:r>
              <a:rPr lang="pl-PL" altLang="pl-PL" sz="1800" b="1" dirty="0">
                <a:solidFill>
                  <a:schemeClr val="bg1"/>
                </a:solidFill>
              </a:rPr>
              <a:t>kandydatów, z tej samej listy kandydatów. </a:t>
            </a:r>
          </a:p>
        </p:txBody>
      </p:sp>
      <p:sp>
        <p:nvSpPr>
          <p:cNvPr id="113669" name="Prostokąt 3"/>
          <p:cNvSpPr>
            <a:spLocks noChangeArrowheads="1"/>
          </p:cNvSpPr>
          <p:nvPr/>
        </p:nvSpPr>
        <p:spPr bwMode="auto">
          <a:xfrm>
            <a:off x="1619250" y="465138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</p:spTree>
  </p:cSld>
  <p:clrMapOvr>
    <a:masterClrMapping/>
  </p:clrMapOvr>
  <p:transition>
    <p:rand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14690" name="Prostokąt 1"/>
          <p:cNvSpPr>
            <a:spLocks noChangeArrowheads="1"/>
          </p:cNvSpPr>
          <p:nvPr/>
        </p:nvSpPr>
        <p:spPr bwMode="auto">
          <a:xfrm>
            <a:off x="251520" y="2996952"/>
            <a:ext cx="86845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800" b="1" dirty="0"/>
              <a:t>W przypadku wydrukowania z aplikacji protokołów głosowania jakakolwiek zmiana dokonana w protokole powoduje konieczność ponownego </a:t>
            </a:r>
            <a:r>
              <a:rPr lang="pl-PL" altLang="pl-PL" sz="1800" b="1" dirty="0">
                <a:latin typeface="Arial Black" pitchFamily="34" charset="0"/>
              </a:rPr>
              <a:t>wydrukowania wyłącznie tego protokołu</a:t>
            </a:r>
            <a:r>
              <a:rPr lang="pl-PL" altLang="pl-PL" sz="1800" b="1" dirty="0"/>
              <a:t>.</a:t>
            </a:r>
          </a:p>
        </p:txBody>
      </p:sp>
      <p:sp>
        <p:nvSpPr>
          <p:cNvPr id="114691" name="pole tekstowe 3"/>
          <p:cNvSpPr txBox="1">
            <a:spLocks noChangeArrowheads="1"/>
          </p:cNvSpPr>
          <p:nvPr/>
        </p:nvSpPr>
        <p:spPr bwMode="auto">
          <a:xfrm>
            <a:off x="179512" y="1340768"/>
            <a:ext cx="77771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600" b="1" dirty="0">
                <a:solidFill>
                  <a:srgbClr val="FF0000"/>
                </a:solidFill>
                <a:latin typeface="Arial Black" pitchFamily="34" charset="0"/>
              </a:rPr>
              <a:t>Co należy uczynić, gdy wydrukowano już wszystkie protokoły i stwierdzono konieczność poprawienia treści jednego z protokołów?</a:t>
            </a:r>
          </a:p>
        </p:txBody>
      </p:sp>
      <p:sp>
        <p:nvSpPr>
          <p:cNvPr id="114692" name="Prostokąt 7"/>
          <p:cNvSpPr>
            <a:spLocks noChangeArrowheads="1"/>
          </p:cNvSpPr>
          <p:nvPr/>
        </p:nvSpPr>
        <p:spPr bwMode="auto">
          <a:xfrm>
            <a:off x="251520" y="4077072"/>
            <a:ext cx="85008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800" b="1" dirty="0"/>
              <a:t>Wydrukowane protokoły głosowania w obwodzie, </a:t>
            </a:r>
            <a:r>
              <a:rPr lang="pl-PL" altLang="pl-PL" sz="1800" b="1" dirty="0">
                <a:latin typeface="Arial Black" pitchFamily="34" charset="0"/>
              </a:rPr>
              <a:t>w dwóch egzemplarzach</a:t>
            </a:r>
            <a:r>
              <a:rPr lang="pl-PL" altLang="pl-PL" sz="1800" b="1" dirty="0"/>
              <a:t>, podpisują wszyscy członkowie komisji obecni przy ich sporządzeniu, także ci, którzy wnieśli do nich uwagi; opatruje się je pieczęcią komisji. </a:t>
            </a:r>
          </a:p>
          <a:p>
            <a:pPr algn="just"/>
            <a:r>
              <a:rPr lang="pl-PL" altLang="pl-PL" sz="1800" b="1" u="sng" dirty="0"/>
              <a:t>Wszyscy członkowie komisji obecni przy sporządzeniu protokołów parafują wszystkie strony każdego protokołu. </a:t>
            </a:r>
          </a:p>
        </p:txBody>
      </p:sp>
      <p:sp>
        <p:nvSpPr>
          <p:cNvPr id="114693" name="Prostokąt 3"/>
          <p:cNvSpPr>
            <a:spLocks noChangeArrowheads="1"/>
          </p:cNvSpPr>
          <p:nvPr/>
        </p:nvSpPr>
        <p:spPr bwMode="auto">
          <a:xfrm>
            <a:off x="1619250" y="465138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  <p:sp>
        <p:nvSpPr>
          <p:cNvPr id="3" name="Strzałka w dół 2"/>
          <p:cNvSpPr/>
          <p:nvPr/>
        </p:nvSpPr>
        <p:spPr>
          <a:xfrm>
            <a:off x="3995936" y="2276872"/>
            <a:ext cx="639762" cy="660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>
    <p:random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pic>
        <p:nvPicPr>
          <p:cNvPr id="115714" name="Obraz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133600"/>
            <a:ext cx="709295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Prostokąt 3"/>
          <p:cNvSpPr>
            <a:spLocks noChangeArrowheads="1"/>
          </p:cNvSpPr>
          <p:nvPr/>
        </p:nvSpPr>
        <p:spPr bwMode="auto">
          <a:xfrm>
            <a:off x="1619250" y="465138"/>
            <a:ext cx="468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988" y="981075"/>
            <a:ext cx="8567737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uważać, by parafy członków komisji nie były umieszczane na kodzie symbolu systemu informatycznego.</a:t>
            </a: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8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sprawdzić, czy wszystkie strony protokołów zawierają ten sam unikatowy kod protokołu.</a:t>
            </a: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8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16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16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16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16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16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sprawdzić, czy protokół jest kompletny tj. czy zawiera wszystkie strony.</a:t>
            </a: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8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sprawdzić, czy protokół podpisali wszyscy członkowie komisji obecni przy tej czynności. Czy umieszczono parafy wszystkich członków komisji na każdej stronie protokołu.</a:t>
            </a: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8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sprawdzić, czy do protokołu dołączono wszystkie załączniki wynikające z wpisów w poz. „UWAGI I ADNOTACJE” protokołów. </a:t>
            </a: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endParaRPr lang="pl-PL" sz="800" b="1" dirty="0"/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Należy sprawdzić, czy protokół został opatrzony pieczęcią obwodowej komisji wyborczej</a:t>
            </a:r>
            <a:r>
              <a:rPr lang="pl-PL" sz="16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2" name="Prostokąt 1"/>
          <p:cNvSpPr/>
          <p:nvPr/>
        </p:nvSpPr>
        <p:spPr>
          <a:xfrm>
            <a:off x="3851275" y="2963863"/>
            <a:ext cx="3889375" cy="215900"/>
          </a:xfrm>
          <a:prstGeom prst="rect">
            <a:avLst/>
          </a:prstGeom>
          <a:noFill/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5718" name="pole tekstowe 2"/>
          <p:cNvSpPr txBox="1">
            <a:spLocks noChangeArrowheads="1"/>
          </p:cNvSpPr>
          <p:nvPr/>
        </p:nvSpPr>
        <p:spPr bwMode="auto">
          <a:xfrm>
            <a:off x="467544" y="2519363"/>
            <a:ext cx="1537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b="1" dirty="0">
                <a:solidFill>
                  <a:srgbClr val="FF0000"/>
                </a:solidFill>
              </a:rPr>
              <a:t>Przykład</a:t>
            </a:r>
          </a:p>
        </p:txBody>
      </p:sp>
      <p:cxnSp>
        <p:nvCxnSpPr>
          <p:cNvPr id="12" name="Łącznik łamany 11"/>
          <p:cNvCxnSpPr/>
          <p:nvPr/>
        </p:nvCxnSpPr>
        <p:spPr>
          <a:xfrm>
            <a:off x="1970088" y="2709863"/>
            <a:ext cx="1152525" cy="411162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5362" name="Symbol zastępczy numeru slajdu 5"/>
          <p:cNvSpPr txBox="1">
            <a:spLocks noGrp="1"/>
          </p:cNvSpPr>
          <p:nvPr/>
        </p:nvSpPr>
        <p:spPr bwMode="auto">
          <a:xfrm>
            <a:off x="6588125" y="623728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9CFD96CC-132B-4620-8B59-0CE37E43CB96}" type="slidenum">
              <a:rPr lang="pl-PL" altLang="en-US" sz="1000"/>
              <a:pPr algn="r" eaLnBrk="1" hangingPunct="1"/>
              <a:t>12</a:t>
            </a:fld>
            <a:endParaRPr lang="pl-PL" altLang="en-US" sz="1000" dirty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106" y="1304764"/>
            <a:ext cx="8459788" cy="424847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Wyznaczeni członkowie komisji (co najmniej ½ składu), w tym przewodniczący komisji lub jego zastępca, najpóźniej w przeddzień głosowania, przyjmują protokolarnie: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a ) karty do głosowania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- sprawdza się liczbę kart (odrębnie Sejm, Senat i referendum),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- sprawdzeniu podlega również prawidłowość otrzymanych kart (karty dla właściwego okręgu), czy nie mają błędów drukarskich i są kompletne;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l-PL" altLang="pl-PL" sz="1600" b="1" dirty="0">
                <a:solidFill>
                  <a:srgbClr val="000099"/>
                </a:solidFill>
                <a:cs typeface="Times New Roman" pitchFamily="18" charset="0"/>
              </a:rPr>
              <a:t>	</a:t>
            </a: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b ) formularze protokołów głosowania (po 5 egz. );</a:t>
            </a:r>
            <a:b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c ) właściwy spis wyborców;</a:t>
            </a:r>
            <a:b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d ) właściwą pieczęć komisji;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e) osłony na spis wyborców zapewniające ochronę danych osobowych;</a:t>
            </a:r>
            <a:b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f) inne materiały pomocnicze (arkusze pomocnicze, papier, poduszki do pieczęci itp.);</a:t>
            </a:r>
            <a:b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</a:b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g) ustala się sposób przechowywania kart.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l-PL" altLang="pl-PL" sz="1600" dirty="0">
                <a:solidFill>
                  <a:srgbClr val="000099"/>
                </a:solidFill>
                <a:cs typeface="Times New Roman" pitchFamily="18" charset="0"/>
              </a:rPr>
              <a:t>	Odbiór dokumentów potwierdza się na piśmie, wymieniając ich rodzaj i ilość.</a:t>
            </a:r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1979712" y="692696"/>
            <a:ext cx="3813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PRZYJĘCIE MATERIAŁÓW</a:t>
            </a: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16738" name="Prostokąt 3"/>
          <p:cNvSpPr>
            <a:spLocks noChangeArrowheads="1"/>
          </p:cNvSpPr>
          <p:nvPr/>
        </p:nvSpPr>
        <p:spPr bwMode="auto">
          <a:xfrm>
            <a:off x="611188" y="465138"/>
            <a:ext cx="66246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PRZESŁANIE DANYCH Z PROTOKOŁÓW </a:t>
            </a:r>
          </a:p>
          <a:p>
            <a:pPr algn="ctr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DO SYSTEMU INFORMATYCZNEGO WOW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95536" y="1628800"/>
            <a:ext cx="8208962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600" b="1" dirty="0"/>
              <a:t>UWAGA!!!</a:t>
            </a:r>
          </a:p>
          <a:p>
            <a:pPr algn="just">
              <a:defRPr/>
            </a:pPr>
            <a:r>
              <a:rPr lang="pl-PL" sz="1600" b="1" dirty="0"/>
              <a:t>Czynność ta może być wykonana dopiero po uprzednim: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wydrukowaniu prawidłowo sporządzonych protokołów głosowania,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sprawdzeniu zgodności z projektem sporządzonym ręcznie,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podpisaniu oraz parafowaniu protokołów przez wszystkich obecnych przy tej czynności członków komisji,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b="1" dirty="0"/>
              <a:t>opatrzeniu protokołów pieczęcią obwodowej komisji wyborczej ds. ustalenia wyników głosowania w obwodzie.</a:t>
            </a:r>
          </a:p>
        </p:txBody>
      </p:sp>
      <p:pic>
        <p:nvPicPr>
          <p:cNvPr id="116740" name="Obraz 3" descr="File:Nuvola devices printer.png - Wikipedia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1082303" cy="108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Obraz 4" descr="Free vector graphic: Pen, Biro, Writing, Ballpoint Pen ...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36903">
            <a:off x="2447896" y="3979032"/>
            <a:ext cx="1105223" cy="10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a 7"/>
          <p:cNvGrpSpPr>
            <a:grpSpLocks/>
          </p:cNvGrpSpPr>
          <p:nvPr/>
        </p:nvGrpSpPr>
        <p:grpSpPr bwMode="auto">
          <a:xfrm>
            <a:off x="4427985" y="3717032"/>
            <a:ext cx="864096" cy="1309563"/>
            <a:chOff x="5868144" y="4453395"/>
            <a:chExt cx="1705579" cy="2239471"/>
          </a:xfrm>
        </p:grpSpPr>
        <p:pic>
          <p:nvPicPr>
            <p:cNvPr id="116749" name="Obraz 5" descr="Clipart - Stempel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3512207">
              <a:off x="5693500" y="4812644"/>
              <a:ext cx="2239471" cy="1520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wal 6"/>
            <p:cNvSpPr/>
            <p:nvPr/>
          </p:nvSpPr>
          <p:spPr>
            <a:xfrm>
              <a:off x="5868144" y="5446126"/>
              <a:ext cx="1368611" cy="11884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pic>
        <p:nvPicPr>
          <p:cNvPr id="116743" name="Obraz 8" descr="Plus 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4149080"/>
            <a:ext cx="6873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Obraz 9" descr="Plus 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149080"/>
            <a:ext cx="688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5" name="Prostokąt 3"/>
          <p:cNvSpPr>
            <a:spLocks noChangeArrowheads="1"/>
          </p:cNvSpPr>
          <p:nvPr/>
        </p:nvSpPr>
        <p:spPr bwMode="auto">
          <a:xfrm>
            <a:off x="5436096" y="3645024"/>
            <a:ext cx="9969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9600" b="1" dirty="0">
                <a:solidFill>
                  <a:srgbClr val="FF0000"/>
                </a:solidFill>
                <a:latin typeface="Arial Black" pitchFamily="34" charset="0"/>
              </a:rPr>
              <a:t>=</a:t>
            </a:r>
          </a:p>
        </p:txBody>
      </p:sp>
      <p:sp>
        <p:nvSpPr>
          <p:cNvPr id="116746" name="Prostokąt 5"/>
          <p:cNvSpPr>
            <a:spLocks noChangeArrowheads="1"/>
          </p:cNvSpPr>
          <p:nvPr/>
        </p:nvSpPr>
        <p:spPr bwMode="auto">
          <a:xfrm>
            <a:off x="6372200" y="3861048"/>
            <a:ext cx="26082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600" b="1" dirty="0">
                <a:solidFill>
                  <a:srgbClr val="FF0000"/>
                </a:solidFill>
                <a:latin typeface="Arial Black" pitchFamily="34" charset="0"/>
              </a:rPr>
              <a:t>PRZESŁANIE DANYCH </a:t>
            </a:r>
            <a:br>
              <a:rPr lang="pl-PL" altLang="pl-PL" sz="16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l-PL" altLang="pl-PL" sz="1600" b="1" dirty="0">
                <a:solidFill>
                  <a:srgbClr val="FF0000"/>
                </a:solidFill>
                <a:latin typeface="Arial Black" pitchFamily="34" charset="0"/>
              </a:rPr>
              <a:t>Z PROTOKOŁÓW </a:t>
            </a:r>
          </a:p>
          <a:p>
            <a:pPr algn="ctr"/>
            <a:r>
              <a:rPr lang="pl-PL" altLang="pl-PL" sz="1600" b="1" dirty="0">
                <a:solidFill>
                  <a:srgbClr val="FF0000"/>
                </a:solidFill>
                <a:latin typeface="Arial Black" pitchFamily="34" charset="0"/>
              </a:rPr>
              <a:t>DO SYSTEMU WOW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44208" y="3789040"/>
            <a:ext cx="2459037" cy="1224136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6748" name="pole tekstowe 2"/>
          <p:cNvSpPr txBox="1">
            <a:spLocks noChangeArrowheads="1"/>
          </p:cNvSpPr>
          <p:nvPr/>
        </p:nvSpPr>
        <p:spPr bwMode="auto">
          <a:xfrm>
            <a:off x="755576" y="5445224"/>
            <a:ext cx="7673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600" b="1" dirty="0"/>
              <a:t>Przesłania danych, w imieniu komisji dokonuje osoba odpowiedzialna za obsługę informatyczną komisji.</a:t>
            </a:r>
          </a:p>
        </p:txBody>
      </p:sp>
    </p:spTree>
  </p:cSld>
  <p:clrMapOvr>
    <a:masterClrMapping/>
  </p:clrMapOvr>
  <p:transition>
    <p:random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>
          <a:xfrm>
            <a:off x="827088" y="5373688"/>
            <a:ext cx="6624637" cy="1079500"/>
          </a:xfrm>
          <a:prstGeom prst="roundRect">
            <a:avLst/>
          </a:prstGeom>
          <a:solidFill>
            <a:srgbClr val="9D032A"/>
          </a:solidFill>
          <a:ln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17763" name="Prostokąt 3"/>
          <p:cNvSpPr>
            <a:spLocks noChangeArrowheads="1"/>
          </p:cNvSpPr>
          <p:nvPr/>
        </p:nvSpPr>
        <p:spPr bwMode="auto">
          <a:xfrm>
            <a:off x="1619250" y="465138"/>
            <a:ext cx="5256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SPORZĄDZENIE PROTOKOŁÓW</a:t>
            </a:r>
          </a:p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WYWIESZENIE KOPII PROTOKOŁU </a:t>
            </a:r>
          </a:p>
        </p:txBody>
      </p:sp>
      <p:sp>
        <p:nvSpPr>
          <p:cNvPr id="117764" name="Prostokąt 1"/>
          <p:cNvSpPr>
            <a:spLocks noChangeArrowheads="1"/>
          </p:cNvSpPr>
          <p:nvPr/>
        </p:nvSpPr>
        <p:spPr bwMode="auto">
          <a:xfrm>
            <a:off x="250825" y="1341438"/>
            <a:ext cx="86423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Osoba odpowiedzialna za obsługę informatyczną komisji (tzw. operator obwodowy) dokonuje zapisu danych z protokołów na nośniku danych – </a:t>
            </a:r>
            <a:r>
              <a:rPr lang="pl-PL" altLang="pl-PL" sz="1600" b="1" u="sng" dirty="0">
                <a:solidFill>
                  <a:prstClr val="black"/>
                </a:solidFill>
                <a:latin typeface="Arial" pitchFamily="34" charset="0"/>
              </a:rPr>
              <a:t>tylko w sytuacji gdy </a:t>
            </a:r>
            <a:r>
              <a:rPr lang="pl-PL" sz="1600" b="1" u="sng" dirty="0"/>
              <a:t>nie miała możliwości wprowadzenia do sieci</a:t>
            </a:r>
            <a:r>
              <a:rPr lang="pl-PL" sz="1600" b="1" dirty="0"/>
              <a:t> elektronicznego przekazywania danych </a:t>
            </a:r>
            <a:br>
              <a:rPr lang="pl-PL" sz="1600" b="1" dirty="0"/>
            </a:br>
            <a:r>
              <a:rPr lang="pl-PL" sz="1600" b="1" dirty="0"/>
              <a:t>z protokołów</a:t>
            </a: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. </a:t>
            </a: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Komisja sporządza po dwie kopie każdego protokołu głosowania. </a:t>
            </a: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Po jednym egzemplarzu kopii każdego protokołu, po zabezpieczeniu przed wpływem warunków atmosferycznych (deszcz, wiatr itp.) wywiesza w miejscu łatwo dostępnym dla zainteresowanych i widocznym po zamknięciu lokalu.</a:t>
            </a: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Kopie protokołów powinny być wywieszone w taki sposób, żeby możliwe było ich odczytanie także z wózka inwalidzkiego. </a:t>
            </a:r>
          </a:p>
          <a:p>
            <a:pPr algn="just" eaLnBrk="0" hangingPunct="0"/>
            <a:r>
              <a:rPr lang="pl-PL" sz="1600" b="1" u="sng" dirty="0"/>
              <a:t>Jeżeli w treści uwag zostaną zamieszczone dane osobowe, należy je </a:t>
            </a:r>
            <a:r>
              <a:rPr lang="pl-PL" sz="1600" b="1" u="sng" dirty="0" err="1"/>
              <a:t>zanonimizować</a:t>
            </a:r>
            <a:r>
              <a:rPr lang="pl-PL" sz="1600" b="1" u="sng" dirty="0"/>
              <a:t> na kopii protokołu podawanej do publicznej wiadomości.</a:t>
            </a:r>
            <a:endParaRPr lang="pl-PL" altLang="pl-PL" sz="16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7765" name="Prostokąt 3"/>
          <p:cNvSpPr>
            <a:spLocks noChangeArrowheads="1"/>
          </p:cNvSpPr>
          <p:nvPr/>
        </p:nvSpPr>
        <p:spPr bwMode="auto">
          <a:xfrm>
            <a:off x="971550" y="5518150"/>
            <a:ext cx="6696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2000" b="1">
                <a:solidFill>
                  <a:prstClr val="white"/>
                </a:solidFill>
                <a:latin typeface="Arial" pitchFamily="34" charset="0"/>
              </a:rPr>
              <a:t>Wywieszenie kopii protokołu głosowania winno nastąpić niezwłocznie po sporządzeniu protokołów.</a:t>
            </a:r>
          </a:p>
        </p:txBody>
      </p:sp>
    </p:spTree>
  </p:cSld>
  <p:clrMapOvr>
    <a:masterClrMapping/>
  </p:clrMapOvr>
  <p:transition>
    <p:random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611560" y="5085184"/>
            <a:ext cx="7704138" cy="1439862"/>
          </a:xfrm>
          <a:prstGeom prst="round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18787" name="Prostokąt 3"/>
          <p:cNvSpPr>
            <a:spLocks noChangeArrowheads="1"/>
          </p:cNvSpPr>
          <p:nvPr/>
        </p:nvSpPr>
        <p:spPr bwMode="auto">
          <a:xfrm>
            <a:off x="1619250" y="465138"/>
            <a:ext cx="5256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WYWIESZENIE KOPII PROTOKOŁU </a:t>
            </a:r>
          </a:p>
        </p:txBody>
      </p:sp>
      <p:sp>
        <p:nvSpPr>
          <p:cNvPr id="118788" name="Prostokąt 1"/>
          <p:cNvSpPr>
            <a:spLocks noChangeArrowheads="1"/>
          </p:cNvSpPr>
          <p:nvPr/>
        </p:nvSpPr>
        <p:spPr bwMode="auto">
          <a:xfrm>
            <a:off x="107504" y="1484784"/>
            <a:ext cx="84978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Komisja nie może opuścić lokalu wyborczego przed wywieszeniem </a:t>
            </a: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kopii wszystkich sporządzonych przez siebie protokołów głosowania. </a:t>
            </a:r>
          </a:p>
          <a:p>
            <a:pPr algn="just" eaLnBrk="0" hangingPunct="0"/>
            <a:endParaRPr lang="pl-PL" altLang="pl-PL" sz="16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Jako kopie protokołów można wykorzystać wydruki dodatkowego egzemplarza projektu protokołu (w komisjach korzystających ze wspomagania informatycznego), kserokopie protokołów lub odręcznie sporządzone kopie na odpowiednich formularzach protokołu. </a:t>
            </a:r>
          </a:p>
          <a:p>
            <a:pPr algn="just" eaLnBrk="0" hangingPunct="0"/>
            <a:endParaRPr lang="pl-PL" altLang="pl-PL" sz="16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Kopie poświadczają za zgodność z oryginałem członkowie komisji obecni przy ich sporządzeniu, podpisując je, parafując każdą stronę i opatrując je swoją pieczęcią komisji. Podpisy członków komisji powinny być poprzedzone adnotacją o treści </a:t>
            </a:r>
            <a:r>
              <a:rPr lang="pl-PL" altLang="pl-PL" sz="1600" b="1" dirty="0">
                <a:solidFill>
                  <a:prstClr val="black"/>
                </a:solidFill>
                <a:latin typeface="Arial Black" pitchFamily="34" charset="0"/>
              </a:rPr>
              <a:t>„Za zgodność z oryginałem”.</a:t>
            </a:r>
          </a:p>
        </p:txBody>
      </p:sp>
      <p:sp>
        <p:nvSpPr>
          <p:cNvPr id="118789" name="Prostokąt 4"/>
          <p:cNvSpPr>
            <a:spLocks noChangeArrowheads="1"/>
          </p:cNvSpPr>
          <p:nvPr/>
        </p:nvSpPr>
        <p:spPr bwMode="auto">
          <a:xfrm>
            <a:off x="683568" y="5157192"/>
            <a:ext cx="763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 dirty="0">
                <a:solidFill>
                  <a:prstClr val="white"/>
                </a:solidFill>
                <a:latin typeface="Arial" pitchFamily="34" charset="0"/>
              </a:rPr>
              <a:t>W przypadku sprostowań dokonywanych w protokole komisja obowiązana jest podać niezwłocznie treść sprostowanego protokołu do publicznej wiadomości poprzez wywieszenie w sposób wskazany powyżej oraz przekazać sprostowany protokół wójtowi.</a:t>
            </a:r>
          </a:p>
        </p:txBody>
      </p:sp>
    </p:spTree>
  </p:cSld>
  <p:clrMapOvr>
    <a:masterClrMapping/>
  </p:clrMapOvr>
  <p:transition>
    <p:random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8" name="Prostokąt zaokrąglony 7"/>
          <p:cNvSpPr/>
          <p:nvPr/>
        </p:nvSpPr>
        <p:spPr>
          <a:xfrm>
            <a:off x="539552" y="5085184"/>
            <a:ext cx="7920880" cy="1224136"/>
          </a:xfrm>
          <a:prstGeom prst="round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119812" name="Prostokąt 1"/>
          <p:cNvSpPr>
            <a:spLocks noChangeArrowheads="1"/>
          </p:cNvSpPr>
          <p:nvPr/>
        </p:nvSpPr>
        <p:spPr bwMode="auto">
          <a:xfrm>
            <a:off x="395536" y="1340768"/>
            <a:ext cx="81369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Komisja przekazuje pełnomocnikowi okręgowej komisji wyborczej:</a:t>
            </a:r>
          </a:p>
          <a:p>
            <a:pPr marL="342900" indent="-342900" algn="just" eaLnBrk="0" hangingPunct="0">
              <a:buFont typeface="+mj-lt"/>
              <a:buAutoNum type="arabicParenR"/>
            </a:pP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po jednym egzemplarzu każdego sporządzonego przez komisję protokołu głosowania w obwodzie wraz z załączonymi do danego protokołu ewentualnymi zarzutami wniesionymi przez mężów zaufania i/lub członków komisji oraz zajętym wobec nich stanowiskiem komisji umieszczone </a:t>
            </a:r>
            <a:b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w odrębnych kopertach, odpowiednio opisanych, zaklejonych </a:t>
            </a:r>
            <a:b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i opieczętowanych na złączeniach,</a:t>
            </a:r>
          </a:p>
          <a:p>
            <a:pPr marL="342900" indent="-342900" algn="just" eaLnBrk="0" hangingPunct="0">
              <a:buFont typeface="+mj-lt"/>
              <a:buAutoNum type="arabicParenR"/>
            </a:pP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drugie egzemplarze kopii protokołów,</a:t>
            </a:r>
          </a:p>
          <a:p>
            <a:pPr marL="342900" indent="-342900" algn="just" eaLnBrk="0" hangingPunct="0">
              <a:buFont typeface="+mj-lt"/>
              <a:buAutoNum type="arabicParenR"/>
            </a:pP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w osobnej kopercie raport lub raporty ostrzeżeń,</a:t>
            </a:r>
          </a:p>
          <a:p>
            <a:pPr marL="342900" indent="-342900" algn="just" eaLnBrk="0" hangingPunct="0">
              <a:buFont typeface="+mj-lt"/>
              <a:buAutoNum type="arabicParenR"/>
            </a:pP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w oddzielnej kopercie - kopie protokołów wraz ze wszystkimi załącznikami.</a:t>
            </a:r>
          </a:p>
        </p:txBody>
      </p:sp>
      <p:sp>
        <p:nvSpPr>
          <p:cNvPr id="119814" name="pole tekstowe 5"/>
          <p:cNvSpPr txBox="1">
            <a:spLocks noChangeArrowheads="1"/>
          </p:cNvSpPr>
          <p:nvPr/>
        </p:nvSpPr>
        <p:spPr bwMode="auto">
          <a:xfrm>
            <a:off x="683568" y="5085184"/>
            <a:ext cx="76328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/>
            <a:r>
              <a:rPr lang="pl-PL" altLang="pl-PL" sz="1800" b="1" dirty="0">
                <a:solidFill>
                  <a:prstClr val="white"/>
                </a:solidFill>
                <a:latin typeface="Arial Black" pitchFamily="34" charset="0"/>
              </a:rPr>
              <a:t>Uwaga:</a:t>
            </a:r>
          </a:p>
          <a:p>
            <a:pPr algn="l" eaLnBrk="0" hangingPunct="0"/>
            <a:r>
              <a:rPr lang="pl-PL" altLang="pl-PL" sz="1800" b="1" dirty="0">
                <a:solidFill>
                  <a:prstClr val="white"/>
                </a:solidFill>
                <a:latin typeface="Arial Black" pitchFamily="34" charset="0"/>
              </a:rPr>
              <a:t>Liczba oryginałów protokołów = liczba opisanych, opieczętowanych i zaklejonych kopert. </a:t>
            </a:r>
          </a:p>
        </p:txBody>
      </p:sp>
      <p:sp>
        <p:nvSpPr>
          <p:cNvPr id="119815" name="Prostokąt 6"/>
          <p:cNvSpPr>
            <a:spLocks noChangeArrowheads="1"/>
          </p:cNvSpPr>
          <p:nvPr/>
        </p:nvSpPr>
        <p:spPr bwMode="auto">
          <a:xfrm>
            <a:off x="395536" y="836712"/>
            <a:ext cx="69135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 dirty="0">
                <a:solidFill>
                  <a:srgbClr val="C00000"/>
                </a:solidFill>
                <a:latin typeface="Arial Black" pitchFamily="34" charset="0"/>
              </a:rPr>
              <a:t>PRZEKAZYWANIE PROTOKOŁÓW GŁOSOWANIA</a:t>
            </a:r>
          </a:p>
        </p:txBody>
      </p:sp>
      <p:pic>
        <p:nvPicPr>
          <p:cNvPr id="10" name="Obraz 8" descr="Téléphone Cellulaire Mobile · Images vectorielles ...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901223"/>
            <a:ext cx="648072" cy="101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611560" y="4005064"/>
            <a:ext cx="64094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Przed przekazaniem protokołu głosowania przewodniczący komisji ustala z członkami komisji sposób komunikowania się </a:t>
            </a:r>
            <a:b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pl-PL" altLang="pl-PL" sz="1600" b="1" dirty="0">
                <a:solidFill>
                  <a:prstClr val="black"/>
                </a:solidFill>
                <a:latin typeface="Arial" pitchFamily="34" charset="0"/>
              </a:rPr>
              <a:t>w razie potrzeby zwołania posiedzenia. </a:t>
            </a:r>
          </a:p>
        </p:txBody>
      </p:sp>
    </p:spTree>
  </p:cSld>
  <p:clrMapOvr>
    <a:masterClrMapping/>
  </p:clrMapOvr>
  <p:transition>
    <p:random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57F4DE-FD55-4967-9EA9-F456B1B726AC}" type="slidenum">
              <a:rPr lang="pl-PL"/>
              <a:pPr/>
              <a:t>124</a:t>
            </a:fld>
            <a:endParaRPr lang="pl-PL"/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827088" y="1125538"/>
            <a:ext cx="7162800" cy="4724400"/>
          </a:xfrm>
          <a:prstGeom prst="rect">
            <a:avLst/>
          </a:prstGeom>
          <a:solidFill>
            <a:srgbClr val="FFD2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pl-PL" sz="1800">
              <a:latin typeface="Comic Sans MS" pitchFamily="66" charset="0"/>
            </a:endParaRP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1371600" y="3881438"/>
            <a:ext cx="6324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pl-PL" sz="1400" b="1">
                <a:solidFill>
                  <a:srgbClr val="000000"/>
                </a:solidFill>
                <a:latin typeface="Verdana" pitchFamily="34" charset="0"/>
              </a:rPr>
              <a:t>..........................................................................</a:t>
            </a:r>
          </a:p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pl-PL" sz="1400" b="1">
                <a:solidFill>
                  <a:srgbClr val="000000"/>
                </a:solidFill>
                <a:latin typeface="Verdana" pitchFamily="34" charset="0"/>
              </a:rPr>
              <a:t>Tel. ...........................</a:t>
            </a:r>
          </a:p>
        </p:txBody>
      </p:sp>
      <p:grpSp>
        <p:nvGrpSpPr>
          <p:cNvPr id="59397" name="Group 4"/>
          <p:cNvGrpSpPr>
            <a:grpSpLocks/>
          </p:cNvGrpSpPr>
          <p:nvPr/>
        </p:nvGrpSpPr>
        <p:grpSpPr bwMode="auto">
          <a:xfrm>
            <a:off x="0" y="152400"/>
            <a:ext cx="4267200" cy="1600200"/>
            <a:chOff x="0" y="96"/>
            <a:chExt cx="2400" cy="1008"/>
          </a:xfrm>
        </p:grpSpPr>
        <p:sp>
          <p:nvSpPr>
            <p:cNvPr id="59417" name="Line 5"/>
            <p:cNvSpPr>
              <a:spLocks noChangeShapeType="1"/>
            </p:cNvSpPr>
            <p:nvPr/>
          </p:nvSpPr>
          <p:spPr bwMode="auto">
            <a:xfrm>
              <a:off x="576" y="480"/>
              <a:ext cx="576" cy="62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418" name="Text Box 6"/>
            <p:cNvSpPr txBox="1">
              <a:spLocks noChangeArrowheads="1"/>
            </p:cNvSpPr>
            <p:nvPr/>
          </p:nvSpPr>
          <p:spPr bwMode="auto">
            <a:xfrm>
              <a:off x="0" y="96"/>
              <a:ext cx="240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Poprawnie opisana koperta z protokołem głosowania w obwodzie</a:t>
              </a:r>
              <a:endParaRPr lang="pl-PL" sz="1600" b="1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</p:grp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3348038" y="1844675"/>
            <a:ext cx="21383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Wybory do Sejmu</a:t>
            </a: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3200400" y="2362200"/>
            <a:ext cx="2438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l-PL" sz="1700" b="1" dirty="0">
                <a:solidFill>
                  <a:srgbClr val="000000"/>
                </a:solidFill>
              </a:rPr>
              <a:t>Okręg wyborczy nr …</a:t>
            </a: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2133600" y="2819400"/>
            <a:ext cx="4495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Obwód głosowania nr ....... Gmina ..........</a:t>
            </a: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1692275" y="3438525"/>
            <a:ext cx="54721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Adres siedziby Obwodowej Komisji Wyborczej</a:t>
            </a:r>
          </a:p>
        </p:txBody>
      </p:sp>
      <p:sp>
        <p:nvSpPr>
          <p:cNvPr id="59402" name="Oval 12"/>
          <p:cNvSpPr>
            <a:spLocks noChangeArrowheads="1"/>
          </p:cNvSpPr>
          <p:nvPr/>
        </p:nvSpPr>
        <p:spPr bwMode="auto">
          <a:xfrm>
            <a:off x="4953000" y="23622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9403" name="Group 14"/>
          <p:cNvGrpSpPr>
            <a:grpSpLocks/>
          </p:cNvGrpSpPr>
          <p:nvPr/>
        </p:nvGrpSpPr>
        <p:grpSpPr bwMode="auto">
          <a:xfrm>
            <a:off x="5029200" y="1219200"/>
            <a:ext cx="3429000" cy="1752600"/>
            <a:chOff x="3168" y="768"/>
            <a:chExt cx="2160" cy="1104"/>
          </a:xfrm>
        </p:grpSpPr>
        <p:sp>
          <p:nvSpPr>
            <p:cNvPr id="59415" name="Line 15"/>
            <p:cNvSpPr>
              <a:spLocks noChangeShapeType="1"/>
            </p:cNvSpPr>
            <p:nvPr/>
          </p:nvSpPr>
          <p:spPr bwMode="auto">
            <a:xfrm flipH="1">
              <a:off x="3168" y="1152"/>
              <a:ext cx="1344" cy="7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416" name="Text Box 16"/>
            <p:cNvSpPr txBox="1">
              <a:spLocks noChangeArrowheads="1"/>
            </p:cNvSpPr>
            <p:nvPr/>
          </p:nvSpPr>
          <p:spPr bwMode="auto">
            <a:xfrm>
              <a:off x="4128" y="768"/>
              <a:ext cx="1200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Właściwy numer obwodu</a:t>
              </a:r>
            </a:p>
          </p:txBody>
        </p:sp>
      </p:grpSp>
      <p:grpSp>
        <p:nvGrpSpPr>
          <p:cNvPr id="59404" name="Group 17"/>
          <p:cNvGrpSpPr>
            <a:grpSpLocks/>
          </p:cNvGrpSpPr>
          <p:nvPr/>
        </p:nvGrpSpPr>
        <p:grpSpPr bwMode="auto">
          <a:xfrm>
            <a:off x="6445250" y="2209800"/>
            <a:ext cx="2590800" cy="762000"/>
            <a:chOff x="3984" y="1392"/>
            <a:chExt cx="1632" cy="480"/>
          </a:xfrm>
        </p:grpSpPr>
        <p:sp>
          <p:nvSpPr>
            <p:cNvPr id="59413" name="Line 18"/>
            <p:cNvSpPr>
              <a:spLocks noChangeShapeType="1"/>
            </p:cNvSpPr>
            <p:nvPr/>
          </p:nvSpPr>
          <p:spPr bwMode="auto">
            <a:xfrm flipH="1">
              <a:off x="3984" y="1776"/>
              <a:ext cx="960" cy="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414" name="Text Box 19"/>
            <p:cNvSpPr txBox="1">
              <a:spLocks noChangeArrowheads="1"/>
            </p:cNvSpPr>
            <p:nvPr/>
          </p:nvSpPr>
          <p:spPr bwMode="auto">
            <a:xfrm>
              <a:off x="4800" y="1392"/>
              <a:ext cx="816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Nazwa gminy</a:t>
              </a:r>
            </a:p>
          </p:txBody>
        </p:sp>
      </p:grpSp>
      <p:grpSp>
        <p:nvGrpSpPr>
          <p:cNvPr id="59405" name="Group 20"/>
          <p:cNvGrpSpPr>
            <a:grpSpLocks/>
          </p:cNvGrpSpPr>
          <p:nvPr/>
        </p:nvGrpSpPr>
        <p:grpSpPr bwMode="auto">
          <a:xfrm>
            <a:off x="0" y="2781300"/>
            <a:ext cx="2743200" cy="1219200"/>
            <a:chOff x="144" y="2016"/>
            <a:chExt cx="1584" cy="768"/>
          </a:xfrm>
        </p:grpSpPr>
        <p:sp>
          <p:nvSpPr>
            <p:cNvPr id="59411" name="Line 21"/>
            <p:cNvSpPr>
              <a:spLocks noChangeShapeType="1"/>
            </p:cNvSpPr>
            <p:nvPr/>
          </p:nvSpPr>
          <p:spPr bwMode="auto">
            <a:xfrm>
              <a:off x="768" y="2256"/>
              <a:ext cx="960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412" name="Text Box 22"/>
            <p:cNvSpPr txBox="1">
              <a:spLocks noChangeArrowheads="1"/>
            </p:cNvSpPr>
            <p:nvPr/>
          </p:nvSpPr>
          <p:spPr bwMode="auto">
            <a:xfrm>
              <a:off x="144" y="2016"/>
              <a:ext cx="768" cy="5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Siedziba komisji obwodowej</a:t>
              </a:r>
            </a:p>
          </p:txBody>
        </p:sp>
      </p:grpSp>
      <p:grpSp>
        <p:nvGrpSpPr>
          <p:cNvPr id="59406" name="Group 23"/>
          <p:cNvGrpSpPr>
            <a:grpSpLocks/>
          </p:cNvGrpSpPr>
          <p:nvPr/>
        </p:nvGrpSpPr>
        <p:grpSpPr bwMode="auto">
          <a:xfrm>
            <a:off x="1219200" y="4495800"/>
            <a:ext cx="3200400" cy="869950"/>
            <a:chOff x="672" y="3024"/>
            <a:chExt cx="2016" cy="548"/>
          </a:xfrm>
        </p:grpSpPr>
        <p:sp>
          <p:nvSpPr>
            <p:cNvPr id="59409" name="Line 24"/>
            <p:cNvSpPr>
              <a:spLocks noChangeShapeType="1"/>
            </p:cNvSpPr>
            <p:nvPr/>
          </p:nvSpPr>
          <p:spPr bwMode="auto">
            <a:xfrm flipV="1">
              <a:off x="1632" y="3024"/>
              <a:ext cx="1056" cy="38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410" name="Text Box 25"/>
            <p:cNvSpPr txBox="1">
              <a:spLocks noChangeArrowheads="1"/>
            </p:cNvSpPr>
            <p:nvPr/>
          </p:nvSpPr>
          <p:spPr bwMode="auto">
            <a:xfrm>
              <a:off x="672" y="3360"/>
              <a:ext cx="960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Nr telefonu</a:t>
              </a:r>
            </a:p>
          </p:txBody>
        </p:sp>
      </p:grpSp>
      <p:sp>
        <p:nvSpPr>
          <p:cNvPr id="59407" name="Text Box 26"/>
          <p:cNvSpPr txBox="1">
            <a:spLocks noChangeArrowheads="1"/>
          </p:cNvSpPr>
          <p:nvPr/>
        </p:nvSpPr>
        <p:spPr bwMode="auto">
          <a:xfrm>
            <a:off x="3852863" y="6092825"/>
            <a:ext cx="1295400" cy="422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000">
                <a:latin typeface="Times New Roman" pitchFamily="18" charset="0"/>
              </a:rPr>
              <a:t>1 strona</a:t>
            </a:r>
          </a:p>
        </p:txBody>
      </p:sp>
      <p:sp>
        <p:nvSpPr>
          <p:cNvPr id="59408" name="Text Box 28"/>
          <p:cNvSpPr txBox="1">
            <a:spLocks noChangeArrowheads="1"/>
          </p:cNvSpPr>
          <p:nvPr/>
        </p:nvSpPr>
        <p:spPr bwMode="auto">
          <a:xfrm>
            <a:off x="6877050" y="333375"/>
            <a:ext cx="2089150" cy="361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FF0000"/>
                </a:solidFill>
              </a:rPr>
              <a:t>Wybory do SEJMU</a:t>
            </a:r>
          </a:p>
        </p:txBody>
      </p:sp>
    </p:spTree>
  </p:cSld>
  <p:clrMapOvr>
    <a:masterClrMapping/>
  </p:clrMapOvr>
  <p:transition>
    <p:random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30872E-FD94-4729-8627-BCB4F1A6664B}" type="slidenum">
              <a:rPr lang="pl-PL"/>
              <a:pPr/>
              <a:t>125</a:t>
            </a:fld>
            <a:endParaRPr lang="pl-PL"/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827088" y="1125538"/>
            <a:ext cx="7162800" cy="4724400"/>
          </a:xfrm>
          <a:prstGeom prst="rect">
            <a:avLst/>
          </a:prstGeom>
          <a:solidFill>
            <a:srgbClr val="FFD21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pl-PL" sz="1800">
              <a:latin typeface="Comic Sans MS" pitchFamily="66" charset="0"/>
            </a:endParaRPr>
          </a:p>
        </p:txBody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1371600" y="3881438"/>
            <a:ext cx="6324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pl-PL" sz="1400" b="1">
                <a:solidFill>
                  <a:srgbClr val="000000"/>
                </a:solidFill>
                <a:latin typeface="Verdana" pitchFamily="34" charset="0"/>
              </a:rPr>
              <a:t>..........................................................................</a:t>
            </a:r>
          </a:p>
          <a:p>
            <a:pPr eaLnBrk="0" hangingPunct="0">
              <a:lnSpc>
                <a:spcPct val="120000"/>
              </a:lnSpc>
              <a:spcBef>
                <a:spcPct val="50000"/>
              </a:spcBef>
            </a:pPr>
            <a:r>
              <a:rPr lang="pl-PL" sz="1400" b="1">
                <a:solidFill>
                  <a:srgbClr val="000000"/>
                </a:solidFill>
                <a:latin typeface="Verdana" pitchFamily="34" charset="0"/>
              </a:rPr>
              <a:t>Tel. ...........................</a:t>
            </a:r>
          </a:p>
        </p:txBody>
      </p:sp>
      <p:grpSp>
        <p:nvGrpSpPr>
          <p:cNvPr id="61445" name="Group 29"/>
          <p:cNvGrpSpPr>
            <a:grpSpLocks/>
          </p:cNvGrpSpPr>
          <p:nvPr/>
        </p:nvGrpSpPr>
        <p:grpSpPr bwMode="auto">
          <a:xfrm>
            <a:off x="4284663" y="188913"/>
            <a:ext cx="4627562" cy="1368425"/>
            <a:chOff x="2517" y="119"/>
            <a:chExt cx="2915" cy="862"/>
          </a:xfrm>
        </p:grpSpPr>
        <p:sp>
          <p:nvSpPr>
            <p:cNvPr id="61465" name="Line 5"/>
            <p:cNvSpPr>
              <a:spLocks noChangeShapeType="1"/>
            </p:cNvSpPr>
            <p:nvPr/>
          </p:nvSpPr>
          <p:spPr bwMode="auto">
            <a:xfrm flipH="1">
              <a:off x="2517" y="436"/>
              <a:ext cx="907" cy="54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466" name="Text Box 6"/>
            <p:cNvSpPr txBox="1">
              <a:spLocks noChangeArrowheads="1"/>
            </p:cNvSpPr>
            <p:nvPr/>
          </p:nvSpPr>
          <p:spPr bwMode="auto">
            <a:xfrm>
              <a:off x="2744" y="119"/>
              <a:ext cx="268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Poprawnie opisana koperta z protokołem głosowania w obwodzie</a:t>
              </a:r>
              <a:endParaRPr lang="pl-PL" sz="1600" b="1">
                <a:solidFill>
                  <a:srgbClr val="0000CC"/>
                </a:solidFill>
                <a:latin typeface="Comic Sans MS" pitchFamily="66" charset="0"/>
              </a:endParaRPr>
            </a:p>
          </p:txBody>
        </p:sp>
      </p:grpSp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3348038" y="1844675"/>
            <a:ext cx="213836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Wybory do Senatu</a:t>
            </a:r>
          </a:p>
        </p:txBody>
      </p:sp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3200400" y="2362200"/>
            <a:ext cx="24384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l-PL" sz="1700" b="1" dirty="0">
                <a:solidFill>
                  <a:srgbClr val="000000"/>
                </a:solidFill>
              </a:rPr>
              <a:t>Okręg wyborczy nr …</a:t>
            </a: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2133600" y="2819400"/>
            <a:ext cx="44958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Obwód głosowania nr ....... Gmina ..........</a:t>
            </a:r>
          </a:p>
        </p:txBody>
      </p:sp>
      <p:sp>
        <p:nvSpPr>
          <p:cNvPr id="61449" name="Text Box 10"/>
          <p:cNvSpPr txBox="1">
            <a:spLocks noChangeArrowheads="1"/>
          </p:cNvSpPr>
          <p:nvPr/>
        </p:nvSpPr>
        <p:spPr bwMode="auto">
          <a:xfrm>
            <a:off x="1692275" y="3438525"/>
            <a:ext cx="5472113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700" b="1">
                <a:solidFill>
                  <a:srgbClr val="000000"/>
                </a:solidFill>
              </a:rPr>
              <a:t>Adres siedziby Obwodowej Komisji Wyborczej</a:t>
            </a:r>
          </a:p>
        </p:txBody>
      </p:sp>
      <p:sp>
        <p:nvSpPr>
          <p:cNvPr id="61450" name="Oval 12"/>
          <p:cNvSpPr>
            <a:spLocks noChangeArrowheads="1"/>
          </p:cNvSpPr>
          <p:nvPr/>
        </p:nvSpPr>
        <p:spPr bwMode="auto">
          <a:xfrm>
            <a:off x="4953000" y="2362200"/>
            <a:ext cx="6096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pSp>
        <p:nvGrpSpPr>
          <p:cNvPr id="61451" name="Group 13"/>
          <p:cNvGrpSpPr>
            <a:grpSpLocks/>
          </p:cNvGrpSpPr>
          <p:nvPr/>
        </p:nvGrpSpPr>
        <p:grpSpPr bwMode="auto">
          <a:xfrm>
            <a:off x="5029200" y="1219200"/>
            <a:ext cx="3429000" cy="1752600"/>
            <a:chOff x="3168" y="768"/>
            <a:chExt cx="2160" cy="1104"/>
          </a:xfrm>
        </p:grpSpPr>
        <p:sp>
          <p:nvSpPr>
            <p:cNvPr id="61463" name="Line 14"/>
            <p:cNvSpPr>
              <a:spLocks noChangeShapeType="1"/>
            </p:cNvSpPr>
            <p:nvPr/>
          </p:nvSpPr>
          <p:spPr bwMode="auto">
            <a:xfrm flipH="1">
              <a:off x="3168" y="1152"/>
              <a:ext cx="1344" cy="7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464" name="Text Box 15"/>
            <p:cNvSpPr txBox="1">
              <a:spLocks noChangeArrowheads="1"/>
            </p:cNvSpPr>
            <p:nvPr/>
          </p:nvSpPr>
          <p:spPr bwMode="auto">
            <a:xfrm>
              <a:off x="4128" y="768"/>
              <a:ext cx="1200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Właściwy numer obwodu</a:t>
              </a:r>
            </a:p>
          </p:txBody>
        </p:sp>
      </p:grpSp>
      <p:grpSp>
        <p:nvGrpSpPr>
          <p:cNvPr id="61452" name="Group 16"/>
          <p:cNvGrpSpPr>
            <a:grpSpLocks/>
          </p:cNvGrpSpPr>
          <p:nvPr/>
        </p:nvGrpSpPr>
        <p:grpSpPr bwMode="auto">
          <a:xfrm>
            <a:off x="6553200" y="2205038"/>
            <a:ext cx="2590800" cy="762000"/>
            <a:chOff x="3984" y="1392"/>
            <a:chExt cx="1632" cy="480"/>
          </a:xfrm>
        </p:grpSpPr>
        <p:sp>
          <p:nvSpPr>
            <p:cNvPr id="61461" name="Line 17"/>
            <p:cNvSpPr>
              <a:spLocks noChangeShapeType="1"/>
            </p:cNvSpPr>
            <p:nvPr/>
          </p:nvSpPr>
          <p:spPr bwMode="auto">
            <a:xfrm flipH="1">
              <a:off x="3984" y="1776"/>
              <a:ext cx="960" cy="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462" name="Text Box 18"/>
            <p:cNvSpPr txBox="1">
              <a:spLocks noChangeArrowheads="1"/>
            </p:cNvSpPr>
            <p:nvPr/>
          </p:nvSpPr>
          <p:spPr bwMode="auto">
            <a:xfrm>
              <a:off x="4800" y="1392"/>
              <a:ext cx="816" cy="36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Nazwa gminy</a:t>
              </a:r>
            </a:p>
          </p:txBody>
        </p:sp>
      </p:grpSp>
      <p:grpSp>
        <p:nvGrpSpPr>
          <p:cNvPr id="61453" name="Group 19"/>
          <p:cNvGrpSpPr>
            <a:grpSpLocks/>
          </p:cNvGrpSpPr>
          <p:nvPr/>
        </p:nvGrpSpPr>
        <p:grpSpPr bwMode="auto">
          <a:xfrm>
            <a:off x="0" y="2781300"/>
            <a:ext cx="2743200" cy="1219200"/>
            <a:chOff x="144" y="2016"/>
            <a:chExt cx="1584" cy="768"/>
          </a:xfrm>
        </p:grpSpPr>
        <p:sp>
          <p:nvSpPr>
            <p:cNvPr id="61459" name="Line 20"/>
            <p:cNvSpPr>
              <a:spLocks noChangeShapeType="1"/>
            </p:cNvSpPr>
            <p:nvPr/>
          </p:nvSpPr>
          <p:spPr bwMode="auto">
            <a:xfrm>
              <a:off x="768" y="2256"/>
              <a:ext cx="960" cy="528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460" name="Text Box 21"/>
            <p:cNvSpPr txBox="1">
              <a:spLocks noChangeArrowheads="1"/>
            </p:cNvSpPr>
            <p:nvPr/>
          </p:nvSpPr>
          <p:spPr bwMode="auto">
            <a:xfrm>
              <a:off x="144" y="2016"/>
              <a:ext cx="768" cy="52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Siedziba komisji obwodowej</a:t>
              </a:r>
            </a:p>
          </p:txBody>
        </p:sp>
      </p:grpSp>
      <p:grpSp>
        <p:nvGrpSpPr>
          <p:cNvPr id="61454" name="Group 22"/>
          <p:cNvGrpSpPr>
            <a:grpSpLocks/>
          </p:cNvGrpSpPr>
          <p:nvPr/>
        </p:nvGrpSpPr>
        <p:grpSpPr bwMode="auto">
          <a:xfrm>
            <a:off x="1219200" y="4495800"/>
            <a:ext cx="3200400" cy="869950"/>
            <a:chOff x="672" y="3024"/>
            <a:chExt cx="2016" cy="548"/>
          </a:xfrm>
        </p:grpSpPr>
        <p:sp>
          <p:nvSpPr>
            <p:cNvPr id="61457" name="Line 23"/>
            <p:cNvSpPr>
              <a:spLocks noChangeShapeType="1"/>
            </p:cNvSpPr>
            <p:nvPr/>
          </p:nvSpPr>
          <p:spPr bwMode="auto">
            <a:xfrm flipV="1">
              <a:off x="1632" y="3024"/>
              <a:ext cx="1056" cy="384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458" name="Text Box 24"/>
            <p:cNvSpPr txBox="1">
              <a:spLocks noChangeArrowheads="1"/>
            </p:cNvSpPr>
            <p:nvPr/>
          </p:nvSpPr>
          <p:spPr bwMode="auto">
            <a:xfrm>
              <a:off x="672" y="3360"/>
              <a:ext cx="960" cy="2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>
                  <a:solidFill>
                    <a:srgbClr val="0000CC"/>
                  </a:solidFill>
                  <a:latin typeface="Comic Sans MS" pitchFamily="66" charset="0"/>
                </a:rPr>
                <a:t>Nr telefonu</a:t>
              </a:r>
            </a:p>
          </p:txBody>
        </p:sp>
      </p:grpSp>
      <p:sp>
        <p:nvSpPr>
          <p:cNvPr id="61455" name="Text Box 25"/>
          <p:cNvSpPr txBox="1">
            <a:spLocks noChangeArrowheads="1"/>
          </p:cNvSpPr>
          <p:nvPr/>
        </p:nvSpPr>
        <p:spPr bwMode="auto">
          <a:xfrm>
            <a:off x="3852863" y="6092825"/>
            <a:ext cx="1295400" cy="422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000">
                <a:latin typeface="Times New Roman" pitchFamily="18" charset="0"/>
              </a:rPr>
              <a:t>1 strona</a:t>
            </a:r>
          </a:p>
        </p:txBody>
      </p:sp>
      <p:sp>
        <p:nvSpPr>
          <p:cNvPr id="61456" name="Text Box 28"/>
          <p:cNvSpPr txBox="1">
            <a:spLocks noChangeArrowheads="1"/>
          </p:cNvSpPr>
          <p:nvPr/>
        </p:nvSpPr>
        <p:spPr bwMode="auto">
          <a:xfrm>
            <a:off x="539750" y="260350"/>
            <a:ext cx="2160588" cy="361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FF0000"/>
                </a:solidFill>
              </a:rPr>
              <a:t>Wybory do SENATU</a:t>
            </a:r>
          </a:p>
        </p:txBody>
      </p:sp>
    </p:spTree>
  </p:cSld>
  <p:clrMapOvr>
    <a:masterClrMapping/>
  </p:clrMapOvr>
  <p:transition>
    <p:random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F3C17D-32DE-46E5-B326-F22241C9F096}" type="slidenum">
              <a:rPr lang="pl-PL"/>
              <a:pPr/>
              <a:t>126</a:t>
            </a:fld>
            <a:endParaRPr lang="pl-PL"/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3563938" y="6021388"/>
            <a:ext cx="1295400" cy="7270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000" dirty="0">
                <a:latin typeface="Times New Roman" pitchFamily="18" charset="0"/>
              </a:rPr>
              <a:t>2 strona kopert</a:t>
            </a: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900113" y="981075"/>
            <a:ext cx="7162800" cy="4724400"/>
          </a:xfrm>
          <a:prstGeom prst="rect">
            <a:avLst/>
          </a:prstGeom>
          <a:solidFill>
            <a:srgbClr val="FFD213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pl-PL" sz="1800">
              <a:latin typeface="Comic Sans MS" pitchFamily="66" charset="0"/>
            </a:endParaRPr>
          </a:p>
        </p:txBody>
      </p:sp>
      <p:grpSp>
        <p:nvGrpSpPr>
          <p:cNvPr id="60421" name="Group 4"/>
          <p:cNvGrpSpPr>
            <a:grpSpLocks/>
          </p:cNvGrpSpPr>
          <p:nvPr/>
        </p:nvGrpSpPr>
        <p:grpSpPr bwMode="auto">
          <a:xfrm>
            <a:off x="7239000" y="990600"/>
            <a:ext cx="838200" cy="4724400"/>
            <a:chOff x="4560" y="624"/>
            <a:chExt cx="528" cy="2976"/>
          </a:xfrm>
        </p:grpSpPr>
        <p:grpSp>
          <p:nvGrpSpPr>
            <p:cNvPr id="60435" name="Group 5"/>
            <p:cNvGrpSpPr>
              <a:grpSpLocks/>
            </p:cNvGrpSpPr>
            <p:nvPr/>
          </p:nvGrpSpPr>
          <p:grpSpPr bwMode="auto">
            <a:xfrm>
              <a:off x="4560" y="624"/>
              <a:ext cx="524" cy="2496"/>
              <a:chOff x="4848" y="768"/>
              <a:chExt cx="480" cy="2496"/>
            </a:xfrm>
          </p:grpSpPr>
          <p:sp>
            <p:nvSpPr>
              <p:cNvPr id="60437" name="Line 6"/>
              <p:cNvSpPr>
                <a:spLocks noChangeShapeType="1"/>
              </p:cNvSpPr>
              <p:nvPr/>
            </p:nvSpPr>
            <p:spPr bwMode="auto">
              <a:xfrm flipH="1">
                <a:off x="4848" y="768"/>
                <a:ext cx="480" cy="38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pl-PL"/>
              </a:p>
            </p:txBody>
          </p:sp>
          <p:sp>
            <p:nvSpPr>
              <p:cNvPr id="60438" name="Line 7"/>
              <p:cNvSpPr>
                <a:spLocks noChangeShapeType="1"/>
              </p:cNvSpPr>
              <p:nvPr/>
            </p:nvSpPr>
            <p:spPr bwMode="auto">
              <a:xfrm>
                <a:off x="4848" y="1152"/>
                <a:ext cx="0" cy="211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pl-PL"/>
              </a:p>
            </p:txBody>
          </p:sp>
        </p:grpSp>
        <p:sp>
          <p:nvSpPr>
            <p:cNvPr id="60436" name="Line 8"/>
            <p:cNvSpPr>
              <a:spLocks noChangeShapeType="1"/>
            </p:cNvSpPr>
            <p:nvPr/>
          </p:nvSpPr>
          <p:spPr bwMode="auto">
            <a:xfrm>
              <a:off x="4560" y="3120"/>
              <a:ext cx="52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pl-PL"/>
            </a:p>
          </p:txBody>
        </p:sp>
      </p:grpSp>
      <p:grpSp>
        <p:nvGrpSpPr>
          <p:cNvPr id="60422" name="Group 9"/>
          <p:cNvGrpSpPr>
            <a:grpSpLocks/>
          </p:cNvGrpSpPr>
          <p:nvPr/>
        </p:nvGrpSpPr>
        <p:grpSpPr bwMode="auto">
          <a:xfrm>
            <a:off x="6443663" y="1341438"/>
            <a:ext cx="1295400" cy="1295400"/>
            <a:chOff x="3475" y="1598"/>
            <a:chExt cx="2618" cy="2520"/>
          </a:xfrm>
        </p:grpSpPr>
        <p:sp>
          <p:nvSpPr>
            <p:cNvPr id="60432" name="WordArt 10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60433" name="Oval 11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434" name="WordArt 12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grpSp>
        <p:nvGrpSpPr>
          <p:cNvPr id="60423" name="Group 13"/>
          <p:cNvGrpSpPr>
            <a:grpSpLocks/>
          </p:cNvGrpSpPr>
          <p:nvPr/>
        </p:nvGrpSpPr>
        <p:grpSpPr bwMode="auto">
          <a:xfrm>
            <a:off x="6705600" y="3886200"/>
            <a:ext cx="1295400" cy="1295400"/>
            <a:chOff x="4416" y="2496"/>
            <a:chExt cx="816" cy="816"/>
          </a:xfrm>
        </p:grpSpPr>
        <p:sp>
          <p:nvSpPr>
            <p:cNvPr id="60429" name="WordArt 14"/>
            <p:cNvSpPr>
              <a:spLocks noChangeArrowheads="1" noChangeShapeType="1" noTextEdit="1"/>
            </p:cNvSpPr>
            <p:nvPr/>
          </p:nvSpPr>
          <p:spPr bwMode="auto">
            <a:xfrm rot="9697714" flipH="1" flipV="1">
              <a:off x="4534" y="2622"/>
              <a:ext cx="581" cy="583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60204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60430" name="Oval 15"/>
            <p:cNvSpPr>
              <a:spLocks noChangeArrowheads="1"/>
            </p:cNvSpPr>
            <p:nvPr/>
          </p:nvSpPr>
          <p:spPr bwMode="auto">
            <a:xfrm rot="-2509211">
              <a:off x="4416" y="2496"/>
              <a:ext cx="816" cy="81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431" name="WordArt 16"/>
            <p:cNvSpPr>
              <a:spLocks noChangeArrowheads="1" noChangeShapeType="1" noTextEdit="1"/>
            </p:cNvSpPr>
            <p:nvPr/>
          </p:nvSpPr>
          <p:spPr bwMode="auto">
            <a:xfrm rot="-1038778">
              <a:off x="4683" y="2846"/>
              <a:ext cx="258" cy="7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sp>
        <p:nvSpPr>
          <p:cNvPr id="60424" name="Line 17"/>
          <p:cNvSpPr>
            <a:spLocks noChangeShapeType="1"/>
          </p:cNvSpPr>
          <p:nvPr/>
        </p:nvSpPr>
        <p:spPr bwMode="auto">
          <a:xfrm>
            <a:off x="4787900" y="2133600"/>
            <a:ext cx="2362200" cy="914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60425" name="Text Box 18"/>
          <p:cNvSpPr txBox="1">
            <a:spLocks noChangeArrowheads="1"/>
          </p:cNvSpPr>
          <p:nvPr/>
        </p:nvSpPr>
        <p:spPr bwMode="auto">
          <a:xfrm>
            <a:off x="2209800" y="1600200"/>
            <a:ext cx="2819400" cy="581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>
                <a:solidFill>
                  <a:srgbClr val="0000CC"/>
                </a:solidFill>
                <a:latin typeface="Comic Sans MS" pitchFamily="66" charset="0"/>
              </a:rPr>
              <a:t>Kopertę należy zakleić  i ostemplować na złączeniu</a:t>
            </a:r>
          </a:p>
        </p:txBody>
      </p:sp>
      <p:sp>
        <p:nvSpPr>
          <p:cNvPr id="60426" name="Text Box 19"/>
          <p:cNvSpPr txBox="1">
            <a:spLocks noChangeArrowheads="1"/>
          </p:cNvSpPr>
          <p:nvPr/>
        </p:nvSpPr>
        <p:spPr bwMode="auto">
          <a:xfrm>
            <a:off x="6877050" y="260350"/>
            <a:ext cx="2089150" cy="361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FF0000"/>
                </a:solidFill>
              </a:rPr>
              <a:t>Wybory do SEJMU</a:t>
            </a:r>
          </a:p>
        </p:txBody>
      </p:sp>
      <p:sp>
        <p:nvSpPr>
          <p:cNvPr id="60427" name="Text Box 20"/>
          <p:cNvSpPr txBox="1">
            <a:spLocks noChangeArrowheads="1"/>
          </p:cNvSpPr>
          <p:nvPr/>
        </p:nvSpPr>
        <p:spPr bwMode="auto">
          <a:xfrm>
            <a:off x="539750" y="260350"/>
            <a:ext cx="2160588" cy="361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FF0000"/>
                </a:solidFill>
              </a:rPr>
              <a:t>Wybory do SENATU</a:t>
            </a:r>
          </a:p>
        </p:txBody>
      </p:sp>
    </p:spTree>
  </p:cSld>
  <p:clrMapOvr>
    <a:masterClrMapping/>
  </p:clrMapOvr>
  <p:transition>
    <p:random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323850" y="5589588"/>
            <a:ext cx="7343775" cy="935037"/>
          </a:xfrm>
          <a:prstGeom prst="roundRect">
            <a:avLst/>
          </a:prstGeom>
          <a:solidFill>
            <a:srgbClr val="9D0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26979" name="Prostokąt 3"/>
          <p:cNvSpPr>
            <a:spLocks noChangeArrowheads="1"/>
          </p:cNvSpPr>
          <p:nvPr/>
        </p:nvSpPr>
        <p:spPr bwMode="auto">
          <a:xfrm>
            <a:off x="827088" y="476250"/>
            <a:ext cx="6408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POSTĘPOWANIE W PRZYPADKU STWIERDZENIA WADLIWOŚCI PROTOKOŁU</a:t>
            </a:r>
          </a:p>
        </p:txBody>
      </p:sp>
      <p:sp>
        <p:nvSpPr>
          <p:cNvPr id="126980" name="Prostokąt 1"/>
          <p:cNvSpPr>
            <a:spLocks noChangeArrowheads="1"/>
          </p:cNvSpPr>
          <p:nvPr/>
        </p:nvSpPr>
        <p:spPr bwMode="auto">
          <a:xfrm>
            <a:off x="250825" y="1401763"/>
            <a:ext cx="8569325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Jeżeli okręgowa komisja wyborcza stwierdzi, że protokół został sporządzony błędnie, wezwie obwodową komisję wyborczą do usunięcia błędów. </a:t>
            </a:r>
          </a:p>
          <a:p>
            <a:pPr algn="just" eaLnBrk="0" hangingPunct="0"/>
            <a:endParaRPr lang="pl-PL" altLang="pl-PL" sz="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srgbClr val="9D032A"/>
                </a:solidFill>
                <a:latin typeface="Arial" pitchFamily="34" charset="0"/>
              </a:rPr>
              <a:t>W takiej sytuacji przewodniczący komisji niezwłocznie zwołuje posiedzenie w celu usunięcia błędów. Protokół zawierający błędy stanowi dokument </a:t>
            </a:r>
            <a:br>
              <a:rPr lang="pl-PL" altLang="pl-PL" sz="1800" b="1" dirty="0">
                <a:solidFill>
                  <a:srgbClr val="9D032A"/>
                </a:solidFill>
                <a:latin typeface="Arial" pitchFamily="34" charset="0"/>
              </a:rPr>
            </a:br>
            <a:r>
              <a:rPr lang="pl-PL" altLang="pl-PL" sz="1800" b="1" dirty="0">
                <a:solidFill>
                  <a:srgbClr val="9D032A"/>
                </a:solidFill>
                <a:latin typeface="Arial" pitchFamily="34" charset="0"/>
              </a:rPr>
              <a:t>z głosowania. </a:t>
            </a:r>
          </a:p>
          <a:p>
            <a:pPr algn="just" eaLnBrk="0" hangingPunct="0"/>
            <a:endParaRPr lang="pl-PL" altLang="pl-PL" sz="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Na pierwszej stronie protokołu należy uczynić adnotację „WADLIWY”. </a:t>
            </a:r>
          </a:p>
          <a:p>
            <a:pPr algn="just" eaLnBrk="0" hangingPunct="0"/>
            <a:endParaRPr lang="pl-PL" altLang="pl-PL" sz="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Adnotację tę opatrują podpisami wszyscy członkowie komisji obecni przy tej czynności. </a:t>
            </a:r>
          </a:p>
          <a:p>
            <a:pPr algn="just" eaLnBrk="0" hangingPunct="0"/>
            <a:endParaRPr lang="pl-PL" altLang="pl-PL" sz="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Adnotację opatruje się pieczęcią.</a:t>
            </a:r>
          </a:p>
          <a:p>
            <a:pPr algn="just" eaLnBrk="0" hangingPunct="0"/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sz="1800" b="1" dirty="0"/>
              <a:t>Poprawiony protokół komisja przekazuje w określony wcześniej sposób, wraz z jego kopią, pełnomocnikowi okręgowej komisji wyborczej.</a:t>
            </a:r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6981" name="Prostokąt 4"/>
          <p:cNvSpPr>
            <a:spLocks noChangeArrowheads="1"/>
          </p:cNvSpPr>
          <p:nvPr/>
        </p:nvSpPr>
        <p:spPr bwMode="auto">
          <a:xfrm>
            <a:off x="611188" y="5661025"/>
            <a:ext cx="698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white"/>
                </a:solidFill>
                <a:latin typeface="Arial" pitchFamily="34" charset="0"/>
              </a:rPr>
              <a:t>Prawidłową treść protokołu należy podać do wiadomości publicznej poprzez wywieszenie protokołu w siedzibie komisji.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468313" y="3573463"/>
            <a:ext cx="8424862" cy="1150937"/>
          </a:xfrm>
          <a:prstGeom prst="roundRect">
            <a:avLst/>
          </a:prstGeom>
          <a:solidFill>
            <a:srgbClr val="9D0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28003" name="Prostokąt 3"/>
          <p:cNvSpPr>
            <a:spLocks noChangeArrowheads="1"/>
          </p:cNvSpPr>
          <p:nvPr/>
        </p:nvSpPr>
        <p:spPr bwMode="auto">
          <a:xfrm>
            <a:off x="468313" y="515295"/>
            <a:ext cx="6767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 dirty="0">
                <a:solidFill>
                  <a:srgbClr val="C00000"/>
                </a:solidFill>
                <a:latin typeface="Arial Black" pitchFamily="34" charset="0"/>
              </a:rPr>
              <a:t>PRZEKAZYWANIE DOKUMENTÓW Z WYBORÓW URZĘDNIKOWI WYBORCZEMU.</a:t>
            </a:r>
          </a:p>
        </p:txBody>
      </p:sp>
      <p:sp>
        <p:nvSpPr>
          <p:cNvPr id="128004" name="Prostokąt 1"/>
          <p:cNvSpPr>
            <a:spLocks noChangeArrowheads="1"/>
          </p:cNvSpPr>
          <p:nvPr/>
        </p:nvSpPr>
        <p:spPr bwMode="auto">
          <a:xfrm>
            <a:off x="250825" y="1484313"/>
            <a:ext cx="77231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Po sporządzeniu protokołu głosowania i podaniu go do publicznej wiadomości komisja składa do opakowań zbiorczych osobno:</a:t>
            </a:r>
          </a:p>
        </p:txBody>
      </p:sp>
      <p:sp>
        <p:nvSpPr>
          <p:cNvPr id="5" name="Prostokąt 4"/>
          <p:cNvSpPr/>
          <p:nvPr/>
        </p:nvSpPr>
        <p:spPr>
          <a:xfrm>
            <a:off x="755650" y="2276475"/>
            <a:ext cx="7488238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sporządzone wcześniej pakiety zawierające posegregowane: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nieważne,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ważne,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niewykorzystane karty do głosowania. </a:t>
            </a:r>
          </a:p>
        </p:txBody>
      </p:sp>
      <p:sp>
        <p:nvSpPr>
          <p:cNvPr id="128006" name="Prostokąt 5"/>
          <p:cNvSpPr>
            <a:spLocks noChangeArrowheads="1"/>
          </p:cNvSpPr>
          <p:nvPr/>
        </p:nvSpPr>
        <p:spPr bwMode="auto">
          <a:xfrm>
            <a:off x="250825" y="4868863"/>
            <a:ext cx="82089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Po dokładnym zamknięciu opakowanie zbiorcze zapieczętowuje się, przy użyciu pieczęci komisji, w sposób uniemożliwiający jego otwarcie bez naruszenia odcisku pieczęci. </a:t>
            </a:r>
          </a:p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W przypadku użycia worków do przygotowania opakowań zbiorczych, komisja zamyka worek oklejając go dokładnie taśmą klejącą i nakłada plombę strunową, jeżeli została przekazana komisji.</a:t>
            </a:r>
          </a:p>
        </p:txBody>
      </p:sp>
      <p:sp>
        <p:nvSpPr>
          <p:cNvPr id="128007" name="pole tekstowe 6"/>
          <p:cNvSpPr txBox="1">
            <a:spLocks noChangeArrowheads="1"/>
          </p:cNvSpPr>
          <p:nvPr/>
        </p:nvSpPr>
        <p:spPr bwMode="auto">
          <a:xfrm>
            <a:off x="827088" y="3686175"/>
            <a:ext cx="7848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white"/>
                </a:solidFill>
                <a:latin typeface="Arial" pitchFamily="34" charset="0"/>
              </a:rPr>
              <a:t>Do opakowania zbiorczego przeznaczonego na karty do głosowania, nie można pakować żadnych innych dokumentów z wyborów oraz materiałów biurowych lub wyposażenia komisji.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pole tekstowe 2"/>
          <p:cNvSpPr txBox="1">
            <a:spLocks noChangeArrowheads="1"/>
          </p:cNvSpPr>
          <p:nvPr/>
        </p:nvSpPr>
        <p:spPr bwMode="auto">
          <a:xfrm>
            <a:off x="182563" y="1184275"/>
            <a:ext cx="8569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Odrębnymi pakietami przekazywanymi urzędnikowi wyborczemu są:</a:t>
            </a:r>
          </a:p>
        </p:txBody>
      </p:sp>
      <p:sp>
        <p:nvSpPr>
          <p:cNvPr id="129027" name="Prostokąt 4"/>
          <p:cNvSpPr>
            <a:spLocks noChangeArrowheads="1"/>
          </p:cNvSpPr>
          <p:nvPr/>
        </p:nvSpPr>
        <p:spPr bwMode="auto">
          <a:xfrm>
            <a:off x="468313" y="476250"/>
            <a:ext cx="6767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PRZEKAZYWANIE DOKUMENTÓW Z WYBORÓW URZĘDNIKOWI WYBORCZEMU.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82563" y="1554163"/>
            <a:ext cx="8642350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spis wyborców wraz z dołączonymi do niego aktami pełnomocnictwa,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lista wyborców, którzy udzielili pełnomocnictwa do głosowania, na której komisja odnotowywała fakt głosowania przez pełnomocnika,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pakiety zawierające koperty zwrotne (bez kart do głosowania!!!),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wszystkie arkusze pomocnicze i niewykorzystane formularze protokołu (także błędnie wypełnione),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wadliwie sporządzone protokoły głosowania.</a:t>
            </a:r>
          </a:p>
          <a:p>
            <a:pPr algn="l" eaLnBrk="0" hangingPunct="0">
              <a:defRPr/>
            </a:pPr>
            <a:r>
              <a:rPr lang="pl-PL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Pakiety zawierające ww. dokumenty pakuje się w zbiorczą paczkę, którą opisuje się, pieczętuje i zabezpiecza przed możliwością niekontrolowanego otwarcia.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endParaRPr 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Pozostałą dokumentację komisji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drugi egzemplarz protokołu głosowania,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nagrania przekazane jako dokumenty z wyborów przez mężów zaufania,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protokoły posiedzeń,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uchwały, </a:t>
            </a:r>
          </a:p>
          <a:p>
            <a:pPr marL="285750" indent="-285750" algn="l" eaLnBrk="0" hangingPunct="0">
              <a:buFont typeface="Wingdings" panose="05000000000000000000" pitchFamily="2" charset="2"/>
              <a:buChar char="Ø"/>
              <a:defRPr/>
            </a:pPr>
            <a:r>
              <a:rPr lang="pl-PL" sz="1800" b="1" dirty="0">
                <a:solidFill>
                  <a:prstClr val="black"/>
                </a:solidFill>
                <a:latin typeface="Arial" pitchFamily="34" charset="0"/>
              </a:rPr>
              <a:t>drugie egzemplarze raportu ostrzeżeń itp.</a:t>
            </a:r>
          </a:p>
          <a:p>
            <a:pPr algn="l" eaLnBrk="0" hangingPunct="0">
              <a:defRPr/>
            </a:pPr>
            <a:r>
              <a:rPr lang="pl-PL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Komisja pakuje w odrębną paczkę, którą opisuje i pieczętuje.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7956376" y="6245225"/>
            <a:ext cx="730424" cy="280119"/>
          </a:xfrm>
        </p:spPr>
        <p:txBody>
          <a:bodyPr/>
          <a:lstStyle/>
          <a:p>
            <a:pPr>
              <a:defRPr/>
            </a:pPr>
            <a:fld id="{678CE75C-BAD1-4D3A-97CD-03442D0D435E}" type="slidenum">
              <a:rPr lang="pl-PL" sz="1000" smtClean="0"/>
              <a:pPr>
                <a:defRPr/>
              </a:pPr>
              <a:t>13</a:t>
            </a:fld>
            <a:endParaRPr lang="pl-PL" sz="1000" dirty="0"/>
          </a:p>
        </p:txBody>
      </p:sp>
      <p:pic>
        <p:nvPicPr>
          <p:cNvPr id="5" name="Obraz 4" descr="karta_z1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2975" y="1441245"/>
            <a:ext cx="3765779" cy="480398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23528" y="6206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Karta do Sejmu okręg 19</a:t>
            </a:r>
          </a:p>
          <a:p>
            <a:r>
              <a:rPr lang="pl-PL" sz="1200" dirty="0"/>
              <a:t>format 586,50 mm na 580,00 mm </a:t>
            </a:r>
          </a:p>
          <a:p>
            <a:r>
              <a:rPr lang="pl-PL" sz="1200" dirty="0"/>
              <a:t>w prawym górnym rogu wycięty otwór o średnicy 7 mm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572000" y="76470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Karta do Senatu</a:t>
            </a:r>
          </a:p>
          <a:p>
            <a:r>
              <a:rPr lang="pl-PL" sz="1200" dirty="0"/>
              <a:t>format 210,00 mm na 257,00 mm </a:t>
            </a:r>
          </a:p>
          <a:p>
            <a:r>
              <a:rPr lang="pl-PL" sz="1200" dirty="0"/>
              <a:t>ma ścięty prawy górny róg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7CEAFE-C97B-4320-8E19-F0347B219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300"/>
            <a:ext cx="4863659" cy="4910984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2"/>
          <p:cNvSpPr txBox="1">
            <a:spLocks noChangeArrowheads="1"/>
          </p:cNvSpPr>
          <p:nvPr/>
        </p:nvSpPr>
        <p:spPr bwMode="auto">
          <a:xfrm>
            <a:off x="467544" y="1556792"/>
            <a:ext cx="792100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Przekazanie dokumentów z wyborów urzędnikowi wyborczemu jest możliwe dopiero po otrzymaniu  informacji o przyjęciu protokołów głosowania przez okręgową komisję wyborczą.</a:t>
            </a:r>
          </a:p>
          <a:p>
            <a:pPr algn="just" eaLnBrk="0" hangingPunct="0"/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Wówczas przewodniczący komisji przekazuje w depozyt urzędnikowi wyborczemu wszystkie opakowania zbiorcze i paczki z dokumentami. </a:t>
            </a:r>
          </a:p>
          <a:p>
            <a:pPr algn="just" eaLnBrk="0" hangingPunct="0"/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Ponadto komisja przekazuje urzędnikowi wyborczemu pieczęć komisji. </a:t>
            </a:r>
          </a:p>
          <a:p>
            <a:pPr algn="just" eaLnBrk="0" hangingPunct="0"/>
            <a:endParaRPr lang="pl-PL" altLang="pl-PL" sz="1800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/>
            <a:r>
              <a:rPr lang="pl-PL" altLang="pl-PL" sz="1800" b="1" dirty="0">
                <a:solidFill>
                  <a:prstClr val="black"/>
                </a:solidFill>
                <a:latin typeface="Arial" pitchFamily="34" charset="0"/>
              </a:rPr>
              <a:t>Sposób przekazania należy uzgodnić wcześniej z osobami, którym materiały te są przekazywane. </a:t>
            </a:r>
          </a:p>
        </p:txBody>
      </p:sp>
      <p:sp>
        <p:nvSpPr>
          <p:cNvPr id="134147" name="Prostokąt 4"/>
          <p:cNvSpPr>
            <a:spLocks noChangeArrowheads="1"/>
          </p:cNvSpPr>
          <p:nvPr/>
        </p:nvSpPr>
        <p:spPr bwMode="auto">
          <a:xfrm>
            <a:off x="468313" y="476250"/>
            <a:ext cx="6767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 Black" pitchFamily="34" charset="0"/>
              </a:rPr>
              <a:t>PRZEKAZYWANIE DOKUMENTÓW Z WYBORÓW URZĘDNIKOWI WYBORCZEMU.</a:t>
            </a:r>
          </a:p>
        </p:txBody>
      </p:sp>
      <p:pic>
        <p:nvPicPr>
          <p:cNvPr id="134148" name="Obraz 1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8923">
            <a:off x="1671638" y="4778375"/>
            <a:ext cx="13874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Obraz 5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426154">
            <a:off x="2608263" y="4811713"/>
            <a:ext cx="138747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Obraz 6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20365">
            <a:off x="4205288" y="4849813"/>
            <a:ext cx="1389062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Obraz 7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6288" y="4849813"/>
            <a:ext cx="138747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Obraz 8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220365">
            <a:off x="4905375" y="4749800"/>
            <a:ext cx="1389063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Obraz 9" descr="Clipart - Misc Bag Generic Blu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45181">
            <a:off x="6280944" y="5074444"/>
            <a:ext cx="1387475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34925" y="34925"/>
            <a:ext cx="9148763" cy="6858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  <a:p>
            <a:pPr eaLnBrk="1" hangingPunct="1">
              <a:spcBef>
                <a:spcPct val="0"/>
              </a:spcBef>
            </a:pPr>
            <a:endParaRPr lang="pl-PL" altLang="pl-PL" sz="2800"/>
          </a:p>
          <a:p>
            <a:pPr eaLnBrk="1" hangingPunct="1">
              <a:spcBef>
                <a:spcPct val="0"/>
              </a:spcBef>
            </a:pPr>
            <a:endParaRPr lang="pl-PL" altLang="pl-PL" sz="3200"/>
          </a:p>
        </p:txBody>
      </p:sp>
      <p:sp>
        <p:nvSpPr>
          <p:cNvPr id="122883" name="pole tekstowe 2"/>
          <p:cNvSpPr txBox="1">
            <a:spLocks noChangeArrowheads="1"/>
          </p:cNvSpPr>
          <p:nvPr/>
        </p:nvSpPr>
        <p:spPr bwMode="auto">
          <a:xfrm>
            <a:off x="3563938" y="620713"/>
            <a:ext cx="53292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4000" b="1">
                <a:solidFill>
                  <a:srgbClr val="FFFFFF"/>
                </a:solidFill>
                <a:latin typeface="Arial" pitchFamily="34" charset="0"/>
              </a:rPr>
              <a:t>Dziękujemy Państwu </a:t>
            </a:r>
          </a:p>
          <a:p>
            <a:pPr algn="l" eaLnBrk="0" hangingPunct="0"/>
            <a:r>
              <a:rPr lang="pl-PL" altLang="pl-PL" sz="4000" b="1">
                <a:solidFill>
                  <a:srgbClr val="FFFFFF"/>
                </a:solidFill>
                <a:latin typeface="Arial" pitchFamily="34" charset="0"/>
              </a:rPr>
              <a:t>za uwagę</a:t>
            </a:r>
          </a:p>
          <a:p>
            <a:pPr algn="l" eaLnBrk="0" hangingPunct="0"/>
            <a:endParaRPr lang="pl-PL" altLang="pl-PL" sz="1800">
              <a:solidFill>
                <a:srgbClr val="58595B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4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/>
        </p:nvSpPr>
        <p:spPr bwMode="auto">
          <a:xfrm>
            <a:off x="307975" y="-1638300"/>
            <a:ext cx="3067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30051" name="AutoShape 6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/>
        </p:nvSpPr>
        <p:spPr bwMode="auto">
          <a:xfrm>
            <a:off x="155575" y="233363"/>
            <a:ext cx="9872663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130052" name="Obraz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pole tekstowe 5"/>
          <p:cNvSpPr txBox="1">
            <a:spLocks noChangeArrowheads="1"/>
          </p:cNvSpPr>
          <p:nvPr/>
        </p:nvSpPr>
        <p:spPr bwMode="auto">
          <a:xfrm>
            <a:off x="2339975" y="493713"/>
            <a:ext cx="3694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2400" b="1">
                <a:solidFill>
                  <a:srgbClr val="9D032A"/>
                </a:solidFill>
                <a:latin typeface="Arial Black" pitchFamily="34" charset="0"/>
              </a:rPr>
              <a:t>PLOMBY WYBORCZE</a:t>
            </a:r>
          </a:p>
        </p:txBody>
      </p:sp>
      <p:pic>
        <p:nvPicPr>
          <p:cNvPr id="130054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2124075"/>
            <a:ext cx="515302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5" name="pole tekstowe 3"/>
          <p:cNvSpPr txBox="1">
            <a:spLocks noChangeArrowheads="1"/>
          </p:cNvSpPr>
          <p:nvPr/>
        </p:nvSpPr>
        <p:spPr bwMode="auto">
          <a:xfrm>
            <a:off x="160338" y="1385888"/>
            <a:ext cx="86391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/>
              <a:t>Urzędnicy wyborczy oraz członkowie komisji obwodowych otrzymają do swojej dyspozycji plomby typu:</a:t>
            </a:r>
          </a:p>
        </p:txBody>
      </p:sp>
      <p:sp>
        <p:nvSpPr>
          <p:cNvPr id="130056" name="pole tekstowe 4"/>
          <p:cNvSpPr txBox="1">
            <a:spLocks noChangeArrowheads="1"/>
          </p:cNvSpPr>
          <p:nvPr/>
        </p:nvSpPr>
        <p:spPr bwMode="auto">
          <a:xfrm>
            <a:off x="101600" y="2486025"/>
            <a:ext cx="262731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dirty="0">
                <a:latin typeface="Arial Black" pitchFamily="34" charset="0"/>
              </a:rPr>
              <a:t>plomba jednorazowa - naklejka foliowa</a:t>
            </a:r>
          </a:p>
          <a:p>
            <a:endParaRPr lang="pl-PL" altLang="pl-PL" dirty="0">
              <a:latin typeface="Arial Black" pitchFamily="34" charset="0"/>
            </a:endParaRPr>
          </a:p>
          <a:p>
            <a:endParaRPr lang="pl-PL" altLang="pl-PL" dirty="0">
              <a:latin typeface="Arial Black" pitchFamily="34" charset="0"/>
            </a:endParaRPr>
          </a:p>
          <a:p>
            <a:r>
              <a:rPr lang="pl-PL" altLang="pl-PL" dirty="0">
                <a:latin typeface="Arial Black" pitchFamily="34" charset="0"/>
              </a:rPr>
              <a:t>plomba strunowa</a:t>
            </a:r>
          </a:p>
        </p:txBody>
      </p:sp>
      <p:sp>
        <p:nvSpPr>
          <p:cNvPr id="6" name="Strzałka w prawo 5"/>
          <p:cNvSpPr/>
          <p:nvPr/>
        </p:nvSpPr>
        <p:spPr>
          <a:xfrm>
            <a:off x="2601913" y="2605088"/>
            <a:ext cx="1181100" cy="5207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Strzałka w prawo 14"/>
          <p:cNvSpPr/>
          <p:nvPr/>
        </p:nvSpPr>
        <p:spPr>
          <a:xfrm>
            <a:off x="2562225" y="4691063"/>
            <a:ext cx="1181100" cy="52228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0059" name="pole tekstowe 15"/>
          <p:cNvSpPr txBox="1">
            <a:spLocks noChangeArrowheads="1"/>
          </p:cNvSpPr>
          <p:nvPr/>
        </p:nvSpPr>
        <p:spPr bwMode="auto">
          <a:xfrm>
            <a:off x="-161131" y="6313488"/>
            <a:ext cx="8639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1" dirty="0">
                <a:latin typeface="Arial Black" pitchFamily="34" charset="0"/>
              </a:rPr>
              <a:t>Każda z plomb jest opatrzona unikatowym numerem. </a:t>
            </a:r>
          </a:p>
        </p:txBody>
      </p:sp>
      <p:pic>
        <p:nvPicPr>
          <p:cNvPr id="130060" name="Obraz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3506788"/>
            <a:ext cx="363537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Prostokąt 3"/>
          <p:cNvSpPr>
            <a:spLocks noChangeArrowheads="1"/>
          </p:cNvSpPr>
          <p:nvPr/>
        </p:nvSpPr>
        <p:spPr bwMode="auto">
          <a:xfrm>
            <a:off x="0" y="260350"/>
            <a:ext cx="8101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" pitchFamily="34" charset="0"/>
              </a:rPr>
              <a:t>Plombowanie worka </a:t>
            </a:r>
          </a:p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" pitchFamily="34" charset="0"/>
              </a:rPr>
              <a:t>przy zastosowaniu plomby strunowej</a:t>
            </a:r>
            <a:endParaRPr lang="pl-PL" altLang="pl-PL" sz="20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1075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708275"/>
            <a:ext cx="3922712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6" name="pole tekstowe 4"/>
          <p:cNvSpPr txBox="1">
            <a:spLocks noChangeArrowheads="1"/>
          </p:cNvSpPr>
          <p:nvPr/>
        </p:nvSpPr>
        <p:spPr bwMode="auto">
          <a:xfrm>
            <a:off x="130175" y="1217613"/>
            <a:ext cx="75866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eaLnBrk="0" hangingPunct="0">
              <a:buFont typeface="Wingdings" pitchFamily="2" charset="2"/>
              <a:buChar char="Ø"/>
            </a:pPr>
            <a:r>
              <a:rPr lang="pl-PL" altLang="pl-PL" sz="2000" b="1">
                <a:solidFill>
                  <a:prstClr val="black"/>
                </a:solidFill>
                <a:latin typeface="Arial" pitchFamily="34" charset="0"/>
              </a:rPr>
              <a:t>Upewnić się, że w worku umieszczono tylko pakiety zawierające karty ważne, nieważne, i niewykorzystane do głosowania.</a:t>
            </a:r>
          </a:p>
          <a:p>
            <a:pPr marL="342900" indent="-342900" algn="l" eaLnBrk="0" hangingPunct="0">
              <a:buFont typeface="Wingdings" pitchFamily="2" charset="2"/>
              <a:buChar char="Ø"/>
            </a:pPr>
            <a:r>
              <a:rPr lang="pl-PL" altLang="pl-PL" sz="2000" b="1">
                <a:solidFill>
                  <a:prstClr val="black"/>
                </a:solidFill>
                <a:latin typeface="Arial" pitchFamily="34" charset="0"/>
              </a:rPr>
              <a:t>Ciasno „zrolować” wlot worka.</a:t>
            </a:r>
          </a:p>
          <a:p>
            <a:pPr marL="342900" indent="-342900" algn="l" eaLnBrk="0" hangingPunct="0">
              <a:buFont typeface="Wingdings" pitchFamily="2" charset="2"/>
              <a:buChar char="Ø"/>
            </a:pPr>
            <a:r>
              <a:rPr lang="pl-PL" altLang="pl-PL" sz="2000" b="1">
                <a:solidFill>
                  <a:prstClr val="black"/>
                </a:solidFill>
                <a:latin typeface="Arial" pitchFamily="34" charset="0"/>
              </a:rPr>
              <a:t>Okleić wlot worka taśmą klejącą.</a:t>
            </a:r>
          </a:p>
        </p:txBody>
      </p:sp>
      <p:pic>
        <p:nvPicPr>
          <p:cNvPr id="131077" name="Obraz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997200"/>
            <a:ext cx="3313112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150813" y="5157788"/>
            <a:ext cx="7704137" cy="1584325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32099" name="Prostokąt 3"/>
          <p:cNvSpPr>
            <a:spLocks noChangeArrowheads="1"/>
          </p:cNvSpPr>
          <p:nvPr/>
        </p:nvSpPr>
        <p:spPr bwMode="auto">
          <a:xfrm>
            <a:off x="0" y="260350"/>
            <a:ext cx="8101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" pitchFamily="34" charset="0"/>
              </a:rPr>
              <a:t>Plombowanie worka </a:t>
            </a:r>
          </a:p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" pitchFamily="34" charset="0"/>
              </a:rPr>
              <a:t>przy zastosowaniu plomby strunowej</a:t>
            </a:r>
            <a:endParaRPr lang="pl-PL" altLang="pl-PL" sz="20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2100" name="Obraz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225" y="2101850"/>
            <a:ext cx="3097213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pole tekstowe 3"/>
          <p:cNvSpPr txBox="1">
            <a:spLocks noChangeArrowheads="1"/>
          </p:cNvSpPr>
          <p:nvPr/>
        </p:nvSpPr>
        <p:spPr bwMode="auto">
          <a:xfrm>
            <a:off x="233363" y="5210175"/>
            <a:ext cx="76327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white"/>
                </a:solidFill>
                <a:latin typeface="Arial" pitchFamily="34" charset="0"/>
              </a:rPr>
              <a:t>W przypadku, gdy worek zostanie zabezpieczony plombą strunową, bez uprzedniego zabezpieczenia taśmą klejącą, plomba może zostać rozerwana.</a:t>
            </a:r>
          </a:p>
          <a:p>
            <a:pPr algn="just" eaLnBrk="0" hangingPunct="0"/>
            <a:r>
              <a:rPr lang="pl-PL" altLang="pl-PL" sz="1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Unikatowy numer plomby przewodniczący komisji wpisuje do wewnętrznego protokołu.</a:t>
            </a:r>
          </a:p>
        </p:txBody>
      </p:sp>
      <p:sp>
        <p:nvSpPr>
          <p:cNvPr id="132102" name="pole tekstowe 4"/>
          <p:cNvSpPr txBox="1">
            <a:spLocks noChangeArrowheads="1"/>
          </p:cNvSpPr>
          <p:nvPr/>
        </p:nvSpPr>
        <p:spPr bwMode="auto">
          <a:xfrm>
            <a:off x="107950" y="1085850"/>
            <a:ext cx="56165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 eaLnBrk="0" hangingPunct="0">
              <a:buFont typeface="Wingdings" pitchFamily="2" charset="2"/>
              <a:buChar char="Ø"/>
            </a:pPr>
            <a:r>
              <a:rPr lang="pl-PL" altLang="pl-PL" sz="2000" b="1">
                <a:solidFill>
                  <a:prstClr val="black"/>
                </a:solidFill>
                <a:latin typeface="Arial" pitchFamily="34" charset="0"/>
              </a:rPr>
              <a:t>Nałożyć plombę strunową w sposób uniemożliwiający jej ściągnięcie z worka.</a:t>
            </a:r>
          </a:p>
          <a:p>
            <a:pPr marL="342900" indent="-342900" algn="l" eaLnBrk="0" hangingPunct="0">
              <a:buFont typeface="Wingdings" pitchFamily="2" charset="2"/>
              <a:buChar char="Ø"/>
            </a:pPr>
            <a:r>
              <a:rPr lang="pl-PL" altLang="pl-PL" sz="2000" b="1">
                <a:solidFill>
                  <a:prstClr val="black"/>
                </a:solidFill>
                <a:latin typeface="Arial" pitchFamily="34" charset="0"/>
              </a:rPr>
              <a:t>Worek można bezpiecznie transportować.</a:t>
            </a:r>
          </a:p>
        </p:txBody>
      </p:sp>
      <p:pic>
        <p:nvPicPr>
          <p:cNvPr id="132103" name="Obraz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412875"/>
            <a:ext cx="2665412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Prostokąt 3"/>
          <p:cNvSpPr>
            <a:spLocks noChangeArrowheads="1"/>
          </p:cNvSpPr>
          <p:nvPr/>
        </p:nvSpPr>
        <p:spPr bwMode="auto">
          <a:xfrm>
            <a:off x="0" y="533400"/>
            <a:ext cx="8101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altLang="pl-PL" sz="2000" b="1">
                <a:solidFill>
                  <a:srgbClr val="C00000"/>
                </a:solidFill>
                <a:latin typeface="Arial" pitchFamily="34" charset="0"/>
              </a:rPr>
              <a:t>POSTĘPOWANIE Z NAKLEJKĄ FOLIOWĄ</a:t>
            </a:r>
            <a:endParaRPr lang="pl-PL" altLang="pl-PL" sz="20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3123" name="Obraz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52500"/>
            <a:ext cx="61166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pole tekstowe 1"/>
          <p:cNvSpPr txBox="1">
            <a:spLocks noChangeArrowheads="1"/>
          </p:cNvSpPr>
          <p:nvPr/>
        </p:nvSpPr>
        <p:spPr bwMode="auto">
          <a:xfrm>
            <a:off x="395288" y="2878138"/>
            <a:ext cx="80645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Komisje otrzymają także plomby naklejkowe (plomby foliowe)</a:t>
            </a:r>
          </a:p>
          <a:p>
            <a:pPr algn="l" eaLnBrk="0" hangingPunct="0"/>
            <a:endParaRPr lang="pl-PL" altLang="pl-PL" sz="1800" b="1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Biała - naklejona na plombę etykieta, przeznaczona jest na odciśnięcie pieczęci obwodowej komisji wyborczej..</a:t>
            </a:r>
          </a:p>
          <a:p>
            <a:pPr algn="l" eaLnBrk="0" hangingPunct="0"/>
            <a:endParaRPr lang="pl-PL" altLang="pl-PL" sz="1800" b="1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/>
            <a:r>
              <a:rPr lang="pl-PL" altLang="pl-PL" sz="1800" b="1">
                <a:solidFill>
                  <a:prstClr val="black"/>
                </a:solidFill>
                <a:latin typeface="Arial" pitchFamily="34" charset="0"/>
              </a:rPr>
              <a:t>Naklejka foliowa, w przypadku jej naruszenia po uprzednim naklejeniu na powierzchnię przedmiotu (obiektu) chronionego, informuje o nieuprawnionej ingerencji poprzez pojawienie się na powierzchni plomby, ukośnych napisów „OPEN VOID”. </a:t>
            </a:r>
          </a:p>
          <a:p>
            <a:pPr algn="l" eaLnBrk="0" hangingPunct="0"/>
            <a:endParaRPr lang="pl-PL" altLang="pl-PL" sz="1800" b="1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/>
            <a:r>
              <a:rPr lang="pl-PL" altLang="pl-PL" sz="1800" b="1" u="sng">
                <a:solidFill>
                  <a:prstClr val="black"/>
                </a:solidFill>
                <a:latin typeface="Arial Black" pitchFamily="34" charset="0"/>
              </a:rPr>
              <a:t>Komisja zobowiązana jest do ewidencjonowania użycia plomb.</a:t>
            </a:r>
          </a:p>
        </p:txBody>
      </p:sp>
      <p:sp>
        <p:nvSpPr>
          <p:cNvPr id="6" name="Strzałka w górę 5"/>
          <p:cNvSpPr/>
          <p:nvPr/>
        </p:nvSpPr>
        <p:spPr>
          <a:xfrm rot="19200855">
            <a:off x="6883400" y="1387475"/>
            <a:ext cx="503238" cy="1817688"/>
          </a:xfrm>
          <a:prstGeom prst="upArrow">
            <a:avLst/>
          </a:prstGeom>
          <a:solidFill>
            <a:srgbClr val="9D03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pl-PL" sz="180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A6193-E258-41D9-88B3-E9B19B34DA3D}" type="slidenum">
              <a:rPr lang="pl-PL" altLang="en-US" smtClean="0"/>
              <a:pPr>
                <a:defRPr/>
              </a:pPr>
              <a:t>136</a:t>
            </a:fld>
            <a:endParaRPr lang="pl-PL" altLang="en-US"/>
          </a:p>
        </p:txBody>
      </p:sp>
      <p:sp>
        <p:nvSpPr>
          <p:cNvPr id="3" name="pole tekstowe 1"/>
          <p:cNvSpPr txBox="1">
            <a:spLocks noChangeArrowheads="1"/>
          </p:cNvSpPr>
          <p:nvPr/>
        </p:nvSpPr>
        <p:spPr bwMode="auto">
          <a:xfrm>
            <a:off x="1115616" y="620688"/>
            <a:ext cx="514900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OBSŁUGA INFORMATYCZNA</a:t>
            </a:r>
          </a:p>
        </p:txBody>
      </p:sp>
      <p:pic>
        <p:nvPicPr>
          <p:cNvPr id="4" name="Picture 4" descr="https://encrypted-tbn3.gstatic.com/images?q=tbn:ANd9GcTyjqjD7kj1YksLMlyJB_jKW77l-CAtcaOoDuy9Ln7PvP7rBcag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3429000"/>
            <a:ext cx="1384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5"/>
          <p:cNvSpPr>
            <a:spLocks noChangeArrowheads="1"/>
          </p:cNvSpPr>
          <p:nvPr/>
        </p:nvSpPr>
        <p:spPr bwMode="auto">
          <a:xfrm>
            <a:off x="611188" y="1343025"/>
            <a:ext cx="6840537" cy="646113"/>
          </a:xfrm>
          <a:prstGeom prst="rect">
            <a:avLst/>
          </a:prstGeom>
          <a:noFill/>
          <a:ln w="9525">
            <a:solidFill>
              <a:srgbClr val="90181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Operatorzy mają obowiązek zabezpieczenia loginów i haseł przed dostępem innych osób. </a:t>
            </a:r>
            <a:endParaRPr lang="pl-PL" altLang="pl-PL" sz="1800" b="1" dirty="0">
              <a:cs typeface="Arial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8313" y="2276475"/>
            <a:ext cx="604837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Przewodniczący komisji najpóźniej w przeddzień głosowania ustala z operatorem informatycznej obsługi komisji miejsce </a:t>
            </a:r>
            <a:b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harmonogram pracy, z uwzględnieniem konieczności: </a:t>
            </a:r>
          </a:p>
          <a:p>
            <a:pPr algn="just">
              <a:defRPr/>
            </a:pPr>
            <a:endParaRPr lang="pl-PL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arenR"/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przekazania w trakcie głosowania frekwencji;</a:t>
            </a:r>
          </a:p>
          <a:p>
            <a:pPr marL="342900" indent="-342900" algn="just">
              <a:buFont typeface="+mj-lt"/>
              <a:buAutoNum type="arabicParenR"/>
              <a:defRPr/>
            </a:pPr>
            <a:endParaRPr lang="pl-PL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arenR"/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wprowadzenia wszystkich danych zawartych</a:t>
            </a:r>
            <a:b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projektach protokołów głosowania w obwodzie; </a:t>
            </a:r>
          </a:p>
          <a:p>
            <a:pPr marL="228600" indent="-228600" algn="just">
              <a:buFont typeface="+mj-lt"/>
              <a:buAutoNum type="arabicParenR"/>
              <a:defRPr/>
            </a:pPr>
            <a:endParaRPr lang="pl-PL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arenR"/>
              <a:defRPr/>
            </a:pP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transmisji danych z protokołu podpisanego przez członków komisji do systemu informatycznego Wsparcie Organów Wyborczych (WOW). </a:t>
            </a:r>
          </a:p>
        </p:txBody>
      </p:sp>
    </p:spTree>
  </p:cSld>
  <p:clrMapOvr>
    <a:masterClrMapping/>
  </p:clrMapOvr>
  <p:transition>
    <p:random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43010" name="pole tekstowe 1"/>
          <p:cNvSpPr txBox="1">
            <a:spLocks noChangeArrowheads="1"/>
          </p:cNvSpPr>
          <p:nvPr/>
        </p:nvSpPr>
        <p:spPr bwMode="auto">
          <a:xfrm>
            <a:off x="0" y="692696"/>
            <a:ext cx="751289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ZADANIA KOMISJI PRZED DNIEM GŁOSOWANIA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1700808"/>
            <a:ext cx="73437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1400" b="1" u="sng" dirty="0">
                <a:latin typeface="+mn-lt"/>
              </a:rPr>
              <a:t>Posiedzenie komisji  - GŁOSOWANIE KORESPONDENCYJNE  </a:t>
            </a:r>
          </a:p>
          <a:p>
            <a:pPr algn="l">
              <a:defRPr/>
            </a:pPr>
            <a:endParaRPr lang="pl-PL" sz="1400" b="1" u="sng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n-lt"/>
              </a:rPr>
              <a:t>Termin uzgodniony z Urzędnikiem Wyborczym </a:t>
            </a:r>
            <a:r>
              <a:rPr lang="pl-PL" sz="1400" b="1" dirty="0">
                <a:latin typeface="+mn-lt"/>
              </a:rPr>
              <a:t>co najmniej w połowie składu</a:t>
            </a:r>
            <a:r>
              <a:rPr lang="pl-PL" sz="1400" dirty="0">
                <a:latin typeface="+mn-lt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400" b="1" dirty="0">
                <a:solidFill>
                  <a:srgbClr val="9D032A"/>
                </a:solidFill>
                <a:latin typeface="+mn-lt"/>
              </a:rPr>
              <a:t>ostemplowanie kart  do głosowania w głos. korespondencyjnym</a:t>
            </a:r>
            <a:br>
              <a:rPr lang="pl-PL" sz="1400" b="1" dirty="0">
                <a:solidFill>
                  <a:srgbClr val="9D032A"/>
                </a:solidFill>
                <a:latin typeface="+mn-lt"/>
              </a:rPr>
            </a:br>
            <a:r>
              <a:rPr lang="pl-PL" sz="1400" b="1" dirty="0">
                <a:solidFill>
                  <a:srgbClr val="9D032A"/>
                </a:solidFill>
                <a:latin typeface="+mn-lt"/>
              </a:rPr>
              <a:t>oraz przygotowania pakietów wyborczych;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n-lt"/>
              </a:rPr>
              <a:t>miejsce wskazuje urząd obsługujący urzędnika  wyborczego </a:t>
            </a:r>
            <a:br>
              <a:rPr lang="pl-PL" sz="1400" dirty="0">
                <a:latin typeface="+mn-lt"/>
              </a:rPr>
            </a:br>
            <a:r>
              <a:rPr lang="pl-PL" sz="1400" dirty="0">
                <a:latin typeface="+mn-lt"/>
              </a:rPr>
              <a:t>+ właściwa pieczęć </a:t>
            </a:r>
            <a:r>
              <a:rPr lang="pl-PL" sz="1400" dirty="0" err="1">
                <a:latin typeface="+mn-lt"/>
              </a:rPr>
              <a:t>okw</a:t>
            </a:r>
            <a:r>
              <a:rPr lang="pl-PL" sz="1400" dirty="0">
                <a:latin typeface="+mn-lt"/>
              </a:rPr>
              <a:t> i nr);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latin typeface="+mn-lt"/>
              </a:rPr>
              <a:t>protokół  </a:t>
            </a:r>
            <a:r>
              <a:rPr lang="pl-PL" sz="1400" b="1" dirty="0">
                <a:latin typeface="+mn-lt"/>
              </a:rPr>
              <a:t>w 2 egz. </a:t>
            </a:r>
            <a:r>
              <a:rPr lang="pl-PL" sz="1400" dirty="0">
                <a:latin typeface="+mn-lt"/>
              </a:rPr>
              <a:t>( Urzędnik wyborczy i komisja)</a:t>
            </a:r>
          </a:p>
        </p:txBody>
      </p:sp>
      <p:pic>
        <p:nvPicPr>
          <p:cNvPr id="43012" name="Picture 4" descr="http://pixabay.com/static/uploads/photo/2012/04/16/11/08/envelope-35526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1597">
            <a:off x="6711950" y="2767013"/>
            <a:ext cx="11588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://pixabay.com/static/uploads/photo/2012/04/16/11/08/envelope-35526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1597">
            <a:off x="7299325" y="2344738"/>
            <a:ext cx="109537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 descr="http://pixabay.com/static/uploads/photo/2012/04/16/11/08/envelope-35526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01597">
            <a:off x="7605713" y="2938463"/>
            <a:ext cx="12096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Prostokąt 10"/>
          <p:cNvSpPr>
            <a:spLocks noChangeArrowheads="1"/>
          </p:cNvSpPr>
          <p:nvPr/>
        </p:nvSpPr>
        <p:spPr bwMode="auto">
          <a:xfrm>
            <a:off x="539750" y="4029075"/>
            <a:ext cx="7993063" cy="1477328"/>
          </a:xfrm>
          <a:prstGeom prst="rect">
            <a:avLst/>
          </a:prstGeom>
          <a:noFill/>
          <a:ln w="38100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l-PL" altLang="pl-PL" sz="1800" b="1" dirty="0"/>
          </a:p>
          <a:p>
            <a:pPr algn="just"/>
            <a:r>
              <a:rPr lang="pl-PL" altLang="pl-PL" sz="1800" b="1" dirty="0"/>
              <a:t>Przed rozpoczęciem stemplowania kart komisja upewnia się, czy wydano jej właściwą pieczęć (napis OKW, numer komisji i nazwa miejscowości)</a:t>
            </a:r>
            <a:r>
              <a:rPr lang="pl-PL" altLang="pl-PL" sz="1800" dirty="0"/>
              <a:t>.</a:t>
            </a:r>
          </a:p>
          <a:p>
            <a:pPr algn="just"/>
            <a:r>
              <a:rPr lang="pl-PL" altLang="pl-PL" sz="1800" dirty="0"/>
              <a:t> </a:t>
            </a:r>
          </a:p>
        </p:txBody>
      </p:sp>
    </p:spTree>
  </p:cSld>
  <p:clrMapOvr>
    <a:masterClrMapping/>
  </p:clrMapOvr>
  <p:transition>
    <p:random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46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44034" name="AutoShape 4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/>
        </p:nvSpPr>
        <p:spPr bwMode="auto">
          <a:xfrm>
            <a:off x="307975" y="-1638300"/>
            <a:ext cx="30670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44035" name="AutoShape 6" descr="data:image/jpeg;base64,/9j/4AAQSkZJRgABAQAAAQABAAD/2wCEAAkGBxQSEhQUExQVFRUXFBgZGRgYFBgYFxcXFhcXGhcaFxUYHCghGholHBcUITEhJSkrLi4uGCAzODMsNygtLisBCgoKDg0OGxAQGywkICQwLDAsNDc0LCwsLDQsLCwsNCwsNCwsLC0sLCwsLCwsLCwsLSwsLC8sLCwsLCwsNDQsLP/AABEIAPgAywMBEQACEQEDEQH/xAAcAAABBQEBAQAAAAAAAAAAAAAAAwQFBgcCAQj/xABDEAACAQIDBQQHBQYEBgMAAAABAgMAEQQSIQUGMUFRE2FxgQciMkKRobEUUmLB0SNykrLh8BUkQ4IzU2OiwvEINFT/xAAbAQEAAgMBAQAAAAAAAAAAAAAAAwQBAgUGB//EADwRAAIBAwEECAUCBQMFAQEAAAABAgMEETEFEiFBE1FhcYGhsfAiMpHB0RThBiNCcvEzUrI0Q2JzghYV/9oADAMBAAIRAxEAPwDcaAKAKAKAKAKAKAKAKAKAKAKAb4zGpELu1ug5nwFbRg5PgR1KsKazJkJLt6R/+DHYfebX+g+dT9DGPzsoyvKk/wDTiNycQ3tTEeGn0ArO9TWiI/58tZHgglHCd7+LfrTpIf7TG5UWk35/k7TF4pPeDjobf0Pzp/Kl2GyqXEOeR9hN4VJyyqYz14j9RWsqDxmLyT076LeJrBNK1xcag1XLyeT2gCgCgCgCgCgCgCgCgCgCgCgCgCgCgCgCgCgGO1toiBLnVjoo6n9Kkp03N4ILiuqUc8+RX44DIxkl1Y8ByA8PyqeVRRW7A58abm9+pqPQKgJz0LQzg9yGgwc2oYE5oVcWYX/vka2jJx0NZQUlhieCxrYZsrXaInzXw/SpXFVVlamlOrK3eHxi/ItCsCARqDqKqHUTyso9oZCgCgCgCgCgCgCgCgCgCgCgCgGs2MytYjS1cG923G0uuinHMcLL557OtYwSxp70cjiOQMLg3rr29zSuIb9KWV716iNprU6qcweMwAJPAUMN44lTWUzytI3sjRR06fr4mrc/5cVFHJUumqOb0WhKyrGFFiS393uKr8S3JQ3eGpxFFQwojpIKxklUDowUyZ3BGSGmTRxGrratiJrAnLGGBB4GsptPKNZRUlhim7eLILQMfZ1Xw5j6HzNSV4ppTRmzqNN0pctCfqsdAKA4klCi5Nqr3N3Rtob9WWF693WZUW9DnDzhxcdahsNoU72DnBYw8cdTMouOorV41CgCgCgCgCgCgCgCgPGUHiL1HVo06sd2pFNdvEym1oNzhADdSVPy+Fcl7FpU59JbSdOXZxT709e436Rvg+IshPO3iP05V0qMqy+Gql3rR+D4rzXaaPHIY7wTZYH7xl/iNj8r1dorM0VbuW7Sf0GW70Asv7ubzP8A7rNZ5kyG0hwR3Jq5ta1+VaGz4yY8gSsMmih4qVqTJHVqGRGaOsmkkR86VsivJDF3sw6HTz5fnW6WUyBvDQgzZMRE/UgHz0PyPyqWHxU3Eib3K0ZFsqodcScsfZFu8/kKo1p3M/hoJL/yl9lq/HHibJJaiYwYvdiWPfw+FUobCoyn0lxJ1JdvBfRcuzODbpXouAuqgcBauvSo06Ud2nFJdnA0bb1OqkMBQBQBQBQBQBQBQHLmwJ7qjrT6OnKaWcJv6GVxY0XaAPuny1rzlL+JYT1pS8OP4JXR7RZMSD7r/wANdKjtaFT/ALVRf/L+2TR08c0LK1+vwrowqKeifimvU1aIveZbwN3Mp+dvzq1b/OU71ZovwE9hP7Peg/KsVFxZravTuALZiOhP1rUzjDY/w9assQEomPa2ub+tmBJy5dMlhw5jXuaqkG+lxl5456scvfeXZJdHnHVjrzz99wph8SWdhYZRcc7gg21Pfrp3DrW9Oq5za5L37/c0nTUYJ82OX4VOQMj8RWyK8yH2gbBT+IfnU9LVlOtou84xgvJCvVx/MtbUuEZM1q8ZwXaW2qh1zhpAOJqvVuqNL55JGVFsSOMT73yNUJ7dsI61PJv7G/RS6gTGKSAL691Yo7cta1WNKnlt9mPUOlJLLHFdgjCgCgCgCgCgCgCgCgCmMADWG0llg5WQHhr38vjUNK5p1f8ATeV1rT66PwyZaa1ENpYftInTmV08RqPmBVqnLdkmQ1ob9NxK9sbEEAdUNrd393HlU1aPxd5z7afDuJXFe0GHBhf9ahRbnrlczmbaKRAFza/CwuT5VmMHLQz0ijqOMHllXtLn1uBBIsvJdPn33qt0Ly3PX0XVw95LvTLCUNPXtOpZFguxNoydfwsefeD9fHRCDjLEVlPy/b33JTUo5k8NeZ0mMSRcyMGHUVO4uLwyvvprgNMQ9ZRBJkZOuZlHIan8qli91Nlaa3pJBs5O0xQPKMfMafU/KtpfDS7zFFdJcZ5ItNVTqnga9aQqRnndeceXeMAVB5UlShL5kmZyzgQqDcKL+FQRsbaE1ONOKa5pJGd56ZFKtGoUAUAUAUAUAUAUAUA1xE7Bsqrr1rgbR2jeQr/p7enltZT1/CWH1slhCLWWwjwxOrnMenL4Vtb7JqVHv3s3N/7f6V4cE/ol2BzS4R4DoV3EklhEQVkFZ21hTDJ2yj1GPrDoTx+PHxq1TanHcepzLmm6U+kjo9RWHEBl0NxxHcaicWnhm8ZqUeAljsIJlAJIIvbz5H4CtoTcGZa3hzsKYdgltLA38bm/zrFZfGyWlL4UcbxWeA3NspDePK3zrNF4mYqvMRPZOG7FCCbljc92nClWe+zWC3UKytetEat5GOJmyeqursfO55/oKmhHe4vRFepPd+GOrJ3Yuz+xSx9ttW/IeX61FVqb77C/bUOihx1epIVEWBOSIN49RofjVS5s6VfjLhLk1wkvH7aGyk0N3aRPxj51xq1TaVjx/wBWHd8S78euH24JEoS7GLYafOL2tXU2btCN7SdSMWsPH+PaNJw3XgWroGgUAUAUAUAUAUAUAUAUAUAUAUBy6Aggi4OhB50TwYaTWGVraOzWw5MkVynvKeX9O/lVuM1U+GWpzK1CVH44aczqCYOLj/1UUouLwzaE1JZQhs5srSJ0e48G1rapxSZmLwe7Ve6qv3nUfO/5Upat9RmTHZNRgZyTs79nELtzPIdamjBJb09CGU5SluU9SY2TscResxzSHnyHW361HUquXBaFu3tVT+J8WSlQlsKAKAKA8ArWMIx4RWAe1sAoAoAoAoAoAoAoCjYsT7Sx80CTywYLCZFkMLFJJ8QwzlO2HrKiKUuBbVj3WAe7T2Y2AikxWGmxDCKNpHgmneaOVEUswDTFmjewNmUgXtcMKAtMUgZQw4EAjwIvQHdAFAFAeEUBVsdB9nnsNI5NQOh/ofkatp9JDtRyakOhq8NGcN6s4/GhHmuv0rXWn3EvMMTrLEOmZvlYViPCDYep3tCfImnE6ClKO9IjrT3Y8CY2Js4Qpr7basenQeVaVam++wuWtDoo8dXqSVRFkKAKAKAKAKAKAKAKAKAKAKAKAiN6tsfZMLJKFzvosSc5JpCFiQeLFfK55UBTt2t2tp7Md+xaHGQz2lmWWQxSDFMAJnR1jYFWIB1B5cLEsBYt58Q0yx4GwEuKBEgViwjwy5ftDZrDUhhGv4pAeRoCyqLCw0FAe0AUAUAUBm+/e9qF1igszRu6yZlYWIygZTcXF83wFSQqOGhDWoRqpb3IhG3tncqcuHupuNSPq9YU2lgdBEWXeTFFswjgJta4J4cfv033jA6CJ2m38S80CSpEFaZF0B95lB948qzGo46Gk7WEsZzwNaqMshQBQBQBQBQBQBQBQBQBQHl6A9oDlHDC4II6g34caAqrj7btIDjBgNT0fGSpp49lE1/Gb8NAWfF4lIkeSRgqIpZmPBVUXJPcAKAg908Mz58bMpWXEhSEb2ocOt+xiI5NZmdh96RhyFAWGgPCwuBcXPDv8KA9oAoAoDH9/ZnOJs08MoWR8qhQDEDl9WQ210sNSeB4UBC9mx/0om/dYD6NQHDwDnBIO9ST9QaATDKGSzSpZwSTxQXHrLYjUceXCgN32W4aGIq5kBjQh20ZwVFmYWGp40A6oAoAoAoAoAoAoAoCL23tpcOY0CPLNKSIoky5nyi7MSxAVFBF2J0uOJIBAiNrb1vHBiA0RgxSQPJGkhDRyWsAySIbOqsy5l0YX4WIJAcR7lYTswJE7Sa2uJY/5kv99Z/bQ3uQFIC8AANKAp77ReTFSYTF58X9kyxpAqr/AJ2aXPIjzAkLkjg7HNmsgdmOvqigE8btCfZU4c4SOIzEKkOFv2E7OMqRMpsFxSSdme0AUPGz6EoLAXPd/dt8NEmWYiY3ackZ45pZGLyOUuLNmZgCpGmUHMFAAHG2v85iUwY1iiyzYro2t4IP9zDOw+6gB0egLPQBQGY+mLFDCS4LaCSxdthWcjDyOFaaOXKknZjiSPob8rEDR8DilljjlX2ZEVxfjZgCL+RoBegCgM99I+wizwPBhi5JkMpjj1b2LZyo4+1qe+gKJtCIQtllgeJiLgMxU2uRezDhcH4UA0GKUeyXH+/9AKAmsNsPHNJH+ymBDrZnjYqhuPWNwdBxPhQGz4FHWNBKwdwoDMFyhmtqQvKgF6AKAKAKAKAh5t5cOkhjL6g2JynKDexBP9it+jljJcjYV5Q30vyS4NaFM9oCu4zTauF6HBYseYmwZ0+NAQ3pjw5OCjkX2osTEb/hlJhYeYl+lAXugKPulhYjtfa8lgZg+HS/vLG2HjOnQMy69cg6UBa9sbLjxUTRSg5WsQQbMjA3V0Yaq6kAgjgRQELs3b7YdZYccwEuHiaTtLWXEQIP+Mo5MNA6D2WOmjLQDrczBNHhleUWnnJnmvqRJL62Qnoi5Ix3RigJ2gCgPm70oJJtjbTQ4KNpGhjELai145GzsSdFUNJlv3d9AfReChyRomgyoq6cNABp3UAqzWFzoKAqe0/SXsuBsr4yMm9rRh5bEdTGrAUAns30obKnOVcWin/qhoh/FIAvzoD3fndePHhHWZI5EBCsbFXVrGx18wR1PG9auSWrNlCT0RXt2fR6scyyYjEQuqHMI0NwxHDMWtoDra2tqwqkHzRs6NRaxf0NQVgeGtbJ5NGmtT2smAoAoAoAoAoCiYvc+YytlKlCxOYnUAnmOZ+tWFVWDv09p0lTWU8rkXiGPKoUcAAPgLVXODJ7zbO6GCs7VmUbVwC5vWOHxgy/hJwxufNPr0oCX27s8YiB42AIOVrHqjq6/wDcooB/QGc4eCVcftLE4YZ5ocRGJIuHbwPhcOSgPASKULITzzLoHJAF52RtSPExLLE11NwQRZlYaMjqdVcHQqdQaAZb2buR46Ds3sHU5o3K5sj25r7yEXVl4MpI76AV3e2scQjiReznhfs5kBuFkCq10b3kZWRlPRhexBAAlaAKA+c8bjMRu9tufEPCZIZ2ksb5Q8criT1XsRnUgAg9OQINAWXH+n+EJ+xwkjP/ANR1VR5rcnw0oCmbQx219tt+0Jjh5IM0cVv3OL+LX8RXPutp29uvieX1IvUNn1ai3n8K639ubJnY/omiUAzuznoPVHy1+Zrz1x/EVWXCkse/fIvQsreGuZP6Ly4+Zbtnbm4SGxSBLjmQL/HjXKq7SuqvzTZPGUIfJFLw4/V8SYi2WnARroL+yOAqtF1Zt4b4LJtK6nzkz3/D0+4v8IrTpJdbMfqZ/wC5/U9Ozwh0XKfwnKfitqm6WvQljeafeYVy5Li89/H1Fo8ROnsTP4NZx/3C/wA6u0dtXdP+rPeaShQn80F4cPTh5D3DbxyLpNHmH3o+PnG35E+Fdq2/iKEuFaOCvU2dTlxpSx2P8r7oncFjo5lzRuGHO3EdxB1B7jXoKVenVjvQeUcytQqUXiax75dY5qUiOZHCgliAALkk2AHeaGUm3hFex+xppMWkySDswVPtG4AtcKBoQfzNSKSUcHRpXVKFu6co8ePvwLHUZzSA3n3gOGyqihnYX9a9gvDgDqSb/CpIQ3joWVkq+ZSeEhjBvuuUZ4jm55SLeV62dEnlsmWfhlwGCbMbF4rF4qF1TEYbFpFC7DMpjigXtInUEEIzzz3tY3yHXKKhOQSmNwW0MVG0MjwYNWFmkgkeaUqeITPGgiP4vWOptY2NAKx4XaSLkE+FltoJZIZFkt1eNHyu3eCgPQUBWE2fi8DiJzBi0xeJxLI8kZwTNlKjKpLJiFSFMugznULpmNAQuwtj7Zk2ljZ0xUCZGRHOQnDyvkVjGEFiezDZe0NmuLX1NgNV2NHiAn+aeF5P+jG0agdPXdiT36eFARW7Dh8XtNltb7VGl+rJhYA3wuB5UBZKAKAg98JoPssqTqrh0ZRG3vkggW0NtbetbSoLi5p0I703+WWba0q3Et2mvHkjJt0vR3DAFeUZ36sPovu/Xwrx9/tqrVzGHBe/r6HbpW9C2+X4pdb0Xci8nJEtzZVH98OZriJSqS62ZzOrLC4sMDtCKU5VbXoRa/h1rapRnBZaMVqFWmt6S4EmsVQ5KTmOMNFx/dNWrPjKf9kvsRTnp3nBiqk3wM74pjIvW8h9K6G0uFw+6PojWnPgNmiqlknUxji544/bYKenP4VJCnKfyos0oVKnyrIkgDESRtZhwdDqO49R3GpqNetbTzBtMlbcfgqLh1P35omdn7xZSExFhyEo0U9zj3D38PCvW7P25Ct8Fbg/L374HPr7O3lvUOPZz8Ov17ydxWHWVCjjMrDUX4+Yr0CeOKOZCcqclKPBob/akikiw4VhmU5bL6oCDgT5f3es4bWSTo51ISqt6Pj18SKkixn224J7DMOYyZLC4y3vmvfXr3Vt8O72ltStf02H8/nn8e9R/tvYceJy5iVZeDC17HiDfiKxGbiQW13Ohnd4piEG6uGVQChYjmWNz42sKOpI3ltGu3lPBH7sQmDH7RhIssskeKjP3hKgjl81eL4OvWtCiWugPGFwR9ONAQu8WJOEwjnDqvaErHED7JnnkWOMueJ9dwWPE60A92JsxcNBHCpJyjVj7TuTd3Y82ZizE9WNAIby7aXCQGQjO5ISKMH1pZn0jjXvJ58gCeVAc7qbJOFwqRuQ0pzSTN96aVi8reGZjbuAoCXoCM27tlMMlz6ztoiDix/Id9VLu7hbQ3pa8kXLKznczwuCWr6inxQvI5mmOaQ8uSDkAO7++teDvL2dxNtv3+DvynCnDoqXCK8yQVbC54VSKblngivJhpMbKSukam1zwUeHNjxrob0LeGHqdSVWnZU0pcZPz/YfT7qlReKS7jWxFtR0I4VFG9TeJLgVYbVUnipHg/fiLYXbcgtE8TdtcDuPVjbu1008K1lbQfxxl8JHUsabzVhNbmv7f54low41b91qzs9ZnU/9c/Q40uXeI1z5aG4vi/a8h9BXU2v/ANS/7Y/8UR0/lK3i94AC0aRsZgzKFtpcEgHvFtbVBC10k38J16Wz20pyklDCefsR8e7U0t3lcKx14Zj52IA8r1M7unD4YLgWpbTo0sQpxyl4DVY5MHKA+qNxI4MOo7x0qRuNxDhqiffp3lLMdV9V+zLBLGCOoPwIrnHNjNpneytqnCkI92gJsDxMX6p9K9LsnbDjilW05Mxc2qulvQ4T/wCX7+pcUYEAgggi4I4EHoa9cmmso4DTTwz2smAoAoCjb04rFf4nB9lCt2GDmmeMgZsQjyxIYlY+w3qBlPDMADpQFp2JtmHFxiSBwy3sRwZGHFJEOqOOYOtASFAQW+AdYopURpBDiIpXRVzM0YJV8qjUsobtABqezsONARm3vSPgsLA0xaSS2gVYZBdjwBZlCr5kcDxoBzu9sZ5JEx2Ms2IKfsowbxYSNwLpH96Qi2aXieAsulAWegGW19pJh4jI/LQDmzHgBUFxcRoU3OX+Sxa207iooR/wuso2EzzOZ5dWb2eirysOQ6f1rwN/dzr1Hl++rwPS1dyjBUaei17STjSueUZSG+2b9mEX2pGCDwPteVgamt8b289FxJLXHSb8tIrJ2ZUgjVAbKunex5nzqJ79abYUJ16jm1xfkNztGwzNHIq/eKafGrMtnV4x3muHj+CVUMvdUot9WeJKYLGhgNbqeBqk4uLwyjXt93lhkphuLfuN9K6GzVmdT/1z9CjPl3iNc16G4tiz63kPoK6m1v8Aqf8A5j/xRpT0IjF41Vu2i8s1tT3da50VKXwo6FG3lL4dezkMY9soT7ZHQm4BqV29RLOC3Kykl8qJGaNZ4zG/MaHoeRHfUdOo4S3kUYuVvNVIe+wYbJJyGN/aibIfAeyfC30qeulvby0fEtXON9VI6SWfyLSx1CawlgU3b2gYJBA5/Zuf2RPut9zwPLv8a9bsTaWf5NR93vt9TW/t1Xp9NBfEvm7V1/kuNeoOAFAFAVHfLPhZ8PtFEZ0iV4sSqi7/AGeQq3aKOJ7N0ViByLeNAOTsHCYs/a8NI0ckq/8A2MLLkLjlnAukhH41NrUBC4s4aAlMZjdpSjo8WISPyfDQJm82I0oCIk3qxF+z2S2LxZOgGJwjGJO5sVI0TjxfOe+gONr7PfG2wc0yYrHyECYxj9hs+Am8uRbFRKVBQFvXObkooDV0QAADgBYeAoDqgM+3gxn2vE5Af2UVx4n3j5nQdwrx+2b7enux0XBd/NnqrGj+ktt9/NL2vyPI1rzRWkxyi1hkEmIzJd83JVsP3n9r4KB/FWzliGOv7G9N/Bu9bz9NPN+QrsHZ/at2zC+p7O/BVB9q3Um9ez2Hs6NOkqs1xen5Ib+5cP5EH/d2vq7kWNsECOP6fCvQvichcOKKptbZ/wBlkDqLRObMBwUngw6D++leS25syMV0tNcPT9n6nfs7l3MHTn860fWurvJfZRLEAGxHPurh7Ko1Kt1BU5brXHPUlr9dPEo3MVHxJn7Mv3Rfwr3P/wDLtE95U4568LXr6ijvy6yB2u+S4Y95Pdxrwe0KNWndThUe9LOvXnT3yOlaR3+KGuw9lGY9tINPcU8FXkSObHjXq9j7KjTgqlRZb0/P4N7676P+RSf9z631dyJ+bZwZSDZgRwI0Nd+UIyW7JZRyYTlCW9F4ZV+yOHm7PXKRmS/EWPrJfu+hrwm29nq2q70NH79+B3YVP1NHfeq4S+zHEkNps44SLY+K6qfhmHkK5KlmG71EUZ5pbj/pefrr54CRa1MxYwx2GDqRw6HoRwNb06jpyUkW6NVwlks27O1DPF63/EQ5X8Rwbz+t6+ibPu1c0VLmtfz4nI2haqhV+H5ZcV+PAl6vFAKAKAyL0kRf4Eq43ZzmEzThJMPo2Ge6SMXEfFGuqj1SP1ArmB9P+IC/tsJC7dUd4x8Gz/WgNC2bszGbVginxWLeCCaNJFw+E/ZnKwDAS4hru1wQCFyigLbsLYWHwUQiw0SxJxNuLHhmdjqzaDUkmgJGgIrebaPYYd2Bsx9Vf3m5+QufKql9X6Gi5LXRF3Z9v09dRemr7l+dCmbDw+WO/NtfLl+vnXzy4nvTx1HobypvTx1EvGKgOdJjmMVqyGTGu2Gyxm3Gx+JsB9a3ox36kY9pPZrM+PvmSG29rps7CB8uZvVSNBpmYjQX5AAEnwr6xa2281TXBJeh566uMZqS1b9ShnePaTNn+0KpJuIxEhQd1yCbfHxrrfpqCWN3zOC9qVN7h9vfmW3Yu2xtHDywSqExCp6yj2W+66fhvbTkfKuTtGx/luOqlod3Zt+nONRap8TvdrFmyselj5Gxr5paXH6K8U3ouD7n+Pseh2jSXFLw8S2Fxa99OtfQZV6caXSuS3cZzywcPDzgqG2bzSqn/MkVf9o1PyBrw1KT2htDfa4N+S4eh3bTFGk5/wC1N+Oi8xpvXvXIkn2TBAZ1sJJCuYISLhEXm/M6G3Dw+nW1rFx36mnJHkLy+6N7seLIHBb343DOHmk+0Re+pRVYDmyFQNR36fUWZ2lKaxFYZTobTk5YkXbeFkkjgnQgqWUhhzWQWHxuvwrxv8Q0M2rzrFnrtmTzKUVo4+nH8gi3Ve4V4E2k8TYnIKyiSLGsgrYsRY22biewxaNwSX1G6X90/G3zrv7CunTq7j0fD66eZPcU+ntZLnDivv77i917Y8yFAFAZJ/8AJFP8hhzyGKA+MUlvoaA+d6A+w/R7IG2XgSP/AMkI81jUH5g0BYKAKAou/wDOXmihB4C58XNh8APnXnNuVsSUepZPS7EgoUp1X7x/k7iW2grxvaazeRzGKFeTHKCtSCQz26v7P++oNTWv+tHvLNi/5nvtIv0nEnEYJD7IWVh3sMg+Q+tfZLBfDJ9x4va0mqaXvkZFuz6Q2we0pMRKjSx5XjEYa2QZhZlB0zerY9cxqlWqynJ5LtpbQpU44XHGvMue5e8BnxOFxYUI0uIkjZQdMsjMLX5geqfEVfT6S2eeS9DnUo9DeyitHx+pfdnplllUcFmkt4Xv+dfItqw3bqa7fue5uHvUYS64xJftDa19OlVHcVXS6Fye7nOOXvs0OdhZyR2GYfa0J91ZW+CgfQmu1/DkU7rwLtXhZyf9plQ34OzXixPZCZp2ldwWyn1zckNY2a7DkdLjnevpt892KgveDxdjHpLmdR8vv7f1K5ubtyTEYzEZtEmMsvZ8VRmfMQt+A9YiobOct7d5G21qUFTVRLjk2bY8pOx8MG451VfBZjl/7VrjfxK1GjU7cfk9DsJNyi3yjL0aJ2IeqPCvmJYm/iYm4rZG8WNZBWxYiRW2Y7xkjitmHdb+l6mt5btRMv2ksVFnnwLzsnF9rDHJ95AT421+d6+k29TpKUZ9aPN3NLoq0odTHdTEAUBnvp32cZtkyMBcwyRy8NbAlGPkrk+ANAfL1Ab7/wDH/fNGh/w+VrSIWaC/vofWZB1ZTmNuh/CaA2agCgM42q/abQkPJWt/AoH81eK21UzVn4I9dbR6Owiuv7vPoSSCvPlKQ5SsMgkOErUgkJ7TgzxOvPKbfCtoS3ZJm9rU3KqZGb6YRsVgoMVGMzw+uVHEqRaZR3i1/wDaa+ubJuozim9JLz/zwOHtezeZQ6m/p7wzJd6N2ExhhkwqwxWS0hu15GLElyBcZteGnjwtbq2Tcm0zk0Np9FBQqReUsd/vxLV6P9iD7ThoIrsmHJlkf8QvlHiXPDoD0qaqlRoOPXw/Jiz369w60l79/cvWxzmMkn3pHb4sbfIV8c2jU37mcu091efCow6kvJEpVIoDEsExUDHgxKHxdbD5gfGu3sGsqd0k+fv1LkV0lrUj1cfo/wAGT717uqS+DmPZtG5aFyNGQk5SOoI0IvxHdX1ecFc01Jf4Z4Scp2ddySynqj3d3ZnZRLg4FjmxDOxEixgSAOACHkBNoxYHXoKxSt40E5yZmdareyUVHEc599ngapj8CIkweEQ3EYDE90a2zHxJJrw/8T3WYY5ybZ7PZcFRozn1JRXj/gkBXhiMSesokiNZK2RPEZ4hLgjqCPjWyeGmWqbw0yX3DlvhbfdkZfo3/lX0HZE962S6m/z9yjtqOLnPWk/t9ixV0zkhQCGPwaTRSRSDMkiMjDqrAgj4GgPjjenYjYLFz4Z9TE5AP3l4o3mpU+dAMMJiXidZI2KOjBlYGxVlNwQet6A33cj03QyhYtoDsZNB2qgmJjw9ZRqhPmOOooDWMDjo5kDwyJIh4MjBlPmptQGcwG+LmP45P568BtN/HP8Auf3PZTWLSC7I+hNR1yTmyHMdYZBIcJWpDIVrBENdmSvAZY0UMhbOpJ0Qt7Sn6gDrXobDbTtbdway+Xv3xLVwqdeMKk3hrg+3GjIfEbrYYu0jIiltSEUhfJSSB8KxV/iraM+EZ4XZj118yrCytnxVJPv4+WhIbIwK4dWXDt2YbUgIupta97X+dQf/AKO/b+Oee/BL0NKn/wBtLuyh1gMN2aBNLAcevjXInLeeTavV6Wbn1jmtSAb4rCiS2bkQRbjccNakp1JU5b0dSalWdPOOfAQx0CMQZAzkcCWJtfjbpU09pXVTWbfiySknqkl4I82bAkTFobIx4+qCGA4A8/nVi321eUGlvtrqeWv28DWrTi+Mop9q4MXhjYySSSEF2sBbgEHAD53qO/vp3dTfkKk49HGnDReb96DmqJXEXrJJEbSVsixEavWWWIjzcA/s5h0mP0H6V7vYb/kPv+yINt/PB/8Aj9y1V2jiBQBQGb+mL0ff4jEJ4APtUSmw/wCdHxyX+8Dcqe8jncAfM8sZUlWBVgSCCLEEaEEHgaA4oBfB4ySJs0Ujxt95GKt8VN6A3jc/EFxE5JJeEEkm5JKqSSTxPGvAbSjiU11Sfqz2c3vWkH2R9C4JXJOZIcJWGQSHCVqQyFqwRCOLxKxIXY2A+Z6DvNbwg5vCJaVKVWahHUhMNtjt5MqhU6Z3Nz4AC1+69SztejjnOTq1LP8AT096Tb7lp5k3DBlqrhvU5lSrvLCF62IAoAoBOWINxrXd5okhUcRGS0QzEE+aj+Yito03J4ySpyqvdX3+yYrh8Qri6ngbG4III4gg6g1tKLi8MiqU5U3iQrWpGIvWUSxGslbIniNpKyyxEeej7WKU9ZT/ACr+te82IsUX3/ZEG3OFWC/8fuy1V2TiBQBQBQGeekf0WQbSvNERBire3b1JLcBKo58s41txvYCgPnrebdTF7PfJiYWTWyvxjfj7Mg0Ogvbj1AoCEoDZvR3jM2HwzHldD5EqPlavF7XpYrVF18fuevspdLYru9GaOleeKUhyhoyvIcIa1IZC4rUiK3vwzLCZAudYkeQpe2YjKALjhxbXvrobN3HWjGfNpeHM6FjV6OM3H5muH0b+yIrdTerA7XQRZRh8QvsxkjMbD/SewDj8Nr6cOdfQa9nQrwUJLGNMcjj297c29RzjLezqnz99hOsmLw+lhOg8c4Hhx+teWvP4eqR+KHFdn4/B1YXFjda/y5eX49DqLeWLg6vG3MEXt8NflXDqWVWDx+xLLZdXGabUl78PMeLtmA/6q/MfI1D0FTqK7sbhf0MSn2/Avv5u5QT8+FZjbVHyN4bOuJf047xvBtObEG0CBF5yPrbwHAnu1rrWOxKlw88uvl+5mvStrNZry3pf7V9+z6dglvBg4ooj2rNJM49TO2uhGYog0Ci4+IHOvQXGzrSztpYWXon2kezry4r3MYwShBcWkuXa3xfUSuy8L2aC/Eql/FUA/L5CvDVZ70vr6mtzV6Sbxpl48XkdmoyuIOa2JYjaQ1sTxGGPkyox6KfjyreCzNIuUI700ic3Ehy4QH7zs3zy/wDjX0DZMN22T6239vsc3bM966a6kl9/uWGukcoKAKAKAKARxeFSVGSRFdGFmV1DKR0KnQ0Bmu8voRwOIJbDs+FY30UZ47n/AKbG48AwHdQEFgtx59lRlJJEljaS6OuYEHKLhlI9X2bixPOvPbao/FGpy09++R6XYVZOEqT7/t77y44OfOqt1Hz5/OvGyjuycTNaG5JxHkZrUqyQ5jNakMkLoawQtHk8IdWVhoykHwNZjJxeUZhNwkpLlxPl7fPYT4HFMouFzEoRpax4DoQbeRBr6Rs68VzRUua1I723VKalH5ZcV+PAve4Xplkhyw7RBni0AmGsyD8f/MHf7XH2uFdBPBRcU9TbsIuHxkSyxPHNEw9VtHXvHcRwI4isSUZrE0mYhv03mnJrueBtLupCf9NfJmX5Aiq0rC0lrD1Xoy3HaV9DSp6P1R1h91oVNxGvmWb5MSKQsbWm8xgvX1yKm0L2osSqfTC9EiO303zwmyY7yHPMV/ZwqRmboSPcS/vHobXOlW3IpqCXF6lB9H0k+0MQ+NxRuzm4HupFGTkRByXMT42ubkmvI/xBdcejXL1f7HftI/p7SVR6z4Lu958jUq8kUThzWTZIbyGsomihtIa2LEUQ23JDlCDVnYADw/rarVpTc58PeTo2cVvOb0RoOzsL2UUcY91APEgan419Ho0+jpxh1I8rXq9LVlPrbY5qQiCgCgCgCgCgCgI/buz+3gePmRde5hqvz086r3VDpqTh9O8tWdx0FaM+XPuM+2DiLExnTmL9eY/vvr59d02vi+p6q9p5SmiejNUzlSQ4Q1hkMkOEatSGSFRWCMz30rbtDExhhox9k9JFGl+5l08r129j3roT46c+79jo0KaureVB/NHjH371MAnhZGKsCGUkEHiCK95GSklKOjODKLhJxksND/Yu8GJwbZsNPJEb3IRiFP7yey3mDWxqXfC+m7aaKAxgkI954rMfHIyj4AUBxtb017TmQophgvxaKMhvIyM1vEWNAUfCRSYvEKrMzySP6zMSzH7zEnU2AJ8qir1VSpub5E1Ci61SNNcz6X3KwCxYcZRYGwX9xBlX86+b31V1KuX7bO1tKSU1SjpFY9+GCfqmc4SdqySRQ2katkTxQ2kask8UNN28N9pxfaf6cWvidcnzu3lXptiWmZqT0jxffy99hYv6n6a13P6pe3+DQK9eeWCgCgCgCgCgCgCgCgM73y2YYJxMmiub+D8x58fjXltr2m5PfXyy9ffE9Xsq5Vej0U9Y+a/bT6C+CxIdQw/9HmK8rODhLdZHWpOEnFj1GrUqyQujVqQyQujVghkhLaeDE0bIeY0PRhwNb0p7klIktqzo1FMxjfDdIYgll9SddDpo9uTd45H+lvVbP2i6Pwy4xfkdm+2dC7xUg8Pr5NFPGwVjNpAxYcm0+Q5V3P1TmsxfAipbIoQ+bMn9PQcJhIxwRfgK0c5PmXI2tCOkF9AbCRnii/wiinLrYdrQesF9EWfc3d7LJ2gTKzgIg1v6xGtuXL51ydpXm9Ho85xxYp2lCg3WUccDbcNCERUHBVA+AryEpOTbZ5ypN1Jub5nrtWDEUN5GrZE0UNpGrJPFERtjFEDIurtpYcbHT4nhVm2oucs4Oha0k3vy0Rdd3NlfZoQnvH1nP4jy8BoPKvoNlbK3pKPPV9556/uv1NZy5aLu/clKtlIKAKAKAKAKAKAKAKAbbQwSTRtG4urDzB5Ed4qKtSjVg4S0ZNQrzozU4aozaaGTBTFHF1PPkw5Mvf3V4m/sZU5bsvB9Z66M6d7SU4a+nYyagmDAEG4NcZpp4ZzpwaeGOUesEEoi6PWpE4iyvWCJxIvbexhP6ykLIB5N0v399WKFfo+D0L1lfOh8MuMfTuKftDZTD1ZYjbvW6+R4V0qVfHGEjvU69Kqvhkn6kUdiwfcH8TfrVv8AWV/93oSbiHWD2Ml/2cNz1CliPPW1RVLqo18UvsaylCHzNLvLlu9sUxntJQM1vVXjbvPfXKuK6kt2Jxb++VRdHT05vr7CdZ6qHLURB3rbBLGIg71kmjEj9oY0Rrc6k8B1/pUlOm6jwi5QoOo8D7c7YrM32mYanWMH+e30+PSvZbIsNxKrJd35/H1K21b2MY/p6Xj+Pz9OsuVd88+FAFAFAFAFAFAFAFAFAFAMdr7LTERlHH7rDip6ioLi3hXhuT/wWbW6nbz34eK6zOp4pcFKUcXU6jow+8p614y+sJU5bsvB9Z6yEqV7T34a+a7GS+FxSuLqb/UeIrjTi4PEihVpSg8Mdo9aldxFlkrGCJxFFkrGCNxPXlI9mx7uF/A0SQjCL1GjY5Pej171Fb7r5MsK3n/TL1FI8Uz+yMq9T+QrDilqaSoxh8zyxYyVrgjURJ5Kzg3URF5KySxiRu0NpLHpxbp+vSpqVF1O4u0LaVTjyHu7u7bSsJ8SNOKoefQsOS93Pn3+s2bslJKdRcOS6+/35Fe/2lGkuht/F9Xd29vL0u9ejPOBQBQBQBQBQBQBQBQBQBQBQBQDbH4GOZCkihl+YPUHkaiq0YVY7s1lEtGvUoy36bwyjbV3Wmw5LwEyL3e2B3r7w8PhXm7zY8orMPiXn77j0tttSjcLcrLD8vry98RphdtDg4ynqOHw4ivO1LWS+UnqWT1hxJWHEBhdSCO41Waa4MozpOLw0LCSsEbgdCSmDXcPe0pgxuHhlpgyoHBkobKA1xWPRPaYX6cT8K3hTlLRFinbznohhHiJsS2SBD3np4ngtdK12dOrLCWfRFqVOjbR360vf3LRsHdRISHlIkk4/hU9wPE95+Vess9lwo/FPjLyXccW92tOstyn8MfN/juLJXUOQFAFAFAFAFAFAFAFAFAFAFAFAFAFAFARe1NgQYjV0s33l0bzPPzvVS4sqNf5lx6+Zdtr+vb8IPh1PivfcVrFbkSKbwSg9zXVv4lvf5VyK2xH/RJNdp2Ke26clitD6cV5/uMJNn46LjGzDuAf+XWuVV2PVjrD6FmNxY1dJJfVevARO0Jl9qFh/tZfqKpy2dNcmvAk/T0JfLNfVM8Xa7nhET5k/lWisJPTP0MuzgtZ+/qKJLin9iBvHI31OlTw2VUl/TJ+Bo4WsPmqL6ocxbvY2X2iIx3sB8kv866FHYdV6xS7/bIZbQsaXy/F4fkl9nbkRLrKxkPQeqvy1Pxrr0Nj0o8ajz5IoV9t1ZcKS3fN/gs8ECooVFCqOAAsPgK60YRgsRWEcec5Te9J5YpWxoFAFAFAFAFAf//Z"/>
          <p:cNvSpPr>
            <a:spLocks noChangeAspect="1" noChangeArrowheads="1"/>
          </p:cNvSpPr>
          <p:nvPr/>
        </p:nvSpPr>
        <p:spPr bwMode="auto">
          <a:xfrm>
            <a:off x="155575" y="233363"/>
            <a:ext cx="9872663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44036" name="Obraz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6313488"/>
            <a:ext cx="11858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pole tekstowe 5"/>
          <p:cNvSpPr txBox="1">
            <a:spLocks noChangeArrowheads="1"/>
          </p:cNvSpPr>
          <p:nvPr/>
        </p:nvSpPr>
        <p:spPr bwMode="auto">
          <a:xfrm>
            <a:off x="971550" y="663575"/>
            <a:ext cx="6429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2400" b="1">
                <a:solidFill>
                  <a:srgbClr val="9D032A"/>
                </a:solidFill>
                <a:latin typeface="Arial Black" pitchFamily="34" charset="0"/>
              </a:rPr>
              <a:t>GŁOSOWANIE KORESPONDENCYJNE</a:t>
            </a:r>
          </a:p>
        </p:txBody>
      </p:sp>
      <p:sp>
        <p:nvSpPr>
          <p:cNvPr id="44038" name="Prostokąt 7"/>
          <p:cNvSpPr>
            <a:spLocks noChangeArrowheads="1"/>
          </p:cNvSpPr>
          <p:nvPr/>
        </p:nvSpPr>
        <p:spPr bwMode="auto">
          <a:xfrm>
            <a:off x="-30163" y="1016000"/>
            <a:ext cx="793750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>
                <a:solidFill>
                  <a:srgbClr val="FF0000"/>
                </a:solidFill>
              </a:rPr>
              <a:t>(Skład pakietu wyborczego zgodnie z wymogami ustawowymi)</a:t>
            </a:r>
            <a:r>
              <a:rPr lang="pl-PL" altLang="pl-PL" sz="500" b="1">
                <a:solidFill>
                  <a:srgbClr val="FF0000"/>
                </a:solidFill>
              </a:rPr>
              <a:t> </a:t>
            </a:r>
          </a:p>
          <a:p>
            <a:r>
              <a:rPr lang="pl-PL" altLang="pl-PL" sz="2000" b="1">
                <a:solidFill>
                  <a:srgbClr val="9D032A"/>
                </a:solidFill>
              </a:rPr>
              <a:t>                  </a:t>
            </a:r>
            <a:r>
              <a:rPr lang="pl-PL" altLang="pl-PL" sz="1200" b="1">
                <a:solidFill>
                  <a:srgbClr val="9D032A"/>
                </a:solidFill>
              </a:rPr>
              <a:t>  </a:t>
            </a:r>
            <a:r>
              <a:rPr lang="pl-PL" altLang="pl-PL" sz="2000" b="1">
                <a:solidFill>
                  <a:srgbClr val="9D032A"/>
                </a:solidFill>
              </a:rPr>
              <a:t>               </a:t>
            </a:r>
          </a:p>
        </p:txBody>
      </p:sp>
      <p:pic>
        <p:nvPicPr>
          <p:cNvPr id="44039" name="Obraz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2278063"/>
            <a:ext cx="6145213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pole tekstowe 15"/>
          <p:cNvSpPr txBox="1">
            <a:spLocks noChangeArrowheads="1"/>
          </p:cNvSpPr>
          <p:nvPr/>
        </p:nvSpPr>
        <p:spPr bwMode="auto">
          <a:xfrm>
            <a:off x="473075" y="2714625"/>
            <a:ext cx="2736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600" b="1"/>
              <a:t>Karty do głosowania</a:t>
            </a:r>
          </a:p>
        </p:txBody>
      </p:sp>
      <p:sp>
        <p:nvSpPr>
          <p:cNvPr id="15" name="Zagięty narożnik 14">
            <a:hlinkClick r:id="rId6" action="ppaction://hlinkfile"/>
          </p:cNvPr>
          <p:cNvSpPr/>
          <p:nvPr/>
        </p:nvSpPr>
        <p:spPr>
          <a:xfrm flipV="1">
            <a:off x="1907704" y="3140968"/>
            <a:ext cx="431800" cy="719137"/>
          </a:xfrm>
          <a:prstGeom prst="foldedCorner">
            <a:avLst>
              <a:gd name="adj" fmla="val 305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72" tIns="48336" rIns="96672" bIns="48336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Zagięty narożnik 15">
            <a:hlinkClick r:id="rId6" action="ppaction://hlinkfile"/>
          </p:cNvPr>
          <p:cNvSpPr/>
          <p:nvPr/>
        </p:nvSpPr>
        <p:spPr>
          <a:xfrm flipV="1">
            <a:off x="1187624" y="3140968"/>
            <a:ext cx="431800" cy="719137"/>
          </a:xfrm>
          <a:prstGeom prst="foldedCorner">
            <a:avLst>
              <a:gd name="adj" fmla="val 325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72" tIns="48336" rIns="96672" bIns="48336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4045" name="Obraz 17"/>
          <p:cNvSpPr>
            <a:spLocks noChangeAspect="1"/>
          </p:cNvSpPr>
          <p:nvPr/>
        </p:nvSpPr>
        <p:spPr bwMode="auto">
          <a:xfrm>
            <a:off x="827088" y="4003675"/>
            <a:ext cx="196691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  <p:sp>
        <p:nvSpPr>
          <p:cNvPr id="44046" name="pole tekstowe 4"/>
          <p:cNvSpPr txBox="1">
            <a:spLocks noChangeArrowheads="1"/>
          </p:cNvSpPr>
          <p:nvPr/>
        </p:nvSpPr>
        <p:spPr bwMode="auto">
          <a:xfrm>
            <a:off x="941388" y="4051300"/>
            <a:ext cx="1870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1000" b="1"/>
              <a:t>KOPERTA ZWROTNA</a:t>
            </a:r>
          </a:p>
          <a:p>
            <a:endParaRPr lang="pl-PL" altLang="pl-PL" sz="1000" b="1">
              <a:solidFill>
                <a:srgbClr val="9D032A"/>
              </a:solidFill>
            </a:endParaRPr>
          </a:p>
          <a:p>
            <a:endParaRPr lang="pl-PL" altLang="pl-PL" sz="1000" b="1">
              <a:solidFill>
                <a:srgbClr val="9D032A"/>
              </a:solidFill>
            </a:endParaRPr>
          </a:p>
          <a:p>
            <a:r>
              <a:rPr lang="pl-PL" altLang="pl-PL" sz="1000" b="1">
                <a:solidFill>
                  <a:srgbClr val="9D032A"/>
                </a:solidFill>
              </a:rPr>
              <a:t>PRZESYŁKA WYBORCZA</a:t>
            </a:r>
          </a:p>
        </p:txBody>
      </p:sp>
      <p:pic>
        <p:nvPicPr>
          <p:cNvPr id="44047" name="Obraz 20" descr="koperta.png"/>
          <p:cNvPicPr>
            <a:picLocks noChangeAspect="1"/>
          </p:cNvPicPr>
          <p:nvPr/>
        </p:nvPicPr>
        <p:blipFill>
          <a:blip r:embed="rId7" cstate="print">
            <a:lum bright="36000" contrast="-4000"/>
          </a:blip>
          <a:srcRect/>
          <a:stretch>
            <a:fillRect/>
          </a:stretch>
        </p:blipFill>
        <p:spPr bwMode="auto">
          <a:xfrm>
            <a:off x="760413" y="5100638"/>
            <a:ext cx="2033587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pole tekstowe 21"/>
          <p:cNvSpPr txBox="1">
            <a:spLocks noChangeArrowheads="1"/>
          </p:cNvSpPr>
          <p:nvPr/>
        </p:nvSpPr>
        <p:spPr bwMode="auto">
          <a:xfrm>
            <a:off x="414338" y="5367338"/>
            <a:ext cx="27352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Koperta</a:t>
            </a:r>
          </a:p>
          <a:p>
            <a:pPr algn="ctr"/>
            <a:r>
              <a:rPr lang="pl-PL" altLang="pl-PL" sz="1400" b="1"/>
              <a:t>na karty do głosowania</a:t>
            </a:r>
          </a:p>
        </p:txBody>
      </p:sp>
      <p:pic>
        <p:nvPicPr>
          <p:cNvPr id="44050" name="Obraz 22" descr="nakładka - foto_scieta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6100" y="5373688"/>
            <a:ext cx="7143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1" name="Obraz 23" descr="nakładka - foto_scieta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5445125"/>
            <a:ext cx="715962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rostokąt 24"/>
          <p:cNvSpPr/>
          <p:nvPr/>
        </p:nvSpPr>
        <p:spPr>
          <a:xfrm>
            <a:off x="3924300" y="4149725"/>
            <a:ext cx="2014538" cy="992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200" b="1" dirty="0">
                <a:solidFill>
                  <a:schemeClr val="tx1"/>
                </a:solidFill>
              </a:rPr>
              <a:t>Oświadczenie </a:t>
            </a:r>
            <a:br>
              <a:rPr lang="pl-PL" sz="1200" b="1" dirty="0">
                <a:solidFill>
                  <a:schemeClr val="tx1"/>
                </a:solidFill>
              </a:rPr>
            </a:br>
            <a:r>
              <a:rPr lang="pl-PL" sz="1200" b="1" dirty="0">
                <a:solidFill>
                  <a:schemeClr val="tx1"/>
                </a:solidFill>
              </a:rPr>
              <a:t>o osobistym i tajnym oddaniu głosu </a:t>
            </a:r>
            <a:br>
              <a:rPr lang="pl-PL" sz="1200" b="1" dirty="0">
                <a:solidFill>
                  <a:schemeClr val="tx1"/>
                </a:solidFill>
              </a:rPr>
            </a:br>
            <a:r>
              <a:rPr lang="pl-PL" sz="1200" b="1" dirty="0">
                <a:solidFill>
                  <a:schemeClr val="tx1"/>
                </a:solidFill>
              </a:rPr>
              <a:t>na karcie do głosowania </a:t>
            </a:r>
          </a:p>
        </p:txBody>
      </p:sp>
      <p:pic>
        <p:nvPicPr>
          <p:cNvPr id="44053" name="Obraz 2" descr="notes-th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4300" y="2781300"/>
            <a:ext cx="1166813" cy="1187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9" name="Łącznik prosty ze strzałką 8"/>
          <p:cNvCxnSpPr/>
          <p:nvPr/>
        </p:nvCxnSpPr>
        <p:spPr>
          <a:xfrm>
            <a:off x="155575" y="2205038"/>
            <a:ext cx="614521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iedmiokąt 18"/>
          <p:cNvSpPr/>
          <p:nvPr/>
        </p:nvSpPr>
        <p:spPr>
          <a:xfrm>
            <a:off x="6353175" y="3125788"/>
            <a:ext cx="339725" cy="3937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6" name="Siedmiokąt 35"/>
          <p:cNvSpPr/>
          <p:nvPr/>
        </p:nvSpPr>
        <p:spPr>
          <a:xfrm>
            <a:off x="6365875" y="2544763"/>
            <a:ext cx="339725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1</a:t>
            </a:r>
          </a:p>
        </p:txBody>
      </p:sp>
      <p:sp>
        <p:nvSpPr>
          <p:cNvPr id="37" name="Siedmiokąt 36"/>
          <p:cNvSpPr/>
          <p:nvPr/>
        </p:nvSpPr>
        <p:spPr>
          <a:xfrm>
            <a:off x="6364288" y="3698875"/>
            <a:ext cx="339725" cy="3937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8" name="Siedmiokąt 37"/>
          <p:cNvSpPr/>
          <p:nvPr/>
        </p:nvSpPr>
        <p:spPr>
          <a:xfrm>
            <a:off x="6376988" y="4292600"/>
            <a:ext cx="339725" cy="3937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9" name="Siedmiokąt 38"/>
          <p:cNvSpPr/>
          <p:nvPr/>
        </p:nvSpPr>
        <p:spPr>
          <a:xfrm>
            <a:off x="6364288" y="4930775"/>
            <a:ext cx="339725" cy="3937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0" name="Siedmiokąt 39"/>
          <p:cNvSpPr/>
          <p:nvPr/>
        </p:nvSpPr>
        <p:spPr>
          <a:xfrm>
            <a:off x="6362700" y="5575300"/>
            <a:ext cx="339725" cy="3810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6</a:t>
            </a:r>
          </a:p>
        </p:txBody>
      </p:sp>
      <p:sp>
        <p:nvSpPr>
          <p:cNvPr id="44061" name="pole tekstowe 28"/>
          <p:cNvSpPr txBox="1">
            <a:spLocks noChangeArrowheads="1"/>
          </p:cNvSpPr>
          <p:nvPr/>
        </p:nvSpPr>
        <p:spPr bwMode="auto">
          <a:xfrm>
            <a:off x="6700838" y="2617788"/>
            <a:ext cx="16922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200" b="1"/>
              <a:t>Karty do głosowania</a:t>
            </a:r>
          </a:p>
        </p:txBody>
      </p:sp>
      <p:sp>
        <p:nvSpPr>
          <p:cNvPr id="44062" name="pole tekstowe 41"/>
          <p:cNvSpPr txBox="1">
            <a:spLocks noChangeArrowheads="1"/>
          </p:cNvSpPr>
          <p:nvPr/>
        </p:nvSpPr>
        <p:spPr bwMode="auto">
          <a:xfrm>
            <a:off x="6716713" y="3232150"/>
            <a:ext cx="1389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1200" b="1" dirty="0"/>
              <a:t>Koperta zwrotna</a:t>
            </a:r>
          </a:p>
        </p:txBody>
      </p:sp>
      <p:sp>
        <p:nvSpPr>
          <p:cNvPr id="44063" name="pole tekstowe 42"/>
          <p:cNvSpPr txBox="1">
            <a:spLocks noChangeArrowheads="1"/>
          </p:cNvSpPr>
          <p:nvPr/>
        </p:nvSpPr>
        <p:spPr bwMode="auto">
          <a:xfrm>
            <a:off x="6700838" y="3644900"/>
            <a:ext cx="188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l-PL" altLang="pl-PL" sz="1200" b="1" dirty="0"/>
              <a:t>Koperta </a:t>
            </a:r>
            <a:br>
              <a:rPr lang="pl-PL" altLang="pl-PL" sz="1200" b="1" dirty="0"/>
            </a:br>
            <a:r>
              <a:rPr lang="pl-PL" altLang="pl-PL" sz="1200" b="1" dirty="0"/>
              <a:t>na karty do głosowania</a:t>
            </a:r>
          </a:p>
        </p:txBody>
      </p:sp>
      <p:sp>
        <p:nvSpPr>
          <p:cNvPr id="44064" name="pole tekstowe 43"/>
          <p:cNvSpPr txBox="1">
            <a:spLocks noChangeArrowheads="1"/>
          </p:cNvSpPr>
          <p:nvPr/>
        </p:nvSpPr>
        <p:spPr bwMode="auto">
          <a:xfrm>
            <a:off x="6732240" y="4221088"/>
            <a:ext cx="1733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l-PL" altLang="pl-PL" sz="1200" b="1" dirty="0"/>
              <a:t>Instrukcja</a:t>
            </a:r>
            <a:br>
              <a:rPr lang="pl-PL" altLang="pl-PL" sz="1200" b="1" dirty="0"/>
            </a:br>
            <a:r>
              <a:rPr lang="pl-PL" altLang="pl-PL" sz="1200" b="1" dirty="0"/>
              <a:t>głosowania </a:t>
            </a:r>
          </a:p>
          <a:p>
            <a:pPr algn="just"/>
            <a:r>
              <a:rPr lang="pl-PL" altLang="pl-PL" sz="1200" b="1" dirty="0"/>
              <a:t>korespondencyjnego</a:t>
            </a:r>
          </a:p>
        </p:txBody>
      </p:sp>
      <p:sp>
        <p:nvSpPr>
          <p:cNvPr id="44065" name="pole tekstowe 44"/>
          <p:cNvSpPr txBox="1">
            <a:spLocks noChangeArrowheads="1"/>
          </p:cNvSpPr>
          <p:nvPr/>
        </p:nvSpPr>
        <p:spPr bwMode="auto">
          <a:xfrm>
            <a:off x="6732588" y="5516563"/>
            <a:ext cx="20878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l-PL" altLang="pl-PL" sz="1200" b="1" dirty="0"/>
              <a:t>Nakładki na karty do głosowania – tylko na żądanie wyborcy </a:t>
            </a:r>
          </a:p>
        </p:txBody>
      </p:sp>
      <p:sp>
        <p:nvSpPr>
          <p:cNvPr id="44066" name="pole tekstowe 45"/>
          <p:cNvSpPr txBox="1">
            <a:spLocks noChangeArrowheads="1"/>
          </p:cNvSpPr>
          <p:nvPr/>
        </p:nvSpPr>
        <p:spPr bwMode="auto">
          <a:xfrm>
            <a:off x="6732588" y="4913313"/>
            <a:ext cx="2173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pl-PL" altLang="pl-PL" sz="1200" b="1" dirty="0"/>
              <a:t>Oświadczenie o osobistym</a:t>
            </a:r>
            <a:br>
              <a:rPr lang="pl-PL" altLang="pl-PL" sz="1200" b="1" dirty="0"/>
            </a:br>
            <a:r>
              <a:rPr lang="pl-PL" altLang="pl-PL" sz="1200" b="1" dirty="0"/>
              <a:t>i tajnym oddaniu głosu </a:t>
            </a:r>
          </a:p>
        </p:txBody>
      </p:sp>
      <p:sp>
        <p:nvSpPr>
          <p:cNvPr id="44067" name="Prostokąt 29"/>
          <p:cNvSpPr>
            <a:spLocks noChangeArrowheads="1"/>
          </p:cNvSpPr>
          <p:nvPr/>
        </p:nvSpPr>
        <p:spPr bwMode="auto">
          <a:xfrm>
            <a:off x="6362700" y="3144838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b="1">
                <a:solidFill>
                  <a:srgbClr val="9D032A"/>
                </a:solidFill>
              </a:rPr>
              <a:t>2</a:t>
            </a:r>
          </a:p>
        </p:txBody>
      </p:sp>
      <p:sp>
        <p:nvSpPr>
          <p:cNvPr id="44068" name="Prostokąt 30"/>
          <p:cNvSpPr>
            <a:spLocks noChangeArrowheads="1"/>
          </p:cNvSpPr>
          <p:nvPr/>
        </p:nvSpPr>
        <p:spPr bwMode="auto">
          <a:xfrm>
            <a:off x="6378575" y="37195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b="1">
                <a:solidFill>
                  <a:srgbClr val="9D032A"/>
                </a:solidFill>
              </a:rPr>
              <a:t>3</a:t>
            </a:r>
          </a:p>
        </p:txBody>
      </p:sp>
      <p:sp>
        <p:nvSpPr>
          <p:cNvPr id="44069" name="pole tekstowe 33"/>
          <p:cNvSpPr txBox="1">
            <a:spLocks noChangeArrowheads="1"/>
          </p:cNvSpPr>
          <p:nvPr/>
        </p:nvSpPr>
        <p:spPr bwMode="auto">
          <a:xfrm>
            <a:off x="6378575" y="431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b="1">
                <a:solidFill>
                  <a:srgbClr val="9D032A"/>
                </a:solidFill>
              </a:rPr>
              <a:t>4</a:t>
            </a:r>
          </a:p>
        </p:txBody>
      </p:sp>
      <p:sp>
        <p:nvSpPr>
          <p:cNvPr id="44070" name="pole tekstowe 34"/>
          <p:cNvSpPr txBox="1">
            <a:spLocks noChangeArrowheads="1"/>
          </p:cNvSpPr>
          <p:nvPr/>
        </p:nvSpPr>
        <p:spPr bwMode="auto">
          <a:xfrm>
            <a:off x="6383338" y="4943475"/>
            <a:ext cx="31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b="1">
                <a:solidFill>
                  <a:srgbClr val="9D032A"/>
                </a:solidFill>
              </a:rPr>
              <a:t>5</a:t>
            </a:r>
          </a:p>
        </p:txBody>
      </p:sp>
      <p:sp>
        <p:nvSpPr>
          <p:cNvPr id="54" name="Siedmiokąt 53"/>
          <p:cNvSpPr/>
          <p:nvPr/>
        </p:nvSpPr>
        <p:spPr>
          <a:xfrm>
            <a:off x="379413" y="3284538"/>
            <a:ext cx="338137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1</a:t>
            </a:r>
          </a:p>
        </p:txBody>
      </p:sp>
      <p:sp>
        <p:nvSpPr>
          <p:cNvPr id="56" name="Siedmiokąt 55"/>
          <p:cNvSpPr/>
          <p:nvPr/>
        </p:nvSpPr>
        <p:spPr>
          <a:xfrm>
            <a:off x="379413" y="4175125"/>
            <a:ext cx="338137" cy="393700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44073" name="pole tekstowe 40"/>
          <p:cNvSpPr txBox="1">
            <a:spLocks noChangeArrowheads="1"/>
          </p:cNvSpPr>
          <p:nvPr/>
        </p:nvSpPr>
        <p:spPr bwMode="auto">
          <a:xfrm>
            <a:off x="393700" y="42100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b="1">
                <a:solidFill>
                  <a:srgbClr val="9D032A"/>
                </a:solidFill>
              </a:rPr>
              <a:t>2</a:t>
            </a:r>
          </a:p>
        </p:txBody>
      </p:sp>
      <p:sp>
        <p:nvSpPr>
          <p:cNvPr id="59" name="Siedmiokąt 58"/>
          <p:cNvSpPr/>
          <p:nvPr/>
        </p:nvSpPr>
        <p:spPr>
          <a:xfrm>
            <a:off x="341313" y="5461000"/>
            <a:ext cx="339725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3</a:t>
            </a:r>
          </a:p>
        </p:txBody>
      </p:sp>
      <p:sp>
        <p:nvSpPr>
          <p:cNvPr id="60" name="Siedmiokąt 59"/>
          <p:cNvSpPr/>
          <p:nvPr/>
        </p:nvSpPr>
        <p:spPr>
          <a:xfrm>
            <a:off x="3308350" y="3308350"/>
            <a:ext cx="339725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4</a:t>
            </a:r>
          </a:p>
        </p:txBody>
      </p:sp>
      <p:sp>
        <p:nvSpPr>
          <p:cNvPr id="61" name="Siedmiokąt 60"/>
          <p:cNvSpPr/>
          <p:nvPr/>
        </p:nvSpPr>
        <p:spPr>
          <a:xfrm>
            <a:off x="3343275" y="4394200"/>
            <a:ext cx="338138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5</a:t>
            </a:r>
          </a:p>
        </p:txBody>
      </p:sp>
      <p:sp>
        <p:nvSpPr>
          <p:cNvPr id="62" name="Siedmiokąt 61"/>
          <p:cNvSpPr/>
          <p:nvPr/>
        </p:nvSpPr>
        <p:spPr>
          <a:xfrm>
            <a:off x="3359150" y="5684838"/>
            <a:ext cx="339725" cy="409575"/>
          </a:xfrm>
          <a:prstGeom prst="hep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b="1" dirty="0">
                <a:solidFill>
                  <a:srgbClr val="9D032A"/>
                </a:solidFill>
              </a:rPr>
              <a:t>6</a:t>
            </a:r>
          </a:p>
        </p:txBody>
      </p:sp>
      <p:sp>
        <p:nvSpPr>
          <p:cNvPr id="44078" name="Prostokąt 1"/>
          <p:cNvSpPr>
            <a:spLocks noChangeArrowheads="1"/>
          </p:cNvSpPr>
          <p:nvPr/>
        </p:nvSpPr>
        <p:spPr bwMode="auto">
          <a:xfrm>
            <a:off x="1350963" y="2366963"/>
            <a:ext cx="3297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b="1">
                <a:solidFill>
                  <a:srgbClr val="9D032A"/>
                </a:solidFill>
                <a:latin typeface="Arial Black" pitchFamily="34" charset="0"/>
              </a:rPr>
              <a:t>PRZESYŁKA WYBORCZA</a:t>
            </a:r>
          </a:p>
        </p:txBody>
      </p:sp>
      <p:pic>
        <p:nvPicPr>
          <p:cNvPr id="44079" name="Obraz 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088" y="4005263"/>
            <a:ext cx="201612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Prostokąt 47"/>
          <p:cNvSpPr/>
          <p:nvPr/>
        </p:nvSpPr>
        <p:spPr>
          <a:xfrm>
            <a:off x="-142017" y="1556792"/>
            <a:ext cx="8517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1) 421,50 mm na 580,00 mm – 2) 255,00 mm na 694,00 mm </a:t>
            </a:r>
          </a:p>
        </p:txBody>
      </p:sp>
    </p:spTree>
  </p:cSld>
  <p:clrMapOvr>
    <a:masterClrMapping/>
  </p:clrMapOvr>
  <p:transition>
    <p:random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pole tekstowe 6"/>
          <p:cNvSpPr txBox="1">
            <a:spLocks noChangeArrowheads="1"/>
          </p:cNvSpPr>
          <p:nvPr/>
        </p:nvSpPr>
        <p:spPr bwMode="auto">
          <a:xfrm>
            <a:off x="-71438" y="417513"/>
            <a:ext cx="9539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</a:rPr>
              <a:t>            GŁOSOWANIE W OBWODACH ODRĘBNYCH</a:t>
            </a:r>
          </a:p>
          <a:p>
            <a:pPr algn="l" eaLnBrk="0" hangingPunct="0"/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</a:rPr>
              <a:t>                            </a:t>
            </a:r>
            <a:r>
              <a:rPr lang="pl-PL" altLang="pl-PL" sz="1800" b="1">
                <a:solidFill>
                  <a:srgbClr val="9D032A"/>
                </a:solidFill>
                <a:latin typeface="Arial Black" pitchFamily="34" charset="0"/>
              </a:rPr>
              <a:t>(szczególne zadania komisji)</a:t>
            </a:r>
          </a:p>
        </p:txBody>
      </p:sp>
      <p:sp>
        <p:nvSpPr>
          <p:cNvPr id="8" name="pole tekstowe 2"/>
          <p:cNvSpPr txBox="1">
            <a:spLocks noChangeArrowheads="1"/>
          </p:cNvSpPr>
          <p:nvPr/>
        </p:nvSpPr>
        <p:spPr bwMode="auto">
          <a:xfrm>
            <a:off x="604838" y="1412875"/>
            <a:ext cx="7999412" cy="830263"/>
          </a:xfrm>
          <a:prstGeom prst="rect">
            <a:avLst/>
          </a:prstGeom>
          <a:solidFill>
            <a:srgbClr val="9D032A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l-PL" sz="2000" b="1" dirty="0">
                <a:solidFill>
                  <a:prstClr val="white"/>
                </a:solidFill>
                <a:latin typeface="Calibri Light"/>
              </a:rPr>
              <a:t>Obwody głosowania </a:t>
            </a:r>
            <a:r>
              <a:rPr lang="pl-PL" b="1" u="sng" dirty="0">
                <a:solidFill>
                  <a:prstClr val="white"/>
                </a:solidFill>
                <a:latin typeface="Calibri Light"/>
              </a:rPr>
              <a:t>w zakładach leczniczych </a:t>
            </a:r>
          </a:p>
          <a:p>
            <a:pPr eaLnBrk="0" hangingPunct="0">
              <a:defRPr/>
            </a:pPr>
            <a:r>
              <a:rPr lang="pl-PL" b="1" u="sng" dirty="0">
                <a:solidFill>
                  <a:prstClr val="white"/>
                </a:solidFill>
                <a:latin typeface="Calibri Light"/>
              </a:rPr>
              <a:t>i domach pomocy społecznej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84213" y="2349500"/>
            <a:ext cx="7902575" cy="3324225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9D032A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l-PL" sz="4000" b="1" dirty="0">
                <a:solidFill>
                  <a:prstClr val="white"/>
                </a:solidFill>
                <a:latin typeface="Arial Black" panose="020B0A04020102020204" pitchFamily="34" charset="0"/>
                <a:cs typeface="Times New Roman" pitchFamily="18" charset="0"/>
              </a:rPr>
              <a:t>Urna pomocnicza</a:t>
            </a:r>
          </a:p>
          <a:p>
            <a:pPr algn="l" eaLnBrk="0" hangingPunct="0">
              <a:defRPr/>
            </a:pPr>
            <a:endParaRPr lang="pl-PL" sz="800" b="1" dirty="0">
              <a:solidFill>
                <a:srgbClr val="C00000"/>
              </a:solidFill>
              <a:latin typeface="Calibri Light"/>
            </a:endParaRP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6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uzgodnienie z okręgową komisją wyborczą w sprawie użycia urny pomocniczej;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informacja najpóźniej w przeddzień głosowania o możliwości takiego głosowania;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roboczy wykaz nazwisk;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uchwała o przerwie w głosowaniu wywieszona przed rozpoczęciem  </a:t>
            </a:r>
            <a:br>
              <a:rPr lang="pl-PL" sz="1800" b="1" dirty="0">
                <a:solidFill>
                  <a:prstClr val="black"/>
                </a:solidFill>
                <a:latin typeface="Calibri Light"/>
              </a:rPr>
            </a:b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   głosowania, widoczna również z wózka inwalidzkiego;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pokwitowanie kart do głosowania;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protokół rozliczenia kart do głosowania;</a:t>
            </a:r>
          </a:p>
          <a:p>
            <a:pPr marL="176213" algn="l" eaLnBrk="0" hangingPunct="0">
              <a:buFont typeface="Wingdings" pitchFamily="2" charset="2"/>
              <a:buChar char="ü"/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protokół sprawdzenia czy pieczęcie urny zasadniczej na wlocie </a:t>
            </a:r>
          </a:p>
          <a:p>
            <a:pPr marL="176213" algn="l" eaLnBrk="0" hangingPunct="0">
              <a:defRPr/>
            </a:pPr>
            <a:r>
              <a:rPr lang="pl-PL" sz="1800" b="1" dirty="0">
                <a:solidFill>
                  <a:prstClr val="black"/>
                </a:solidFill>
                <a:latin typeface="Calibri Light"/>
              </a:rPr>
              <a:t>    zapieczętowanym na czas przerwy nie zostały naruszone</a:t>
            </a:r>
          </a:p>
        </p:txBody>
      </p:sp>
      <p:sp>
        <p:nvSpPr>
          <p:cNvPr id="10" name="pole tekstowe 2"/>
          <p:cNvSpPr txBox="1">
            <a:spLocks noChangeArrowheads="1"/>
          </p:cNvSpPr>
          <p:nvPr/>
        </p:nvSpPr>
        <p:spPr bwMode="auto">
          <a:xfrm>
            <a:off x="9525" y="5805488"/>
            <a:ext cx="7777163" cy="954087"/>
          </a:xfrm>
          <a:prstGeom prst="rect">
            <a:avLst/>
          </a:prstGeom>
          <a:solidFill>
            <a:srgbClr val="9D032A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l-PL" sz="1800" b="1" dirty="0">
                <a:solidFill>
                  <a:prstClr val="white"/>
                </a:solidFill>
                <a:latin typeface="Calibri Light"/>
              </a:rPr>
              <a:t>Urna pomocnicza </a:t>
            </a:r>
            <a:r>
              <a:rPr lang="pl-PL" sz="1800" dirty="0">
                <a:solidFill>
                  <a:prstClr val="white"/>
                </a:solidFill>
                <a:latin typeface="Calibri Light"/>
              </a:rPr>
              <a:t>służy do głosowania poza lokalem </a:t>
            </a:r>
            <a:r>
              <a:rPr lang="pl-PL" sz="1800" b="1" dirty="0">
                <a:solidFill>
                  <a:prstClr val="white"/>
                </a:solidFill>
                <a:latin typeface="Calibri Light"/>
              </a:rPr>
              <a:t>tylko przez te osoby, które są wpisane do spisu w danym obwodzie głosowania i wyrażą wolę takiego głosowania</a:t>
            </a:r>
            <a:r>
              <a:rPr lang="pl-PL" sz="2000" dirty="0">
                <a:solidFill>
                  <a:prstClr val="white"/>
                </a:solidFill>
                <a:latin typeface="Calibri Light"/>
              </a:rPr>
              <a:t>.</a:t>
            </a:r>
            <a:endParaRPr lang="pl-PL" sz="2000" b="1" dirty="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106502" name="Obraz 4" descr="siostr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42963"/>
            <a:ext cx="1316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7956376" y="6245225"/>
            <a:ext cx="730424" cy="280119"/>
          </a:xfrm>
        </p:spPr>
        <p:txBody>
          <a:bodyPr/>
          <a:lstStyle/>
          <a:p>
            <a:pPr>
              <a:defRPr/>
            </a:pPr>
            <a:fld id="{678CE75C-BAD1-4D3A-97CD-03442D0D435E}" type="slidenum">
              <a:rPr lang="pl-PL" sz="1000" smtClean="0"/>
              <a:pPr>
                <a:defRPr/>
              </a:pPr>
              <a:t>14</a:t>
            </a:fld>
            <a:endParaRPr lang="pl-PL" sz="1000" dirty="0"/>
          </a:p>
        </p:txBody>
      </p:sp>
      <p:pic>
        <p:nvPicPr>
          <p:cNvPr id="5" name="Obraz 4" descr="karta_z1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104456" cy="523602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23528" y="62068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Karta do Sejmu okręg 20</a:t>
            </a:r>
          </a:p>
          <a:p>
            <a:r>
              <a:rPr lang="pl-PL" sz="1200" dirty="0"/>
              <a:t>format 338,00 mm na 694,00 mm</a:t>
            </a:r>
          </a:p>
          <a:p>
            <a:r>
              <a:rPr lang="pl-PL" sz="1200" dirty="0"/>
              <a:t>w prawym górnym rogu wycięty otwór o średnicy 7 mm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572000" y="76470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Karta do Senatu</a:t>
            </a:r>
          </a:p>
          <a:p>
            <a:r>
              <a:rPr lang="pl-PL" sz="1200" dirty="0"/>
              <a:t>format 210,00 mm na 257,00 mm </a:t>
            </a:r>
          </a:p>
          <a:p>
            <a:r>
              <a:rPr lang="pl-PL" sz="1200" dirty="0"/>
              <a:t>ma ścięty prawy górny róg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BCB76CD-F38D-4998-BDDA-A84D1B12B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9" y="1267019"/>
            <a:ext cx="3667843" cy="5590981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pole tekstowe 6"/>
          <p:cNvSpPr txBox="1">
            <a:spLocks noChangeArrowheads="1"/>
          </p:cNvSpPr>
          <p:nvPr/>
        </p:nvSpPr>
        <p:spPr bwMode="auto">
          <a:xfrm>
            <a:off x="0" y="548680"/>
            <a:ext cx="9539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            GŁOSOWANIE W OBWODACH ODRĘBNYCH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0" y="692150"/>
            <a:ext cx="8459788" cy="4416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endParaRPr lang="pl-PL" sz="1600" dirty="0">
              <a:solidFill>
                <a:prstClr val="black"/>
              </a:solidFill>
              <a:latin typeface="Calibri Light"/>
            </a:endParaRPr>
          </a:p>
          <a:p>
            <a:pPr marL="449263" algn="l" eaLnBrk="0" hangingPunct="0">
              <a:defRPr/>
            </a:pPr>
            <a:endParaRPr lang="pl-PL" sz="100" dirty="0">
              <a:solidFill>
                <a:prstClr val="black"/>
              </a:solidFill>
              <a:latin typeface="Calibri Light"/>
            </a:endParaRPr>
          </a:p>
          <a:p>
            <a:pPr marL="725488" indent="-363538" algn="l" eaLnBrk="0" hangingPunct="0">
              <a:defRPr/>
            </a:pPr>
            <a:r>
              <a:rPr lang="pl-PL" i="1" dirty="0">
                <a:solidFill>
                  <a:prstClr val="black"/>
                </a:solidFill>
                <a:latin typeface="Calibri Light"/>
              </a:rPr>
              <a:t> </a:t>
            </a:r>
            <a:endParaRPr lang="pl-PL" sz="1800" dirty="0">
              <a:solidFill>
                <a:prstClr val="black"/>
              </a:solidFill>
              <a:latin typeface="Calibri Light"/>
            </a:endParaRPr>
          </a:p>
          <a:p>
            <a:pPr marL="725488" indent="-363538" algn="just" eaLnBrk="0" hangingPunct="0">
              <a:buFontTx/>
              <a:buBlip>
                <a:blip r:embed="rId2"/>
              </a:buBlip>
              <a:defRPr/>
            </a:pPr>
            <a:r>
              <a:rPr lang="pl-PL" sz="2000" dirty="0">
                <a:solidFill>
                  <a:prstClr val="black"/>
                </a:solidFill>
                <a:latin typeface="Calibri Light"/>
              </a:rPr>
              <a:t>Głosowanie </a:t>
            </a:r>
            <a:r>
              <a:rPr lang="pl-PL" sz="2000" b="1" u="sng" dirty="0">
                <a:solidFill>
                  <a:prstClr val="black"/>
                </a:solidFill>
                <a:latin typeface="Calibri Light"/>
              </a:rPr>
              <a:t>w zakładach leczniczych i domach pomocy społecznej </a:t>
            </a:r>
            <a:r>
              <a:rPr lang="pl-PL" sz="2000" dirty="0">
                <a:solidFill>
                  <a:prstClr val="black"/>
                </a:solidFill>
                <a:latin typeface="Calibri Light"/>
              </a:rPr>
              <a:t>może być rozpoczęte później niż o godz. 7.00 (uzgodnienie z okręgową komisja wyborczą);</a:t>
            </a:r>
          </a:p>
          <a:p>
            <a:pPr marL="725488" indent="-363538" algn="just" eaLnBrk="0" hangingPunct="0">
              <a:buFontTx/>
              <a:buBlip>
                <a:blip r:embed="rId2"/>
              </a:buBlip>
              <a:defRPr/>
            </a:pP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głosowanie poza lokalem  komisji może prowadzić co najmniej 2/3 </a:t>
            </a:r>
            <a:br>
              <a:rPr lang="pl-PL" sz="2000" b="1" dirty="0">
                <a:solidFill>
                  <a:prstClr val="black"/>
                </a:solidFill>
                <a:latin typeface="Calibri Light"/>
              </a:rPr>
            </a:b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tj. 4 członków ustawowego składu komisji przez nią wyznaczonych, zgłoszonych przez różne  komitety; </a:t>
            </a:r>
            <a:r>
              <a:rPr lang="pl-PL" sz="2000" dirty="0">
                <a:solidFill>
                  <a:prstClr val="black"/>
                </a:solidFill>
                <a:latin typeface="Calibri Light"/>
              </a:rPr>
              <a:t>członkom komisji mogą towarzyszyć mężowie zaufania oraz obserwatorzy społeczni i obserwatorzy międzynarodowi;</a:t>
            </a:r>
            <a:endParaRPr lang="pl-PL" sz="2000" b="1" dirty="0">
              <a:solidFill>
                <a:prstClr val="black"/>
              </a:solidFill>
              <a:latin typeface="Calibri Light"/>
            </a:endParaRPr>
          </a:p>
          <a:p>
            <a:pPr marL="725488" indent="-363538" algn="just" eaLnBrk="0" hangingPunct="0">
              <a:buFontTx/>
              <a:buBlip>
                <a:blip r:embed="rId2"/>
              </a:buBlip>
              <a:defRPr/>
            </a:pP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podczas głosowania należy dbać o to, aby zachowana była tajność głosowania;</a:t>
            </a:r>
          </a:p>
          <a:p>
            <a:pPr marL="725488" indent="-363538" algn="just" eaLnBrk="0" hangingPunct="0">
              <a:buFontTx/>
              <a:buBlip>
                <a:blip r:embed="rId2"/>
              </a:buBlip>
              <a:defRPr/>
            </a:pP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komisja zarządza przerwę w głosowaniu w związku z głosowaniem poza lokalem komisji  (urna pomocnicza) ale </a:t>
            </a:r>
            <a:r>
              <a:rPr lang="pl-PL" sz="2000" dirty="0">
                <a:solidFill>
                  <a:prstClr val="black"/>
                </a:solidFill>
                <a:latin typeface="Calibri Light"/>
              </a:rPr>
              <a:t>nie przedłuża czasu głosowania.</a:t>
            </a:r>
            <a:endParaRPr lang="pl-PL" sz="10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23850" y="5157788"/>
            <a:ext cx="7343775" cy="14398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Niezarządzenie stosowania urny pomocniczej jest dopuszczalne jedynie w wyjątkowych, uzasadnionych przypadkach, po uzgodnieniu </a:t>
            </a:r>
            <a:br>
              <a:rPr lang="pl-PL" sz="2000" b="1" dirty="0">
                <a:solidFill>
                  <a:prstClr val="black"/>
                </a:solidFill>
                <a:latin typeface="Calibri Light"/>
              </a:rPr>
            </a:br>
            <a:r>
              <a:rPr lang="pl-PL" sz="2000" b="1" dirty="0">
                <a:solidFill>
                  <a:prstClr val="black"/>
                </a:solidFill>
                <a:latin typeface="Calibri Light"/>
              </a:rPr>
              <a:t>z okręgową komisją wyborczą.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BB3870-EB03-4E3C-BBF3-2660C77F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DCD5BD6-DF80-4E7C-A411-F055F60EA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84" y="1600200"/>
            <a:ext cx="3215031" cy="4525963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A24D69-56E4-4E76-A653-1AA90034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B8FC5-7D55-4FFD-AADB-0AC95685859D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  <p:pic>
        <p:nvPicPr>
          <p:cNvPr id="5" name="Obraz 4" descr="orzel.png">
            <a:extLst>
              <a:ext uri="{FF2B5EF4-FFF2-40B4-BE49-F238E27FC236}">
                <a16:creationId xmlns:a16="http://schemas.microsoft.com/office/drawing/2014/main" id="{165C6682-C3E1-43B8-853B-5F6FC6C802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27D2E1E-755E-47AC-A5C4-EF0D0D52641F}"/>
              </a:ext>
            </a:extLst>
          </p:cNvPr>
          <p:cNvSpPr txBox="1"/>
          <p:nvPr/>
        </p:nvSpPr>
        <p:spPr>
          <a:xfrm>
            <a:off x="1979712" y="53942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Karta w referendum</a:t>
            </a:r>
          </a:p>
          <a:p>
            <a:r>
              <a:rPr lang="pl-PL" sz="1200" dirty="0"/>
              <a:t>format 210,00 mm na 297,00 mm A4</a:t>
            </a:r>
          </a:p>
          <a:p>
            <a:r>
              <a:rPr lang="pl-PL" sz="1200" dirty="0"/>
              <a:t>w prawym górnym rogu wycięte 2 otwory o średnicy 7 mm</a:t>
            </a:r>
          </a:p>
        </p:txBody>
      </p:sp>
    </p:spTree>
    <p:extLst>
      <p:ext uri="{BB962C8B-B14F-4D97-AF65-F5344CB8AC3E}">
        <p14:creationId xmlns:p14="http://schemas.microsoft.com/office/powerpoint/2010/main" val="3623387711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0013" y="798513"/>
            <a:ext cx="9110662" cy="4819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pl-PL" sz="16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1 komitet wyborczy  -  1 mąż zaufania</a:t>
            </a:r>
            <a:br>
              <a:rPr lang="pl-PL" sz="1600" b="1" dirty="0">
                <a:latin typeface="Franklin Gothic Book" panose="020B05030201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(wyłącznie osoba pełnoletnia);</a:t>
            </a:r>
          </a:p>
          <a:p>
            <a:pPr algn="l">
              <a:defRPr/>
            </a:pPr>
            <a:endParaRPr lang="pl-PL" sz="16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wyznaczony przez pełnomocnika wyborczego </a:t>
            </a:r>
            <a: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komitetu wyborczego, który zarejestrował listę kandydatów na posłów w danym okręgu lub zarejestrował kandydata na senatora w danym okręgu.   </a:t>
            </a:r>
            <a:b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Mężowie zaufania danego komitetu mogą zmieniać się w ciągu pracy komisji;</a:t>
            </a:r>
          </a:p>
          <a:p>
            <a:pPr algn="l">
              <a:defRPr/>
            </a:pPr>
            <a:endParaRPr lang="pl-PL" sz="16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latin typeface="Franklin Gothic Book" panose="020B0503020102020204" pitchFamily="34" charset="0"/>
                <a:cs typeface="Arial" panose="020B0604020202020204" pitchFamily="34" charset="0"/>
              </a:rPr>
              <a:t>zaświadczenie</a:t>
            </a:r>
            <a: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 (wg wzoru ustalonego przez PKW) </a:t>
            </a:r>
            <a:b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lub jego kopia – podpisane przez właściwy organ podmiotu uprawnionego lub upoważnioną przez ten organ osobę + okazanie komisji kserokopii upoważnienia. </a:t>
            </a:r>
            <a:b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Franklin Gothic Book" panose="020B0503020102020204" pitchFamily="34" charset="0"/>
                <a:cs typeface="Arial" panose="020B0604020202020204" pitchFamily="34" charset="0"/>
              </a:rPr>
              <a:t>Komisja sprawdza zaświadczenie ze wzorem oraz tożsamość tej osoby;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endParaRPr lang="pl-PL" sz="16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powinien posiadać identyfikator.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    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     Identyfikatory nie mogą zawierać </a:t>
            </a:r>
            <a:br>
              <a:rPr lang="pl-PL" sz="1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l-PL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     elementów kampanii wyborczej. </a:t>
            </a:r>
            <a:endParaRPr lang="pl-PL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endParaRPr lang="pl-PL" sz="16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pole tekstowe 2"/>
          <p:cNvSpPr txBox="1">
            <a:spLocks noChangeArrowheads="1"/>
          </p:cNvSpPr>
          <p:nvPr/>
        </p:nvSpPr>
        <p:spPr bwMode="auto">
          <a:xfrm>
            <a:off x="1619672" y="404664"/>
            <a:ext cx="453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</a:t>
            </a:r>
          </a:p>
        </p:txBody>
      </p:sp>
      <p:sp>
        <p:nvSpPr>
          <p:cNvPr id="5" name="Prostokąt 4"/>
          <p:cNvSpPr/>
          <p:nvPr/>
        </p:nvSpPr>
        <p:spPr>
          <a:xfrm>
            <a:off x="776415" y="5311907"/>
            <a:ext cx="7416800" cy="110490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Komisja wywiesza informację (w lokalu wyborczym w miejscu widocznym z zewnątrz oraz w urzędzie gminy) </a:t>
            </a:r>
            <a:r>
              <a:rPr lang="pl-PL" sz="1600" b="1" dirty="0">
                <a:solidFill>
                  <a:srgbClr val="90181B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o godzinie rozpoczęcia swojej pracy w dniu głosowania </a:t>
            </a:r>
            <a:r>
              <a:rPr lang="pl-PL" sz="1600" b="1" u="sng" dirty="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(a nie o godzinie rozpoczęcia głosowania!)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4644008" y="3933056"/>
            <a:ext cx="1512168" cy="1152128"/>
            <a:chOff x="4410075" y="3703638"/>
            <a:chExt cx="2070100" cy="1406525"/>
          </a:xfrm>
        </p:grpSpPr>
        <p:pic>
          <p:nvPicPr>
            <p:cNvPr id="20482" name="Obraz 6" descr="identyfikator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298994">
              <a:off x="4410075" y="3703638"/>
              <a:ext cx="2070100" cy="140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6" name="pole tekstowe 5"/>
            <p:cNvSpPr txBox="1">
              <a:spLocks noChangeArrowheads="1"/>
            </p:cNvSpPr>
            <p:nvPr/>
          </p:nvSpPr>
          <p:spPr bwMode="auto">
            <a:xfrm rot="21333382">
              <a:off x="4437063" y="4106926"/>
              <a:ext cx="2016125" cy="688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r>
                <a:rPr lang="pl-PL" altLang="pl-PL" sz="800" i="1" dirty="0">
                  <a:cs typeface="Arial" charset="0"/>
                </a:rPr>
                <a:t>JAN KOWALSKI</a:t>
              </a:r>
              <a:br>
                <a:rPr lang="pl-PL" altLang="pl-PL" sz="800" i="1" dirty="0">
                  <a:cs typeface="Arial" charset="0"/>
                </a:rPr>
              </a:br>
              <a:r>
                <a:rPr lang="pl-PL" altLang="pl-PL" sz="800" b="1" i="1" dirty="0">
                  <a:cs typeface="Arial" charset="0"/>
                </a:rPr>
                <a:t>MĄŻ  ZAUFANIA</a:t>
              </a:r>
              <a:endParaRPr lang="pl-PL" altLang="pl-PL" sz="800" i="1" dirty="0">
                <a:cs typeface="Arial" charset="0"/>
              </a:endParaRPr>
            </a:p>
            <a:p>
              <a:pPr algn="ctr">
                <a:spcBef>
                  <a:spcPts val="400"/>
                </a:spcBef>
                <a:spcAft>
                  <a:spcPts val="400"/>
                </a:spcAft>
              </a:pPr>
              <a:r>
                <a:rPr lang="pl-PL" altLang="pl-PL" sz="800" i="1" dirty="0">
                  <a:cs typeface="Arial" charset="0"/>
                </a:rPr>
                <a:t>Komitet Wyborczy  XYZ</a:t>
              </a: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6300192" y="4077072"/>
            <a:ext cx="1079500" cy="950958"/>
            <a:chOff x="5796136" y="4638282"/>
            <a:chExt cx="1079500" cy="950958"/>
          </a:xfrm>
        </p:grpSpPr>
        <p:sp>
          <p:nvSpPr>
            <p:cNvPr id="8" name="Znak zakazu 7"/>
            <p:cNvSpPr/>
            <p:nvPr/>
          </p:nvSpPr>
          <p:spPr>
            <a:xfrm>
              <a:off x="5855157" y="4638282"/>
              <a:ext cx="983733" cy="950958"/>
            </a:xfrm>
            <a:prstGeom prst="noSmoking">
              <a:avLst>
                <a:gd name="adj" fmla="val 4308"/>
              </a:avLst>
            </a:prstGeom>
            <a:solidFill>
              <a:srgbClr val="FF0000"/>
            </a:solidFill>
            <a:ln w="25400" cmpd="sng">
              <a:solidFill>
                <a:srgbClr val="502604">
                  <a:alpha val="70000"/>
                </a:srgbClr>
              </a:solidFill>
            </a:ln>
            <a:effectLst>
              <a:outerShdw blurRad="596900" dist="88900" sx="106000" sy="106000" algn="ctr" rotWithShape="0">
                <a:schemeClr val="bg2">
                  <a:lumMod val="25000"/>
                  <a:alpha val="50000"/>
                </a:scheme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flat">
              <a:bevelT w="342900" prst="coolSlant"/>
              <a:extrusionClr>
                <a:schemeClr val="accent6">
                  <a:lumMod val="75000"/>
                </a:schemeClr>
              </a:extrusionClr>
              <a:contourClr>
                <a:schemeClr val="accent6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90" name="pole tekstowe 8"/>
            <p:cNvSpPr txBox="1">
              <a:spLocks noChangeArrowheads="1"/>
            </p:cNvSpPr>
            <p:nvPr/>
          </p:nvSpPr>
          <p:spPr bwMode="auto">
            <a:xfrm>
              <a:off x="5796136" y="4869160"/>
              <a:ext cx="1079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altLang="pl-PL" sz="1200" i="1" dirty="0">
                  <a:cs typeface="Arial" charset="0"/>
                </a:rPr>
                <a:t>Elementy</a:t>
              </a:r>
            </a:p>
            <a:p>
              <a:pPr algn="ctr"/>
              <a:r>
                <a:rPr lang="pl-PL" altLang="pl-PL" sz="1200" i="1" dirty="0">
                  <a:cs typeface="Arial" charset="0"/>
                </a:rPr>
                <a:t>agitacyjne</a:t>
              </a:r>
            </a:p>
          </p:txBody>
        </p:sp>
      </p:grpSp>
      <p:pic>
        <p:nvPicPr>
          <p:cNvPr id="20491" name="Picture 4" descr="MC90043161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1" y="404664"/>
            <a:ext cx="1440160" cy="128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E75C-BAD1-4D3A-97CD-03442D0D435E}" type="slidenum">
              <a:rPr lang="pl-PL" smtClean="0"/>
              <a:pPr>
                <a:defRPr/>
              </a:pPr>
              <a:t>17</a:t>
            </a:fld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732240" y="479715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Podpis pełnomocnika </a:t>
            </a:r>
            <a:br>
              <a:rPr lang="pl-PL" sz="1400" dirty="0"/>
            </a:br>
            <a:r>
              <a:rPr lang="pl-PL" sz="1400" dirty="0"/>
              <a:t>lub osoby upoważnionej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18E6EA4D-0318-46C2-894C-601D61D7C5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908652"/>
              </p:ext>
            </p:extLst>
          </p:nvPr>
        </p:nvGraphicFramePr>
        <p:xfrm>
          <a:off x="1333674" y="785060"/>
          <a:ext cx="4534470" cy="586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5850" imgH="5029200" progId="Acrobat.Document.DC">
                  <p:embed/>
                </p:oleObj>
              </mc:Choice>
              <mc:Fallback>
                <p:oleObj name="Acrobat Document" r:id="rId3" imgW="3885850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3674" y="785060"/>
                        <a:ext cx="4534470" cy="586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ipsa 4"/>
          <p:cNvSpPr/>
          <p:nvPr/>
        </p:nvSpPr>
        <p:spPr>
          <a:xfrm>
            <a:off x="3724366" y="5636959"/>
            <a:ext cx="1874837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  <p:cxnSp>
        <p:nvCxnSpPr>
          <p:cNvPr id="8" name="Łącznik prosty ze strzałką 7"/>
          <p:cNvCxnSpPr>
            <a:cxnSpLocks/>
          </p:cNvCxnSpPr>
          <p:nvPr/>
        </p:nvCxnSpPr>
        <p:spPr bwMode="auto">
          <a:xfrm flipH="1">
            <a:off x="5724128" y="5013176"/>
            <a:ext cx="1224136" cy="738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pole tekstowe 1">
            <a:extLst>
              <a:ext uri="{FF2B5EF4-FFF2-40B4-BE49-F238E27FC236}">
                <a16:creationId xmlns:a16="http://schemas.microsoft.com/office/drawing/2014/main" id="{5179AE80-EF5B-4752-9864-789DA7A94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422284"/>
            <a:ext cx="453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</a:t>
            </a: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2530" name="pole tekstowe 1"/>
          <p:cNvSpPr txBox="1">
            <a:spLocks noChangeArrowheads="1"/>
          </p:cNvSpPr>
          <p:nvPr/>
        </p:nvSpPr>
        <p:spPr bwMode="auto">
          <a:xfrm>
            <a:off x="2484438" y="508000"/>
            <a:ext cx="453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</a:t>
            </a:r>
          </a:p>
        </p:txBody>
      </p:sp>
      <p:pic>
        <p:nvPicPr>
          <p:cNvPr id="22531" name="Picture 4" descr="MC90043161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167163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nak zakazu 3"/>
          <p:cNvSpPr/>
          <p:nvPr/>
        </p:nvSpPr>
        <p:spPr>
          <a:xfrm>
            <a:off x="539552" y="1340768"/>
            <a:ext cx="1152128" cy="1224136"/>
          </a:xfrm>
          <a:prstGeom prst="noSmoking">
            <a:avLst>
              <a:gd name="adj" fmla="val 4308"/>
            </a:avLst>
          </a:prstGeom>
          <a:solidFill>
            <a:srgbClr val="FF0000"/>
          </a:solidFill>
          <a:ln w="25400" cmpd="sng">
            <a:solidFill>
              <a:srgbClr val="502604">
                <a:alpha val="70000"/>
              </a:srgbClr>
            </a:solidFill>
          </a:ln>
          <a:effectLst>
            <a:outerShdw blurRad="596900" dist="88900" sx="106000" sy="106000" algn="ctr" rotWithShape="0">
              <a:schemeClr val="bg2">
                <a:lumMod val="25000"/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 extrusionH="76200" contourW="12700" prstMaterial="flat">
            <a:bevelT w="342900" prst="coolSlant"/>
            <a:extrusionClr>
              <a:schemeClr val="accent6">
                <a:lumMod val="75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2339975" y="1180644"/>
            <a:ext cx="5040313" cy="20313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Mężem zaufania nie może być:</a:t>
            </a: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kandydat w wyborach;</a:t>
            </a:r>
            <a:endParaRPr lang="pl-PL" altLang="pl-PL" sz="1800" dirty="0">
              <a:latin typeface="Franklin Gothic Book" panose="020B0503020102020204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komisarz wyborczy;</a:t>
            </a:r>
            <a:endParaRPr lang="pl-PL" altLang="pl-PL" sz="1800" dirty="0">
              <a:latin typeface="Franklin Gothic Book" panose="020B0503020102020204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pełnomocnik wyborczy;</a:t>
            </a:r>
            <a:endParaRPr lang="pl-PL" altLang="pl-PL" sz="1800" dirty="0">
              <a:latin typeface="Franklin Gothic Book" panose="020B0503020102020204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pełnomocnik finansowy;</a:t>
            </a:r>
            <a:endParaRPr lang="pl-PL" altLang="pl-PL" sz="1800" dirty="0">
              <a:latin typeface="Franklin Gothic Book" panose="020B0503020102020204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urzędnik wyborczy;</a:t>
            </a:r>
            <a:endParaRPr lang="pl-PL" altLang="pl-PL" sz="1800" dirty="0">
              <a:latin typeface="Franklin Gothic Book" panose="020B0503020102020204" pitchFamily="34" charset="0"/>
            </a:endParaRPr>
          </a:p>
          <a:p>
            <a:pPr algn="just">
              <a:buFontTx/>
              <a:buChar char="•"/>
              <a:defRPr/>
            </a:pPr>
            <a:r>
              <a:rPr lang="pl-PL" altLang="pl-PL" sz="1800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członek komisji wyborczej. </a:t>
            </a:r>
            <a:endParaRPr lang="pl-PL" altLang="pl-PL" sz="1800" dirty="0">
              <a:latin typeface="Franklin Gothic Book" panose="020B0503020102020204" pitchFamily="34" charset="0"/>
            </a:endParaRPr>
          </a:p>
        </p:txBody>
      </p:sp>
      <p:sp>
        <p:nvSpPr>
          <p:cNvPr id="22536" name="Rectangle 1"/>
          <p:cNvSpPr>
            <a:spLocks noChangeArrowheads="1"/>
          </p:cNvSpPr>
          <p:nvPr/>
        </p:nvSpPr>
        <p:spPr bwMode="auto">
          <a:xfrm>
            <a:off x="219075" y="3429337"/>
            <a:ext cx="8713788" cy="2031325"/>
          </a:xfrm>
          <a:prstGeom prst="rect">
            <a:avLst/>
          </a:prstGeom>
          <a:noFill/>
          <a:ln w="9525">
            <a:solidFill>
              <a:srgbClr val="90181B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pl-PL" altLang="pl-PL" sz="1800" b="1" u="sng" dirty="0">
                <a:solidFill>
                  <a:srgbClr val="9D032A"/>
                </a:solidFill>
                <a:latin typeface="+mn-lt"/>
                <a:ea typeface="Times New Roman" pitchFamily="18" charset="0"/>
                <a:cs typeface="Arial" charset="0"/>
              </a:rPr>
              <a:t>Mężowie zaufania nie mogą </a:t>
            </a:r>
            <a:endParaRPr lang="pl-PL" altLang="pl-PL" sz="1800" dirty="0">
              <a:latin typeface="+mn-lt"/>
              <a:ea typeface="Times New Roman" pitchFamily="18" charset="0"/>
              <a:cs typeface="Arial" charset="0"/>
            </a:endParaRPr>
          </a:p>
          <a:p>
            <a:pPr algn="l">
              <a:buFont typeface="Calibri Light" pitchFamily="34" charset="0"/>
              <a:buAutoNum type="arabicParenR"/>
            </a:pPr>
            <a:r>
              <a:rPr lang="pl-PL" altLang="pl-PL" sz="1800" dirty="0">
                <a:latin typeface="+mn-lt"/>
                <a:ea typeface="Times New Roman" pitchFamily="18" charset="0"/>
                <a:cs typeface="Arial" charset="0"/>
              </a:rPr>
              <a:t> wykonywać żadnych czynności członka komisji; </a:t>
            </a:r>
          </a:p>
          <a:p>
            <a:pPr algn="l">
              <a:buFont typeface="Calibri Light" pitchFamily="34" charset="0"/>
              <a:buAutoNum type="arabicParenR"/>
            </a:pPr>
            <a:r>
              <a:rPr lang="pl-PL" altLang="pl-PL" sz="1800" dirty="0">
                <a:latin typeface="+mn-lt"/>
                <a:ea typeface="Times New Roman" pitchFamily="18" charset="0"/>
                <a:cs typeface="Arial" charset="0"/>
              </a:rPr>
              <a:t> pomagać wyborcom w głosowaniu ani udzielać im wyjaśnień; </a:t>
            </a:r>
          </a:p>
          <a:p>
            <a:pPr algn="l">
              <a:buFont typeface="Calibri Light" pitchFamily="34" charset="0"/>
              <a:buAutoNum type="arabicParenR"/>
            </a:pPr>
            <a:r>
              <a:rPr lang="pl-PL" altLang="pl-PL" sz="1800" dirty="0">
                <a:latin typeface="+mn-lt"/>
                <a:ea typeface="Times New Roman" pitchFamily="18" charset="0"/>
                <a:cs typeface="Arial" charset="0"/>
              </a:rPr>
              <a:t> liczyć, ani przeglądać kart do głosowania przed rozpoczęciem głosowania, </a:t>
            </a:r>
            <a:br>
              <a:rPr lang="pl-PL" altLang="pl-PL" sz="1800" dirty="0">
                <a:latin typeface="+mn-lt"/>
                <a:ea typeface="Times New Roman" pitchFamily="18" charset="0"/>
                <a:cs typeface="Arial" charset="0"/>
              </a:rPr>
            </a:br>
            <a:r>
              <a:rPr lang="pl-PL" altLang="pl-PL" sz="1800" dirty="0">
                <a:latin typeface="+mn-lt"/>
                <a:ea typeface="Times New Roman" pitchFamily="18" charset="0"/>
                <a:cs typeface="Arial" charset="0"/>
              </a:rPr>
              <a:t>w trakcie głosowania i po jego zakończeniu, tj. nie mogą mieć żadnego kontaktu fizycznego z kartami do głosowania – nie mogą dotykać kart – w żadnym momencie; </a:t>
            </a:r>
          </a:p>
        </p:txBody>
      </p:sp>
      <p:sp>
        <p:nvSpPr>
          <p:cNvPr id="7" name="Prostokąt 6"/>
          <p:cNvSpPr>
            <a:spLocks noChangeArrowheads="1"/>
          </p:cNvSpPr>
          <p:nvPr/>
        </p:nvSpPr>
        <p:spPr bwMode="auto">
          <a:xfrm>
            <a:off x="219075" y="5589588"/>
            <a:ext cx="8713788" cy="708025"/>
          </a:xfrm>
          <a:prstGeom prst="rect">
            <a:avLst/>
          </a:prstGeom>
          <a:solidFill>
            <a:srgbClr val="9D032A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altLang="pl-PL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SimSun" pitchFamily="2" charset="-122"/>
                <a:cs typeface="Arial" pitchFamily="34" charset="0"/>
              </a:rPr>
              <a:t>Niedopuszczalne jest utrudnianie przez członków komisji obwodowej obserwacji mężom zaufania wszystkich wykonywanych czynności. </a:t>
            </a:r>
            <a:endParaRPr lang="pl-PL" altLang="pl-PL" sz="2000" b="1" dirty="0">
              <a:solidFill>
                <a:schemeClr val="bg1"/>
              </a:solidFill>
              <a:latin typeface="Franklin Gothic Book" panose="020B050302010202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2530" name="pole tekstowe 1"/>
          <p:cNvSpPr txBox="1">
            <a:spLocks noChangeArrowheads="1"/>
          </p:cNvSpPr>
          <p:nvPr/>
        </p:nvSpPr>
        <p:spPr bwMode="auto">
          <a:xfrm>
            <a:off x="2484438" y="508000"/>
            <a:ext cx="453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</a:t>
            </a:r>
          </a:p>
        </p:txBody>
      </p:sp>
      <p:pic>
        <p:nvPicPr>
          <p:cNvPr id="22531" name="Picture 4" descr="MC90043161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793088"/>
            <a:ext cx="167163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1"/>
          <p:cNvSpPr>
            <a:spLocks noChangeArrowheads="1"/>
          </p:cNvSpPr>
          <p:nvPr/>
        </p:nvSpPr>
        <p:spPr bwMode="auto">
          <a:xfrm>
            <a:off x="215106" y="2062187"/>
            <a:ext cx="8522494" cy="4247317"/>
          </a:xfrm>
          <a:prstGeom prst="rect">
            <a:avLst/>
          </a:prstGeom>
          <a:noFill/>
          <a:ln w="9525">
            <a:solidFill>
              <a:srgbClr val="90181B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pl-PL" altLang="pl-PL" sz="1800" b="1" u="sng" dirty="0">
                <a:solidFill>
                  <a:srgbClr val="9D032A"/>
                </a:solidFill>
                <a:latin typeface="+mn-lt"/>
                <a:ea typeface="Times New Roman" pitchFamily="18" charset="0"/>
                <a:cs typeface="Arial" charset="0"/>
              </a:rPr>
              <a:t>Mężowie zaufania:</a:t>
            </a:r>
            <a:endParaRPr lang="pl-PL" altLang="pl-PL" sz="1800" dirty="0">
              <a:latin typeface="+mn-lt"/>
              <a:ea typeface="Times New Roman" pitchFamily="18" charset="0"/>
              <a:cs typeface="Arial" charset="0"/>
            </a:endParaRPr>
          </a:p>
          <a:p>
            <a:pPr marL="342900" lvl="0" indent="-342900" algn="just" fontAlgn="ctr">
              <a:buFont typeface="+mj-lt"/>
              <a:buAutoNum type="arabicParenR"/>
            </a:pPr>
            <a:r>
              <a:rPr lang="pl-PL" sz="1800" dirty="0"/>
              <a:t>wyznaczeni przez komitety wyborcze mogą wykonywać swoje uprawnienia </a:t>
            </a:r>
            <a:br>
              <a:rPr lang="pl-PL" sz="1800" dirty="0"/>
            </a:br>
            <a:r>
              <a:rPr lang="pl-PL" sz="1800" dirty="0"/>
              <a:t>w stosunku do czynności komisji związanych z wyborami do Sejmu i do Senatu. Oznacza to m.in., że mogą oni np. zgłaszać przewodniczącemu komisji na bieżąco uwagi i zastrzeżenia w zakresie czynności związanych z wyborami do Sejmu i do Senatu oraz wnosić uwagi do protokołu głosowania na listy kandydatów na posłów lub protokołu głosowania na kandydatów na senatora, </a:t>
            </a:r>
            <a:r>
              <a:rPr lang="pl-PL" sz="1800" b="1" dirty="0"/>
              <a:t>ale nie do protokołu głosowania w referendum</a:t>
            </a:r>
            <a:r>
              <a:rPr lang="pl-PL" sz="1800" dirty="0"/>
              <a:t>;</a:t>
            </a:r>
          </a:p>
          <a:p>
            <a:pPr marL="342900" indent="-342900" algn="just">
              <a:buFont typeface="+mj-lt"/>
              <a:buAutoNum type="arabicParenR"/>
            </a:pPr>
            <a:r>
              <a:rPr lang="pl-PL" sz="1800" dirty="0"/>
              <a:t>wyznaczeni przez podmioty uprawnione mogą wykonywać swoje uprawnienia w stosunku do czynności komisji związanych z referendum. Oznacza to m.in., że mogą oni np. zgłaszać przewodniczącemu komisji na bieżąco uwagi i zastrzeżenia w zakresie czynności związanych z referendum oraz wnosić uwagi do protokołu głosowania w referendum, </a:t>
            </a:r>
            <a:r>
              <a:rPr lang="pl-PL" sz="1800" b="1" dirty="0"/>
              <a:t>ale nie do protokołu głosowania na listy kandydatów na posłów lub protokołu głosowania na kandydatów na senatora</a:t>
            </a:r>
            <a:r>
              <a:rPr lang="pl-PL" sz="1800" dirty="0"/>
              <a:t>.</a:t>
            </a:r>
            <a:endParaRPr lang="pl-PL" altLang="pl-PL" sz="1800" dirty="0">
              <a:latin typeface="+mn-lt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8" descr="Logo - 3109 - 1 stro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-36513" y="0"/>
            <a:ext cx="9144001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l-PL" altLang="pl-PL" sz="2000" b="1" dirty="0">
              <a:latin typeface="+mn-lt"/>
            </a:endParaRPr>
          </a:p>
          <a:p>
            <a:pPr algn="ctr"/>
            <a:endParaRPr lang="pl-PL" altLang="pl-PL" sz="2400" b="1" dirty="0">
              <a:latin typeface="+mn-lt"/>
            </a:endParaRPr>
          </a:p>
          <a:p>
            <a:pPr algn="ctr"/>
            <a:endParaRPr lang="pl-PL" altLang="pl-PL" sz="1100" b="1" dirty="0">
              <a:latin typeface="+mn-lt"/>
            </a:endParaRPr>
          </a:p>
          <a:p>
            <a:pPr algn="ctr"/>
            <a:endParaRPr lang="pl-PL" altLang="pl-PL" sz="1100" b="1" dirty="0">
              <a:latin typeface="+mn-lt"/>
            </a:endParaRPr>
          </a:p>
          <a:p>
            <a:pPr algn="ctr"/>
            <a:endParaRPr lang="pl-PL" altLang="pl-PL" sz="1100" b="1" dirty="0">
              <a:latin typeface="+mn-lt"/>
            </a:endParaRPr>
          </a:p>
          <a:p>
            <a:pPr algn="ctr"/>
            <a:r>
              <a:rPr lang="pl-PL" altLang="pl-PL" sz="2200" dirty="0">
                <a:latin typeface="+mn-lt"/>
              </a:rPr>
              <a:t>Pl. Bankowy 3/5, 00 – 950 WARSZAWA</a:t>
            </a:r>
            <a:br>
              <a:rPr lang="pl-PL" altLang="pl-PL" sz="2200" dirty="0">
                <a:latin typeface="+mn-lt"/>
              </a:rPr>
            </a:br>
            <a:r>
              <a:rPr lang="pl-PL" altLang="pl-PL" sz="2200" dirty="0">
                <a:latin typeface="+mn-lt"/>
              </a:rPr>
              <a:t>(gmach Mazowieckiego Urzędu Wojewódzkiego w Warszawie)</a:t>
            </a:r>
            <a:br>
              <a:rPr lang="pl-PL" altLang="pl-PL" sz="2200" dirty="0">
                <a:latin typeface="+mn-lt"/>
              </a:rPr>
            </a:br>
            <a:r>
              <a:rPr lang="pl-PL" altLang="pl-PL" sz="2200" dirty="0">
                <a:latin typeface="+mn-lt"/>
              </a:rPr>
              <a:t>wejście B, parter, pokoje 41, 42, 43, 44, 45</a:t>
            </a:r>
          </a:p>
          <a:p>
            <a:pPr algn="ctr"/>
            <a:r>
              <a:rPr lang="pl-PL" altLang="pl-PL" sz="2200" dirty="0">
                <a:latin typeface="+mn-lt"/>
                <a:cs typeface="Times New Roman" pitchFamily="18" charset="0"/>
              </a:rPr>
              <a:t>Tel.: 22 695 60 57</a:t>
            </a:r>
          </a:p>
          <a:p>
            <a:pPr algn="ctr"/>
            <a:r>
              <a:rPr lang="pl-PL" altLang="pl-PL" sz="2200" dirty="0">
                <a:latin typeface="+mn-lt"/>
                <a:cs typeface="Times New Roman" pitchFamily="18" charset="0"/>
              </a:rPr>
              <a:t>Fax.: 22 695 61 36</a:t>
            </a:r>
          </a:p>
          <a:p>
            <a:pPr algn="ctr"/>
            <a:r>
              <a:rPr lang="pl-PL" altLang="pl-PL" sz="2200" dirty="0">
                <a:latin typeface="+mn-lt"/>
                <a:cs typeface="Times New Roman" pitchFamily="18" charset="0"/>
              </a:rPr>
              <a:t>Adres e-mail: warszawa@kbw.gov.pl</a:t>
            </a:r>
          </a:p>
          <a:p>
            <a:pPr algn="ctr"/>
            <a:endParaRPr lang="pl-PL" altLang="pl-PL" sz="1200" dirty="0">
              <a:latin typeface="+mn-lt"/>
              <a:cs typeface="Times New Roman" pitchFamily="18" charset="0"/>
            </a:endParaRPr>
          </a:p>
          <a:p>
            <a:r>
              <a:rPr lang="pl-PL" altLang="pl-PL" sz="2200" dirty="0">
                <a:latin typeface="+mn-lt"/>
              </a:rPr>
              <a:t>Przewodniczący Okręgowej Komisji Wyborczej w Warszawie I</a:t>
            </a:r>
            <a:br>
              <a:rPr lang="pl-PL" altLang="pl-PL" sz="2200" dirty="0">
                <a:latin typeface="+mn-lt"/>
              </a:rPr>
            </a:br>
            <a:r>
              <a:rPr lang="pl-PL" altLang="pl-PL" sz="2200" dirty="0">
                <a:latin typeface="+mn-lt"/>
              </a:rPr>
              <a:t>Komisarz Wyborczy w Warszawie I – </a:t>
            </a:r>
            <a:r>
              <a:rPr lang="pl-PL" altLang="pl-PL" sz="2200" b="1" dirty="0">
                <a:latin typeface="+mn-lt"/>
              </a:rPr>
              <a:t>Łukasz Kluska</a:t>
            </a:r>
          </a:p>
          <a:p>
            <a:r>
              <a:rPr lang="pl-PL" altLang="pl-PL" sz="2200" dirty="0"/>
              <a:t>Przewodniczący Okręgowej Komisji Wyborczej w Warszawie II</a:t>
            </a:r>
            <a:endParaRPr lang="pl-PL" altLang="pl-PL" sz="2200" b="1" dirty="0">
              <a:latin typeface="+mn-lt"/>
            </a:endParaRPr>
          </a:p>
          <a:p>
            <a:r>
              <a:rPr lang="pl-PL" altLang="pl-PL" sz="2200" dirty="0">
                <a:latin typeface="+mn-lt"/>
              </a:rPr>
              <a:t>Komisarz Wyborczy w Warszawie II – </a:t>
            </a:r>
            <a:r>
              <a:rPr lang="pl-PL" altLang="pl-PL" sz="2200" b="1" dirty="0">
                <a:latin typeface="+mn-lt"/>
              </a:rPr>
              <a:t>Izabela Szumniak</a:t>
            </a:r>
          </a:p>
          <a:p>
            <a:endParaRPr lang="pl-PL" altLang="pl-PL" sz="1400" b="1" dirty="0">
              <a:latin typeface="+mn-lt"/>
            </a:endParaRPr>
          </a:p>
          <a:p>
            <a:r>
              <a:rPr lang="pl-PL" altLang="pl-PL" sz="2200" dirty="0">
                <a:latin typeface="+mn-lt"/>
              </a:rPr>
              <a:t>Dyrektor Delegatury KBW w Warszawie – </a:t>
            </a:r>
            <a:r>
              <a:rPr lang="pl-PL" altLang="pl-PL" sz="2200" b="1" dirty="0">
                <a:latin typeface="+mn-lt"/>
              </a:rPr>
              <a:t>Przemysław Niewiadomski</a:t>
            </a:r>
          </a:p>
          <a:p>
            <a:r>
              <a:rPr lang="pl-PL" altLang="pl-PL" sz="2000" b="1" dirty="0">
                <a:latin typeface="+mn-lt"/>
              </a:rPr>
              <a:t>	</a:t>
            </a:r>
          </a:p>
          <a:p>
            <a:r>
              <a:rPr lang="pl-PL" altLang="pl-PL" sz="2000" b="1" dirty="0">
                <a:latin typeface="+mn-lt"/>
              </a:rPr>
              <a:t>	Strony internetowe: </a:t>
            </a:r>
            <a:r>
              <a:rPr lang="pl-PL" altLang="pl-PL" sz="2000" b="1" dirty="0" err="1">
                <a:latin typeface="+mn-lt"/>
                <a:hlinkClick r:id="rId4"/>
              </a:rPr>
              <a:t>www.pkw.gov.pl</a:t>
            </a:r>
            <a:r>
              <a:rPr lang="pl-PL" altLang="pl-PL" sz="2000" b="1" dirty="0">
                <a:latin typeface="+mn-lt"/>
              </a:rPr>
              <a:t>; </a:t>
            </a:r>
            <a:r>
              <a:rPr lang="pl-PL" altLang="pl-PL" sz="2000" b="1" dirty="0">
                <a:latin typeface="+mn-lt"/>
                <a:hlinkClick r:id="rId5"/>
              </a:rPr>
              <a:t>http://warszawa.pkw.gov.pl</a:t>
            </a:r>
            <a:endParaRPr lang="pl-PL" altLang="pl-PL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620688"/>
            <a:ext cx="11858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1"/>
          <p:cNvSpPr>
            <a:spLocks noChangeArrowheads="1"/>
          </p:cNvSpPr>
          <p:nvPr/>
        </p:nvSpPr>
        <p:spPr bwMode="auto">
          <a:xfrm>
            <a:off x="2771800" y="692696"/>
            <a:ext cx="36572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Delegatura w Warszawie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370384" cy="208111"/>
          </a:xfrm>
          <a:noFill/>
        </p:spPr>
        <p:txBody>
          <a:bodyPr/>
          <a:lstStyle/>
          <a:p>
            <a:fld id="{7B6F2E18-50EC-4A6D-A9F6-A8FF7967D8BC}" type="slidenum">
              <a:rPr lang="pl-PL" sz="1000">
                <a:latin typeface="+mn-lt"/>
              </a:rPr>
              <a:pPr/>
              <a:t>2</a:t>
            </a:fld>
            <a:endParaRPr lang="pl-PL" sz="1000" dirty="0">
              <a:latin typeface="+mn-lt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3554" name="pole tekstowe 1"/>
          <p:cNvSpPr txBox="1">
            <a:spLocks noChangeArrowheads="1"/>
          </p:cNvSpPr>
          <p:nvPr/>
        </p:nvSpPr>
        <p:spPr bwMode="auto">
          <a:xfrm>
            <a:off x="1042988" y="581025"/>
            <a:ext cx="633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 - UPRAWNIENIA</a:t>
            </a:r>
          </a:p>
        </p:txBody>
      </p:sp>
      <p:sp>
        <p:nvSpPr>
          <p:cNvPr id="21507" name="Prostokąt 2"/>
          <p:cNvSpPr>
            <a:spLocks noChangeArrowheads="1"/>
          </p:cNvSpPr>
          <p:nvPr/>
        </p:nvSpPr>
        <p:spPr bwMode="auto">
          <a:xfrm>
            <a:off x="250825" y="1109663"/>
            <a:ext cx="8424863" cy="42780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pl-PL" altLang="pl-PL" sz="1700" b="1" u="sng" dirty="0">
                <a:solidFill>
                  <a:srgbClr val="9D032A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Mężowie zaufania mają prawo w szczególności: </a:t>
            </a:r>
          </a:p>
          <a:p>
            <a:pPr algn="l">
              <a:defRPr/>
            </a:pPr>
            <a:endParaRPr lang="pl-PL" sz="1700" dirty="0"/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być obecni podczas wszystkich czynności komisji wyborczej, do której zostali wyznaczeni;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być obecni w lokalu wyborczym w czasie przygotowania do głosowania, </a:t>
            </a:r>
            <a:br>
              <a:rPr lang="pl-PL" sz="1700" dirty="0"/>
            </a:br>
            <a:r>
              <a:rPr lang="pl-PL" sz="1700" dirty="0"/>
              <a:t>w trakcie głosowania i podczas ustalania wyników głosowania i sporządzania protokołu;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obserwować liczenie głosów przez obwodową komisję wyborczą ds. ustalenia wyników głosowania w obwodzie i ustalanie przez nią wyników głosowania;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zgłaszać przewodniczącym komisji na bieżąco uwagi i zastrzeżenia;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wnosić uwagi do protokołu głosowania, z wymienieniem konkretnych zarzutów;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być obecni przy przewożeniu i przekazywaniu protokołów do właściwej komisji wyborczej wyższego stopnia;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być obecni przy sprawdzaniu prawidłowości ustalenia wyników głosowania; </a:t>
            </a:r>
          </a:p>
          <a:p>
            <a:pPr marL="342900" indent="-342900" algn="l">
              <a:buFont typeface="+mj-lt"/>
              <a:buAutoNum type="arabicParenR"/>
              <a:defRPr/>
            </a:pPr>
            <a:r>
              <a:rPr lang="pl-PL" sz="1700" dirty="0"/>
              <a:t>być obecni przy wprowadzaniu danych do sieci elektronicznego przesyłania danych. </a:t>
            </a:r>
          </a:p>
        </p:txBody>
      </p:sp>
      <p:sp>
        <p:nvSpPr>
          <p:cNvPr id="7" name="Prostokąt 4"/>
          <p:cNvSpPr>
            <a:spLocks noChangeArrowheads="1"/>
          </p:cNvSpPr>
          <p:nvPr/>
        </p:nvSpPr>
        <p:spPr bwMode="auto">
          <a:xfrm>
            <a:off x="611560" y="5661248"/>
            <a:ext cx="7632700" cy="646331"/>
          </a:xfrm>
          <a:prstGeom prst="rect">
            <a:avLst/>
          </a:prstGeom>
          <a:solidFill>
            <a:srgbClr val="9D032A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b="1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Wykonywanie uprawnień mężów zaufania nie może utrudniać pracy</a:t>
            </a:r>
          </a:p>
          <a:p>
            <a:pPr algn="just">
              <a:defRPr/>
            </a:pPr>
            <a:r>
              <a:rPr lang="pl-PL" sz="1800" b="1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komisji, zakłócać powagi głosowania ani naruszać jego tajności.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4578" name="pole tekstowe 1"/>
          <p:cNvSpPr txBox="1">
            <a:spLocks noChangeArrowheads="1"/>
          </p:cNvSpPr>
          <p:nvPr/>
        </p:nvSpPr>
        <p:spPr bwMode="auto">
          <a:xfrm>
            <a:off x="1042988" y="476250"/>
            <a:ext cx="633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>
                <a:solidFill>
                  <a:srgbClr val="9D032A"/>
                </a:solidFill>
                <a:latin typeface="+mn-lt"/>
                <a:cs typeface="Arial" charset="0"/>
              </a:rPr>
              <a:t>MĘŻOWIE ZAUFANIA - UPRAWNIENIA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265980" y="1149342"/>
            <a:ext cx="87137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l-PL" altLang="pl-PL" sz="1600" dirty="0">
                <a:latin typeface="+mn-lt"/>
                <a:ea typeface="SimSun" pitchFamily="2" charset="-122"/>
                <a:cs typeface="Arial" pitchFamily="34" charset="0"/>
              </a:rPr>
              <a:t>W dniu głosowania – </a:t>
            </a:r>
          </a:p>
          <a:p>
            <a:pPr marL="285750" indent="-285750" algn="l">
              <a:buFontTx/>
              <a:buChar char="-"/>
              <a:defRPr/>
            </a:pPr>
            <a:r>
              <a:rPr lang="pl-PL" altLang="pl-PL" sz="1600" dirty="0">
                <a:latin typeface="+mn-lt"/>
                <a:ea typeface="SimSun" pitchFamily="2" charset="-122"/>
                <a:cs typeface="Arial" pitchFamily="34" charset="0"/>
              </a:rPr>
              <a:t>od momentu rozpoczęcia pracy przez komisję  - do podpisania protokołu</a:t>
            </a:r>
            <a:endParaRPr lang="pl-PL" altLang="pl-PL" sz="1600" b="1" u="sng" dirty="0">
              <a:latin typeface="+mn-lt"/>
              <a:ea typeface="SimSun" pitchFamily="2" charset="-122"/>
              <a:cs typeface="Arial" pitchFamily="34" charset="0"/>
            </a:endParaRPr>
          </a:p>
          <a:p>
            <a:pPr algn="l">
              <a:defRPr/>
            </a:pPr>
            <a:endParaRPr lang="pl-PL" altLang="pl-PL" sz="1600" dirty="0">
              <a:latin typeface="+mn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Prostokąt 4"/>
          <p:cNvSpPr>
            <a:spLocks noChangeArrowheads="1"/>
          </p:cNvSpPr>
          <p:nvPr/>
        </p:nvSpPr>
        <p:spPr bwMode="auto">
          <a:xfrm>
            <a:off x="20216" y="1767697"/>
            <a:ext cx="9053513" cy="923330"/>
          </a:xfrm>
          <a:prstGeom prst="rect">
            <a:avLst/>
          </a:prstGeom>
          <a:solidFill>
            <a:srgbClr val="9D032A"/>
          </a:solidFill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altLang="pl-PL" sz="1800" b="1" dirty="0">
                <a:solidFill>
                  <a:schemeClr val="bg1"/>
                </a:solidFill>
                <a:latin typeface="+mn-lt"/>
                <a:ea typeface="SimSun" pitchFamily="2" charset="-122"/>
                <a:cs typeface="Arial" pitchFamily="34" charset="0"/>
              </a:rPr>
              <a:t>czynności komisji mogą być rejestrowane przez mężów zaufania </a:t>
            </a:r>
            <a:br>
              <a:rPr lang="pl-PL" altLang="pl-PL" sz="1800" b="1" dirty="0">
                <a:solidFill>
                  <a:schemeClr val="bg1"/>
                </a:solidFill>
                <a:latin typeface="+mn-lt"/>
                <a:ea typeface="SimSun" pitchFamily="2" charset="-122"/>
                <a:cs typeface="Arial" pitchFamily="34" charset="0"/>
              </a:rPr>
            </a:br>
            <a:r>
              <a:rPr lang="pl-PL" altLang="pl-PL" sz="1800" b="1" dirty="0">
                <a:solidFill>
                  <a:schemeClr val="bg1"/>
                </a:solidFill>
                <a:latin typeface="+mn-lt"/>
                <a:ea typeface="SimSun" pitchFamily="2" charset="-122"/>
                <a:cs typeface="Arial" pitchFamily="34" charset="0"/>
              </a:rPr>
              <a:t>z wykorzystaniem własnych urządzeń rejestrujących </a:t>
            </a:r>
            <a:br>
              <a:rPr lang="pl-PL" altLang="pl-PL" sz="1800" b="1" dirty="0">
                <a:solidFill>
                  <a:schemeClr val="bg1"/>
                </a:solidFill>
                <a:latin typeface="+mn-lt"/>
                <a:ea typeface="SimSun" pitchFamily="2" charset="-122"/>
                <a:cs typeface="Arial" pitchFamily="34" charset="0"/>
              </a:rPr>
            </a:br>
            <a:r>
              <a:rPr lang="pl-PL" altLang="pl-PL" sz="1800" b="1" dirty="0">
                <a:solidFill>
                  <a:schemeClr val="bg1"/>
                </a:solidFill>
                <a:latin typeface="+mn-lt"/>
                <a:ea typeface="SimSun" pitchFamily="2" charset="-122"/>
                <a:cs typeface="Arial" pitchFamily="34" charset="0"/>
              </a:rPr>
              <a:t>(art. 42 § 5 Kodeksu wyborczego)</a:t>
            </a:r>
          </a:p>
        </p:txBody>
      </p:sp>
      <p:pic>
        <p:nvPicPr>
          <p:cNvPr id="24581" name="Symbol zastępczy zawartości 3" descr="1195436790606908375johnny_automatic_man_with_a_camera.svg.m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232" y="4166974"/>
            <a:ext cx="105727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Prostokąt 1"/>
          <p:cNvSpPr>
            <a:spLocks noChangeArrowheads="1"/>
          </p:cNvSpPr>
          <p:nvPr/>
        </p:nvSpPr>
        <p:spPr bwMode="auto">
          <a:xfrm>
            <a:off x="1475656" y="4166974"/>
            <a:ext cx="7504112" cy="2170113"/>
          </a:xfrm>
          <a:prstGeom prst="rect">
            <a:avLst/>
          </a:prstGeom>
          <a:noFill/>
          <a:ln w="28575">
            <a:solidFill>
              <a:srgbClr val="90181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 sz="1100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pl-PL" altLang="pl-PL" sz="1700" b="1" dirty="0">
                <a:latin typeface="+mn-lt"/>
                <a:ea typeface="SimSun" pitchFamily="2" charset="-122"/>
                <a:cs typeface="Arial" charset="0"/>
              </a:rPr>
              <a:t>Materiały zawierające zarejestrowany przebieg czynności na wniosek męża zaufania, rejestrującego te czynności, mogą zostać zakwalifikowane jako dokumenty z wyborów. </a:t>
            </a:r>
            <a:r>
              <a:rPr lang="pl-PL" altLang="pl-PL" sz="1700" dirty="0">
                <a:latin typeface="+mn-lt"/>
                <a:ea typeface="SimSun" pitchFamily="2" charset="-122"/>
                <a:cs typeface="Arial" charset="0"/>
              </a:rPr>
              <a:t>W przypadku, </a:t>
            </a:r>
            <a:r>
              <a:rPr lang="pl-PL" altLang="pl-PL" sz="1700" b="1" dirty="0">
                <a:solidFill>
                  <a:srgbClr val="9D032A"/>
                </a:solidFill>
                <a:latin typeface="+mn-lt"/>
                <a:ea typeface="SimSun" pitchFamily="2" charset="-122"/>
                <a:cs typeface="Arial" charset="0"/>
              </a:rPr>
              <a:t>gdy mąż zaufania złoży wniosek o dołączenie zarejestrowanego przez niego materiału jako dokument z wyborów</a:t>
            </a:r>
            <a:r>
              <a:rPr lang="pl-PL" altLang="pl-PL" sz="1700" dirty="0">
                <a:latin typeface="+mn-lt"/>
                <a:ea typeface="SimSun" pitchFamily="2" charset="-122"/>
                <a:cs typeface="Arial" charset="0"/>
              </a:rPr>
              <a:t>, komisja pakuje go, opieczętowuje oraz przekazuje z innymi dokumentami z wyborów komisji ds. ustalenia wyników głosowania w obwodzie, łącznie z protokołem przekazania,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26FFDE7-D76D-471F-9AB3-5B2C51482B73}"/>
              </a:ext>
            </a:extLst>
          </p:cNvPr>
          <p:cNvSpPr/>
          <p:nvPr/>
        </p:nvSpPr>
        <p:spPr>
          <a:xfrm>
            <a:off x="259268" y="2886671"/>
            <a:ext cx="87137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altLang="pl-PL" sz="1600" dirty="0">
                <a:latin typeface="+mn-lt"/>
                <a:ea typeface="SimSun" pitchFamily="2" charset="-122"/>
                <a:cs typeface="Arial" pitchFamily="34" charset="0"/>
              </a:rPr>
              <a:t>Rejestrowanie czynności komisji, nie może utrudniać pracy komisji, zakłócać przebiegu głosowania, naruszać tajności głosowania, ochrony danych osobowych, prawa do wizerunku lub prawa do ochrony prywatności.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5602" name="pole tekstowe 1"/>
          <p:cNvSpPr txBox="1">
            <a:spLocks noChangeArrowheads="1"/>
          </p:cNvSpPr>
          <p:nvPr/>
        </p:nvSpPr>
        <p:spPr bwMode="auto">
          <a:xfrm>
            <a:off x="971600" y="771244"/>
            <a:ext cx="633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MĘŻOWIE ZAUFANIA</a:t>
            </a:r>
          </a:p>
        </p:txBody>
      </p:sp>
      <p:sp>
        <p:nvSpPr>
          <p:cNvPr id="6" name="Prostokąt 5"/>
          <p:cNvSpPr/>
          <p:nvPr/>
        </p:nvSpPr>
        <p:spPr>
          <a:xfrm>
            <a:off x="395536" y="2132856"/>
            <a:ext cx="8208912" cy="290848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90181B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pl-PL" sz="1800" b="1" dirty="0">
                <a:latin typeface="Arial" panose="020B0604020202020204" pitchFamily="34" charset="0"/>
              </a:rPr>
              <a:t>Przewodniczący komisji może wydawać polecenia o charakterze porządkowym</a:t>
            </a:r>
            <a:r>
              <a:rPr lang="pl-PL" sz="1800" dirty="0">
                <a:latin typeface="Arial" panose="020B0604020202020204" pitchFamily="34" charset="0"/>
              </a:rPr>
              <a:t>, w przypadku gdy działania mężów zaufania wykraczają poza ich uprawnienia, utrudniają pracę komisji, zakłócają powagę głosowania lub naruszają jego tajność. Fakt ten należy odnotować w </a:t>
            </a:r>
            <a:r>
              <a:rPr lang="pl-PL" sz="1800" b="1" dirty="0">
                <a:latin typeface="Arial" panose="020B0604020202020204" pitchFamily="34" charset="0"/>
              </a:rPr>
              <a:t>punkcie 24 </a:t>
            </a:r>
            <a:r>
              <a:rPr lang="pl-PL" sz="1800" dirty="0">
                <a:latin typeface="Arial" panose="020B0604020202020204" pitchFamily="34" charset="0"/>
              </a:rPr>
              <a:t>protokołu głosowania na listy kandydatów na posłów, protokołu głosowania na kandydatów na senatorów, w </a:t>
            </a:r>
            <a:r>
              <a:rPr lang="pl-PL" sz="1800" b="1" dirty="0">
                <a:latin typeface="Arial" panose="020B0604020202020204" pitchFamily="34" charset="0"/>
              </a:rPr>
              <a:t>punkcie 32 </a:t>
            </a:r>
            <a:r>
              <a:rPr lang="pl-PL" sz="1800" dirty="0">
                <a:latin typeface="Arial" panose="020B0604020202020204" pitchFamily="34" charset="0"/>
              </a:rPr>
              <a:t>protokołu głosowania w referendum. </a:t>
            </a:r>
          </a:p>
          <a:p>
            <a:pPr algn="just">
              <a:lnSpc>
                <a:spcPct val="114000"/>
              </a:lnSpc>
              <a:defRPr/>
            </a:pPr>
            <a:r>
              <a:rPr lang="pl-PL" sz="1800" b="1" dirty="0">
                <a:latin typeface="Arial" panose="020B0604020202020204" pitchFamily="34" charset="0"/>
              </a:rPr>
              <a:t>Kwestie organizacyjne związane z wykonywaniem funkcji męża zaufania należą do kompetencji przewodniczącego danej komisji, który winien ustalić je i przekazać przybyłym mężom zaufania. </a:t>
            </a:r>
            <a:endParaRPr lang="pl-PL" sz="18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6626" name="Prostokąt 1"/>
          <p:cNvSpPr>
            <a:spLocks noChangeArrowheads="1"/>
          </p:cNvSpPr>
          <p:nvPr/>
        </p:nvSpPr>
        <p:spPr bwMode="auto">
          <a:xfrm>
            <a:off x="1839913" y="620713"/>
            <a:ext cx="438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200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OBSERWATORZY SPOŁECZNI </a:t>
            </a:r>
          </a:p>
        </p:txBody>
      </p:sp>
      <p:pic>
        <p:nvPicPr>
          <p:cNvPr id="26627" name="Picture 2" descr="http://uxbite.com/wp-content/uploads/2011/08/observing-eye-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872038"/>
            <a:ext cx="207803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68313" y="1014413"/>
            <a:ext cx="8135937" cy="42751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18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1800" dirty="0"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pl-PL" sz="1800" dirty="0">
                <a:latin typeface="Arial" panose="020B0604020202020204" pitchFamily="34" charset="0"/>
              </a:rPr>
              <a:t>Zarejestrowane w Rzeczypospolitej Polskiej, tj. </a:t>
            </a:r>
            <a:r>
              <a:rPr lang="pl-PL" sz="1800" b="1" dirty="0">
                <a:latin typeface="Arial" panose="020B0604020202020204" pitchFamily="34" charset="0"/>
              </a:rPr>
              <a:t>wpisane do Krajowego Rejestru Sądowego</a:t>
            </a:r>
            <a:r>
              <a:rPr lang="pl-PL" sz="1800" dirty="0">
                <a:latin typeface="Arial" panose="020B0604020202020204" pitchFamily="34" charset="0"/>
              </a:rPr>
              <a:t>, stowarzyszenia i fundacje, do których celów statutowych należy troska o demokrację, prawa obywatelskie i rozwój społeczeństwa obywatelskiego, mają prawo wyznaczyć po jednym obserwatorze społecznym do każdej obwodowej komisji wyborczej ds. przeprowadzenia głosowania </a:t>
            </a:r>
            <a:br>
              <a:rPr lang="pl-PL" sz="1800" dirty="0">
                <a:latin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</a:rPr>
              <a:t>w obwodzie oraz ds. ustalenia wyników głosowania w obwodzie. Prawo wyznaczenia po jednym obserwatorze społecznym do komisji wyborczych mają stowarzyszenia i fundacje, które w swoim statucie mają zapisaną realizację co najmniej jednego z wymienionego wyżej celu, tj. troskę </a:t>
            </a:r>
            <a:br>
              <a:rPr lang="pl-PL" sz="1800" dirty="0">
                <a:latin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</a:rPr>
              <a:t>o demokrację lub prawa obywatelskie albo rozwój społeczeństwa obywatelskiego. Nie ma przy tym znaczenia, w jaki sposób zostaną one zapisane (jakie sformułowania zostaną użyte) w statucie.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l-PL" sz="18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7650" name="Prostokąt 1"/>
          <p:cNvSpPr>
            <a:spLocks noChangeArrowheads="1"/>
          </p:cNvSpPr>
          <p:nvPr/>
        </p:nvSpPr>
        <p:spPr bwMode="auto">
          <a:xfrm>
            <a:off x="1839913" y="620713"/>
            <a:ext cx="438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200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OBSERWATORZY SPOŁECZNI </a:t>
            </a:r>
          </a:p>
        </p:txBody>
      </p:sp>
      <p:pic>
        <p:nvPicPr>
          <p:cNvPr id="27651" name="Picture 2" descr="http://uxbite.com/wp-content/uploads/2011/08/observing-eye-3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863" y="2420938"/>
            <a:ext cx="207803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Prostokąt 2"/>
          <p:cNvSpPr>
            <a:spLocks noChangeArrowheads="1"/>
          </p:cNvSpPr>
          <p:nvPr/>
        </p:nvSpPr>
        <p:spPr bwMode="auto">
          <a:xfrm>
            <a:off x="900113" y="1196975"/>
            <a:ext cx="590391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pl-PL" altLang="pl-PL" sz="1800" b="1" dirty="0">
              <a:solidFill>
                <a:srgbClr val="000000"/>
              </a:solidFill>
              <a:cs typeface="Arial" charset="0"/>
            </a:endParaRP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Obserwatorem społecznym nie może być: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1) kandydat w wyborach;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2) komisarz wyborczy;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3) pełnomocnik wyborczy;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4) pełnomocnik finansowy;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5) urzędnik wyborczy; </a:t>
            </a:r>
          </a:p>
          <a:p>
            <a:pPr algn="l"/>
            <a:r>
              <a:rPr lang="pl-PL" altLang="pl-PL" sz="1800" b="1" dirty="0">
                <a:solidFill>
                  <a:srgbClr val="000000"/>
                </a:solidFill>
                <a:cs typeface="Arial" charset="0"/>
              </a:rPr>
              <a:t>6) członek komisji wyborczej. </a:t>
            </a:r>
          </a:p>
        </p:txBody>
      </p:sp>
      <p:sp>
        <p:nvSpPr>
          <p:cNvPr id="7" name="Znak zakazu 6"/>
          <p:cNvSpPr/>
          <p:nvPr/>
        </p:nvSpPr>
        <p:spPr>
          <a:xfrm>
            <a:off x="7236296" y="2420888"/>
            <a:ext cx="1152128" cy="1224136"/>
          </a:xfrm>
          <a:prstGeom prst="noSmoking">
            <a:avLst>
              <a:gd name="adj" fmla="val 4308"/>
            </a:avLst>
          </a:prstGeom>
          <a:solidFill>
            <a:srgbClr val="FF0000"/>
          </a:solidFill>
          <a:ln w="25400" cmpd="sng">
            <a:solidFill>
              <a:srgbClr val="502604">
                <a:alpha val="70000"/>
              </a:srgbClr>
            </a:solidFill>
          </a:ln>
          <a:effectLst>
            <a:outerShdw blurRad="596900" dist="88900" sx="106000" sy="106000" algn="ctr" rotWithShape="0">
              <a:schemeClr val="bg2">
                <a:lumMod val="25000"/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 extrusionH="76200" contourW="12700" prstMaterial="flat">
            <a:bevelT w="342900" prst="coolSlant"/>
            <a:extrusionClr>
              <a:schemeClr val="accent6">
                <a:lumMod val="75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4"/>
          <p:cNvSpPr>
            <a:spLocks noChangeArrowheads="1"/>
          </p:cNvSpPr>
          <p:nvPr/>
        </p:nvSpPr>
        <p:spPr bwMode="auto">
          <a:xfrm>
            <a:off x="427038" y="4275138"/>
            <a:ext cx="8424862" cy="1754326"/>
          </a:xfrm>
          <a:prstGeom prst="rect">
            <a:avLst/>
          </a:prstGeom>
          <a:noFill/>
          <a:ln w="19050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l-PL" sz="1800" b="1" dirty="0"/>
              <a:t>Obserwatorzy społeczni mają takie same uprawnienia </a:t>
            </a:r>
            <a:r>
              <a:rPr lang="pl-PL" sz="1800" dirty="0"/>
              <a:t>jakie przysługują mężom zaufania </a:t>
            </a:r>
            <a:r>
              <a:rPr lang="pl-PL" sz="1800" b="1" dirty="0"/>
              <a:t>za wyjątkiem: </a:t>
            </a:r>
          </a:p>
          <a:p>
            <a:pPr marL="342900" indent="-342900" algn="just">
              <a:buAutoNum type="arabicParenR"/>
              <a:defRPr/>
            </a:pPr>
            <a:r>
              <a:rPr lang="pl-PL" sz="1800" b="1" dirty="0"/>
              <a:t>wnoszenia uwag do protokołu głosowania;</a:t>
            </a:r>
          </a:p>
          <a:p>
            <a:pPr marL="342900" indent="-342900" algn="just">
              <a:buAutoNum type="arabicParenR"/>
              <a:defRPr/>
            </a:pPr>
            <a:r>
              <a:rPr lang="pl-PL" sz="1800" b="1" dirty="0"/>
              <a:t>rejestrowania czynności komisji;</a:t>
            </a:r>
            <a:endParaRPr lang="pl-PL" sz="1800" dirty="0"/>
          </a:p>
          <a:p>
            <a:pPr algn="just">
              <a:defRPr/>
            </a:pPr>
            <a:r>
              <a:rPr lang="pl-PL" sz="1800" b="1" dirty="0"/>
              <a:t>3) obecności przy przewożeniu i przekazywaniu protokołu </a:t>
            </a:r>
          </a:p>
          <a:p>
            <a:pPr algn="just">
              <a:defRPr/>
            </a:pPr>
            <a:r>
              <a:rPr lang="pl-PL" sz="1800" b="1" dirty="0"/>
              <a:t>    do właściwej komisji wyborczej wyższego stopnia. </a:t>
            </a:r>
            <a:endParaRPr lang="pl-PL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516216" y="3501008"/>
            <a:ext cx="2483768" cy="1015663"/>
          </a:xfrm>
          <a:prstGeom prst="rect">
            <a:avLst/>
          </a:prstGeom>
          <a:ln w="38100">
            <a:solidFill>
              <a:srgbClr val="9D032A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1200" dirty="0">
                <a:solidFill>
                  <a:srgbClr val="000000"/>
                </a:solidFill>
                <a:latin typeface="+mn-lt"/>
              </a:rPr>
              <a:t>zaświadczenie podpisane przez osobę działającą w imieniu organu uprawnionego do reprezentowania na zewnątrz stowarzyszenia/fundacji, </a:t>
            </a:r>
          </a:p>
        </p:txBody>
      </p:sp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697C8BC6-4715-47AA-AF40-7041363BB5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220052"/>
              </p:ext>
            </p:extLst>
          </p:nvPr>
        </p:nvGraphicFramePr>
        <p:xfrm>
          <a:off x="2051720" y="1052736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5850" imgH="5029200" progId="Acrobat.Document.DC">
                  <p:embed/>
                </p:oleObj>
              </mc:Choice>
              <mc:Fallback>
                <p:oleObj name="Acrobat Document" r:id="rId3" imgW="3885850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1052736"/>
                        <a:ext cx="3886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lipsa 4"/>
          <p:cNvSpPr/>
          <p:nvPr/>
        </p:nvSpPr>
        <p:spPr>
          <a:xfrm>
            <a:off x="3994820" y="5301208"/>
            <a:ext cx="1874837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9698" name="Prostokąt 1"/>
          <p:cNvSpPr>
            <a:spLocks noChangeArrowheads="1"/>
          </p:cNvSpPr>
          <p:nvPr/>
        </p:nvSpPr>
        <p:spPr bwMode="auto">
          <a:xfrm>
            <a:off x="1220788" y="652463"/>
            <a:ext cx="5626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altLang="pl-PL" sz="200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OBSERWATORZY MIĘDZYNARODOWI </a:t>
            </a:r>
          </a:p>
        </p:txBody>
      </p:sp>
      <p:sp>
        <p:nvSpPr>
          <p:cNvPr id="29699" name="Prostokąt 2"/>
          <p:cNvSpPr>
            <a:spLocks noChangeArrowheads="1"/>
          </p:cNvSpPr>
          <p:nvPr/>
        </p:nvSpPr>
        <p:spPr bwMode="auto">
          <a:xfrm>
            <a:off x="323850" y="1822450"/>
            <a:ext cx="4895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800" dirty="0">
                <a:latin typeface="+mn-lt"/>
                <a:cs typeface="Arial" charset="0"/>
              </a:rPr>
              <a:t>Przy wszystkich czynnościach komisji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mogą być również obecni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b="1" dirty="0">
                <a:solidFill>
                  <a:srgbClr val="9D032A"/>
                </a:solidFill>
                <a:latin typeface="+mn-lt"/>
                <a:cs typeface="Arial" charset="0"/>
              </a:rPr>
              <a:t>obserwatorzy międzynarodowi  </a:t>
            </a:r>
            <a:br>
              <a:rPr lang="pl-PL" altLang="pl-PL" sz="1800" dirty="0">
                <a:solidFill>
                  <a:srgbClr val="FF0000"/>
                </a:solidFill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zaproszeni przez PKW. </a:t>
            </a:r>
          </a:p>
        </p:txBody>
      </p:sp>
      <p:pic>
        <p:nvPicPr>
          <p:cNvPr id="29700" name="Picture 2" descr="Znalezione obrazy dla zapytania lu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412875"/>
            <a:ext cx="3460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Prostokąt 4"/>
          <p:cNvSpPr>
            <a:spLocks noChangeArrowheads="1"/>
          </p:cNvSpPr>
          <p:nvPr/>
        </p:nvSpPr>
        <p:spPr bwMode="auto">
          <a:xfrm>
            <a:off x="323850" y="3860800"/>
            <a:ext cx="84248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dirty="0">
                <a:latin typeface="+mn-lt"/>
                <a:cs typeface="Arial" charset="0"/>
              </a:rPr>
              <a:t>                     </a:t>
            </a:r>
          </a:p>
          <a:p>
            <a:pPr algn="just"/>
            <a:r>
              <a:rPr lang="pl-PL" altLang="pl-PL" sz="1800" dirty="0">
                <a:latin typeface="+mn-lt"/>
                <a:cs typeface="Arial" charset="0"/>
              </a:rPr>
              <a:t>Obserwatorzy międzynarodowi przedstawią komisji </a:t>
            </a:r>
            <a:r>
              <a:rPr lang="pl-PL" altLang="pl-PL" sz="1800" b="1" dirty="0">
                <a:latin typeface="+mn-lt"/>
                <a:cs typeface="Arial" charset="0"/>
              </a:rPr>
              <a:t>zaświadczenie </a:t>
            </a:r>
            <a:r>
              <a:rPr lang="pl-PL" altLang="pl-PL" sz="1800" dirty="0">
                <a:latin typeface="+mn-lt"/>
                <a:cs typeface="Arial" charset="0"/>
              </a:rPr>
              <a:t>wydane </a:t>
            </a:r>
            <a:br>
              <a:rPr lang="pl-PL" altLang="pl-PL" sz="1800" dirty="0">
                <a:latin typeface="+mn-lt"/>
                <a:cs typeface="Arial" charset="0"/>
              </a:rPr>
            </a:br>
            <a:r>
              <a:rPr lang="pl-PL" altLang="pl-PL" sz="1800" dirty="0">
                <a:latin typeface="+mn-lt"/>
                <a:cs typeface="Arial" charset="0"/>
              </a:rPr>
              <a:t>przez PKW. Obserwatorzy posiadają </a:t>
            </a:r>
            <a:r>
              <a:rPr lang="pl-PL" altLang="pl-PL" sz="1800" b="1" dirty="0">
                <a:latin typeface="+mn-lt"/>
                <a:cs typeface="Arial" charset="0"/>
              </a:rPr>
              <a:t>uprawnienia mężów zaufania</a:t>
            </a:r>
            <a:r>
              <a:rPr lang="pl-PL" altLang="pl-PL" sz="1800" dirty="0">
                <a:latin typeface="+mn-lt"/>
                <a:cs typeface="Arial" charset="0"/>
              </a:rPr>
              <a:t>, z wyjątkiem prawa do wnoszenia uwag do protokołu (art. 50 § 2 Kodeksu wyborczego). </a:t>
            </a:r>
          </a:p>
          <a:p>
            <a:pPr algn="just"/>
            <a:endParaRPr lang="pl-PL" altLang="pl-PL" sz="1800" dirty="0">
              <a:latin typeface="+mn-lt"/>
              <a:cs typeface="Arial" charset="0"/>
            </a:endParaRPr>
          </a:p>
          <a:p>
            <a:pPr algn="just"/>
            <a:r>
              <a:rPr lang="pl-PL" altLang="pl-PL" sz="1800" b="1" dirty="0">
                <a:latin typeface="+mn-lt"/>
                <a:cs typeface="Arial" charset="0"/>
              </a:rPr>
              <a:t>Nie mogą oni wykonywać żadnych czynności członka komisji, pomagać głosującym w głosowaniu ani udzielać im wyjaśnień.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pic>
        <p:nvPicPr>
          <p:cNvPr id="30722" name="Picture 2" descr="http://zpwp-sieradz.eu/images/dziennikar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1838077" cy="183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Prostokąt 1"/>
          <p:cNvSpPr>
            <a:spLocks noChangeArrowheads="1"/>
          </p:cNvSpPr>
          <p:nvPr/>
        </p:nvSpPr>
        <p:spPr bwMode="auto">
          <a:xfrm>
            <a:off x="2863377" y="581025"/>
            <a:ext cx="23631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DZIENNIKARZE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179512" y="836712"/>
            <a:ext cx="1357946" cy="1871737"/>
            <a:chOff x="251521" y="1772816"/>
            <a:chExt cx="1357946" cy="1871737"/>
          </a:xfrm>
        </p:grpSpPr>
        <p:pic>
          <p:nvPicPr>
            <p:cNvPr id="30724" name="Picture 4" descr="46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1" y="1772816"/>
              <a:ext cx="1357946" cy="1871737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30725" name="Picture 5" descr="http://www.antwo.pl/images/img_questions/pl/1343995336501bbdc8a647b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1988840"/>
              <a:ext cx="306354" cy="336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Prostokąt 5"/>
          <p:cNvSpPr/>
          <p:nvPr/>
        </p:nvSpPr>
        <p:spPr>
          <a:xfrm>
            <a:off x="3707904" y="1340768"/>
            <a:ext cx="51845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latin typeface="+mn-lt"/>
                <a:cs typeface="Arial" panose="020B0604020202020204" pitchFamily="34" charset="0"/>
              </a:rPr>
              <a:t>ważna legitymacja dziennikarska lub inny dokument potwierdzający reprezentowanie redakcji;</a:t>
            </a:r>
          </a:p>
          <a:p>
            <a:pPr marL="285750" indent="-285750" algn="l">
              <a:defRPr/>
            </a:pPr>
            <a:endParaRPr lang="pl-PL" sz="800" dirty="0">
              <a:latin typeface="+mn-lt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latin typeface="+mn-lt"/>
                <a:cs typeface="Arial" panose="020B0604020202020204" pitchFamily="34" charset="0"/>
              </a:rPr>
              <a:t>obowiązek zgłoszenia przewodniczącemu komisji </a:t>
            </a:r>
            <a:br>
              <a:rPr lang="pl-PL" sz="1400" dirty="0">
                <a:latin typeface="+mn-lt"/>
                <a:cs typeface="Arial" panose="020B0604020202020204" pitchFamily="34" charset="0"/>
              </a:rPr>
            </a:br>
            <a:r>
              <a:rPr lang="pl-PL" sz="1400" dirty="0">
                <a:latin typeface="+mn-lt"/>
                <a:cs typeface="Arial" panose="020B0604020202020204" pitchFamily="34" charset="0"/>
              </a:rPr>
              <a:t>oraz stosowanie się do zarządzeń mających na celu zapewnienie powagi i tajności głosowania;</a:t>
            </a:r>
          </a:p>
          <a:p>
            <a:pPr algn="l">
              <a:defRPr/>
            </a:pPr>
            <a:endParaRPr lang="pl-PL" sz="800" dirty="0">
              <a:latin typeface="+mn-lt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latin typeface="+mn-lt"/>
                <a:cs typeface="Arial" panose="020B0604020202020204" pitchFamily="34" charset="0"/>
              </a:rPr>
              <a:t>Zakaz przeprowadzania wywiadów </a:t>
            </a:r>
            <a:br>
              <a:rPr lang="pl-PL" sz="1400" dirty="0">
                <a:latin typeface="+mn-lt"/>
                <a:cs typeface="Arial" panose="020B0604020202020204" pitchFamily="34" charset="0"/>
              </a:rPr>
            </a:br>
            <a:r>
              <a:rPr lang="pl-PL" sz="1400" b="1" u="sng" dirty="0">
                <a:solidFill>
                  <a:srgbClr val="9D032A"/>
                </a:solidFill>
                <a:latin typeface="+mn-lt"/>
                <a:cs typeface="Arial" panose="020B0604020202020204" pitchFamily="34" charset="0"/>
              </a:rPr>
              <a:t>w lokalu, w którym odbywa się głosowanie; </a:t>
            </a:r>
          </a:p>
          <a:p>
            <a:pPr algn="l">
              <a:defRPr/>
            </a:pPr>
            <a:endParaRPr lang="pl-PL" sz="800" dirty="0">
              <a:latin typeface="+mn-lt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latin typeface="+mn-lt"/>
                <a:cs typeface="Arial" panose="020B0604020202020204" pitchFamily="34" charset="0"/>
              </a:rPr>
              <a:t>Zakaz przebywania w lokalu przed rozpoczęciem głosowania oraz po jego zakończeniu. </a:t>
            </a:r>
          </a:p>
        </p:txBody>
      </p:sp>
      <p:sp>
        <p:nvSpPr>
          <p:cNvPr id="27655" name="Prostokąt 6"/>
          <p:cNvSpPr>
            <a:spLocks noChangeArrowheads="1"/>
          </p:cNvSpPr>
          <p:nvPr/>
        </p:nvSpPr>
        <p:spPr bwMode="auto">
          <a:xfrm>
            <a:off x="251520" y="3789040"/>
            <a:ext cx="7416824" cy="815608"/>
          </a:xfrm>
          <a:prstGeom prst="rect">
            <a:avLst/>
          </a:prstGeom>
          <a:noFill/>
          <a:ln w="28575">
            <a:solidFill>
              <a:srgbClr val="9D032A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pl-PL" altLang="pl-PL" sz="14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Dopuszczalne jest, </a:t>
            </a:r>
            <a:r>
              <a:rPr lang="pl-PL" altLang="pl-PL" sz="1400" b="1" u="sng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po uzyskaniu zgody</a:t>
            </a:r>
            <a:r>
              <a:rPr lang="pl-PL" altLang="pl-PL" sz="14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przewodniczącego komisji oraz osób, których wizerunek jest utrwalany, </a:t>
            </a:r>
            <a:r>
              <a:rPr lang="pl-PL" altLang="pl-PL" sz="1400" b="1" dirty="0">
                <a:solidFill>
                  <a:srgbClr val="9D032A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filmowanie i fotografowanie przebiegu głosowania.</a:t>
            </a:r>
          </a:p>
          <a:p>
            <a:pPr algn="just">
              <a:spcBef>
                <a:spcPts val="600"/>
              </a:spcBef>
              <a:defRPr/>
            </a:pPr>
            <a:r>
              <a:rPr lang="pl-PL" altLang="pl-PL" sz="1400" b="1" i="1" u="sng" dirty="0">
                <a:solidFill>
                  <a:srgbClr val="9D032A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Nie jest potrzebna zgoda okręgowej komisji wyborczej</a:t>
            </a:r>
            <a:r>
              <a:rPr lang="pl-PL" altLang="pl-PL" sz="1400" b="1" dirty="0">
                <a:solidFill>
                  <a:srgbClr val="9D032A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Prostokąt 4"/>
          <p:cNvSpPr>
            <a:spLocks noChangeArrowheads="1"/>
          </p:cNvSpPr>
          <p:nvPr/>
        </p:nvSpPr>
        <p:spPr bwMode="auto">
          <a:xfrm>
            <a:off x="251520" y="4869160"/>
            <a:ext cx="7448550" cy="116955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400" b="1" dirty="0">
                <a:solidFill>
                  <a:srgbClr val="9D032A"/>
                </a:solidFill>
              </a:rPr>
              <a:t>Za zgodą właściwej okręgowej komisji wyborczej </a:t>
            </a:r>
            <a:r>
              <a:rPr lang="pl-PL" altLang="pl-PL" sz="1400" b="1" dirty="0"/>
              <a:t>dopuszczalne jest sfilmowanie </a:t>
            </a:r>
            <a:br>
              <a:rPr lang="pl-PL" altLang="pl-PL" sz="1400" b="1" dirty="0"/>
            </a:br>
            <a:r>
              <a:rPr lang="pl-PL" altLang="pl-PL" sz="1400" b="1" dirty="0"/>
              <a:t>i sfotografowanie przez przedstawicieli prasy </a:t>
            </a:r>
            <a:r>
              <a:rPr lang="pl-PL" altLang="pl-PL" sz="1400" b="1" dirty="0">
                <a:solidFill>
                  <a:srgbClr val="9D032A"/>
                </a:solidFill>
              </a:rPr>
              <a:t>momentu otwierania przez  obwodową komisję wyborczą urny wyborczej i wyjmowania z niej kart do głosowania. </a:t>
            </a:r>
            <a:br>
              <a:rPr lang="pl-PL" altLang="pl-PL" sz="1400" b="1" dirty="0">
                <a:solidFill>
                  <a:srgbClr val="9D032A"/>
                </a:solidFill>
              </a:rPr>
            </a:br>
            <a:r>
              <a:rPr lang="pl-PL" altLang="pl-PL" sz="1400" b="1" dirty="0"/>
              <a:t>Po wykonaniu tej czynności przedstawiciele prasy obowiązani są niezwłocznie opuścić lokal komisji.</a:t>
            </a:r>
          </a:p>
        </p:txBody>
      </p:sp>
      <p:pic>
        <p:nvPicPr>
          <p:cNvPr id="11" name="Obraz 7" descr="11784624-kamerzysta-strzel-kina-z-kamery-wide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4149080"/>
            <a:ext cx="1101769" cy="107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4274" name="pole tekstowe 2"/>
          <p:cNvSpPr txBox="1">
            <a:spLocks noChangeArrowheads="1"/>
          </p:cNvSpPr>
          <p:nvPr/>
        </p:nvSpPr>
        <p:spPr bwMode="auto">
          <a:xfrm>
            <a:off x="827584" y="548680"/>
            <a:ext cx="61921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ZADANIA KOMISJI W DNIU GŁOSOWANIA</a:t>
            </a:r>
          </a:p>
          <a:p>
            <a:r>
              <a:rPr lang="pl-PL" altLang="pl-PL" dirty="0">
                <a:solidFill>
                  <a:srgbClr val="9D032A"/>
                </a:solidFill>
                <a:latin typeface="Arial Black" pitchFamily="34" charset="0"/>
              </a:rPr>
              <a:t>(przed otwarciem lokalu)</a:t>
            </a: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42875" y="1341439"/>
            <a:ext cx="8677275" cy="28076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itchFamily="34" charset="0"/>
              <a:buNone/>
              <a:defRPr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Przewodniczący komisji wyznacza członka komisji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który przebywając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bezpośredniej bliskości urny zapewnia jej nienaruszalność oraz przestrzeganie przez wyborców zasad dotyczących tajności głosowania,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tj.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czuwa, aby wyborcy wrzucali karty do urny w taki sposób, aby strona zadrukowana była niewidoczna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Urny nie wolno wynosić z lokalu wyborczego; dotyczy to również urny zasadniczej w obwodach głosowania utworzonych w zakładach leczniczych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domach pomocy społecznej.</a:t>
            </a: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 typeface="Wingdings" pitchFamily="2" charset="2"/>
              <a:buBlip>
                <a:blip r:embed="rId3"/>
              </a:buBlip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187624" y="4437112"/>
            <a:ext cx="6552728" cy="1435100"/>
          </a:xfrm>
          <a:prstGeom prst="rect">
            <a:avLst/>
          </a:prstGeom>
          <a:noFill/>
          <a:ln w="38100"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rgbClr val="9D032A"/>
                </a:solidFill>
              </a:rPr>
              <a:t>Urna musi pozostać zamknięta przez cały czas od zamknięcia aż do jej otwarcia po zakończeniu głosowania.</a:t>
            </a:r>
            <a:r>
              <a:rPr lang="pl-PL" sz="1600" b="1" dirty="0">
                <a:solidFill>
                  <a:schemeClr val="tx1"/>
                </a:solidFill>
              </a:rPr>
              <a:t> Gdyby w tym czasie doszło do otwarcia urny, komisja odnotowuje to zdarzenie </a:t>
            </a:r>
            <a:br>
              <a:rPr lang="pl-PL" sz="1600" b="1" dirty="0">
                <a:solidFill>
                  <a:schemeClr val="tx1"/>
                </a:solidFill>
              </a:rPr>
            </a:br>
            <a:r>
              <a:rPr lang="pl-PL" sz="1600" b="1" dirty="0">
                <a:solidFill>
                  <a:schemeClr val="tx1"/>
                </a:solidFill>
              </a:rPr>
              <a:t>i wyjaśnia jego przyczynę w pkt 24 i 32 protokołów.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3250" name="pole tekstowe 2"/>
          <p:cNvSpPr txBox="1">
            <a:spLocks noChangeArrowheads="1"/>
          </p:cNvSpPr>
          <p:nvPr/>
        </p:nvSpPr>
        <p:spPr bwMode="auto">
          <a:xfrm>
            <a:off x="900113" y="447675"/>
            <a:ext cx="62641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ZADANIA KOMISJI W DNIU GŁOSOWANIA</a:t>
            </a:r>
          </a:p>
          <a:p>
            <a:r>
              <a:rPr lang="pl-PL" altLang="pl-PL" dirty="0">
                <a:solidFill>
                  <a:srgbClr val="9D032A"/>
                </a:solidFill>
                <a:latin typeface="Arial Black" pitchFamily="34" charset="0"/>
              </a:rPr>
              <a:t>(przed otwarciem lokalu)</a:t>
            </a:r>
          </a:p>
        </p:txBody>
      </p:sp>
      <p:pic>
        <p:nvPicPr>
          <p:cNvPr id="53251" name="Picture 5" descr="C:\Documents and Settings\Renata Kurzajczyk\Moje dokumenty\Pobieranie\MC9004326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48680"/>
            <a:ext cx="1244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287338" y="1412875"/>
            <a:ext cx="9037637" cy="49688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Godzina </a:t>
            </a:r>
            <a:r>
              <a:rPr lang="pl-PL" sz="1800" b="1" dirty="0">
                <a:solidFill>
                  <a:srgbClr val="901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6.00 - nie później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– Komisja 1/2 ustawowego składu</a:t>
            </a: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sprawdza dostarczone dokumenty oraz swoją pieczęć</a:t>
            </a:r>
            <a:r>
              <a:rPr lang="pl-PL" sz="1800" b="1" dirty="0">
                <a:solidFill>
                  <a:srgbClr val="9018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ponownie przelicza karty do głosowania odrębnie do każdych wyborów: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1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wpisuje w odpowiednich punktach protokołów,</a:t>
            </a:r>
            <a:br>
              <a:rPr lang="pl-PL" sz="1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należy rozłożyć według rodzaju wyborów – do Sejmu i do Senatu.</a:t>
            </a:r>
          </a:p>
          <a:p>
            <a:pPr>
              <a:lnSpc>
                <a:spcPct val="90000"/>
              </a:lnSpc>
              <a:defRPr/>
            </a:pPr>
            <a:r>
              <a:rPr lang="pl-PL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ostemplowuje wszystkie karty do głosowania swoją pieczęcią</a:t>
            </a: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rozkłada spis wyborców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wraz z osłoną na spis</a:t>
            </a: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sprawdza: czy wywieszono urzędowe obwieszczenia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informacje, czy nie należy usunąć elementów kampanii wyborczej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   (plakaty, napisy)</a:t>
            </a: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sprawdza urnę, zamyka i opieczętowuje </a:t>
            </a:r>
            <a:r>
              <a:rPr lang="pl-PL" sz="1800" b="1" dirty="0">
                <a:solidFill>
                  <a:srgbClr val="9D0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zabezpiecza za pomocą jednorazowych plomb z unikalnym numerem. Numer ten wpisuje </a:t>
            </a:r>
            <a:b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 protokole wewnętrznym</a:t>
            </a:r>
          </a:p>
          <a:p>
            <a:pPr>
              <a:lnSpc>
                <a:spcPct val="90000"/>
              </a:lnSpc>
              <a:defRPr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rotacyjne czuwanie nad urną</a:t>
            </a: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buClr>
                <a:schemeClr val="tx1"/>
              </a:buClr>
              <a:buFont typeface="Wingdings" pitchFamily="2" charset="2"/>
              <a:buBlip>
                <a:blip r:embed="rId4"/>
              </a:buBlip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  <a:p>
            <a:pPr marL="609600" indent="-609600">
              <a:lnSpc>
                <a:spcPct val="90000"/>
              </a:lnSpc>
              <a:defRPr/>
            </a:pPr>
            <a:endParaRPr lang="pl-PL" sz="1800" dirty="0">
              <a:latin typeface="Corbel" pitchFamily="34" charset="0"/>
            </a:endParaRPr>
          </a:p>
        </p:txBody>
      </p:sp>
      <p:pic>
        <p:nvPicPr>
          <p:cNvPr id="53253" name="Obraz 5" descr="1242796267486489866Handicapped_Accessible_sign.svg.m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3356992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Obraz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5589588"/>
            <a:ext cx="266223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Obraz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7725" y="5445125"/>
            <a:ext cx="13477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8" descr="Logo - 3109 - 1 stron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370384" cy="208111"/>
          </a:xfrm>
          <a:noFill/>
        </p:spPr>
        <p:txBody>
          <a:bodyPr/>
          <a:lstStyle/>
          <a:p>
            <a:fld id="{7B6F2E18-50EC-4A6D-A9F6-A8FF7967D8BC}" type="slidenum">
              <a:rPr lang="pl-PL" sz="1000">
                <a:latin typeface="+mn-lt"/>
              </a:rPr>
              <a:pPr/>
              <a:t>3</a:t>
            </a:fld>
            <a:endParaRPr lang="pl-PL" sz="1000" dirty="0">
              <a:latin typeface="+mn-lt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496300" cy="38893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pl-PL" sz="1800" b="1" dirty="0"/>
              <a:t>Okręg nr 19 do Sejmu – m. st. Warszawa - 20 posłów</a:t>
            </a:r>
          </a:p>
        </p:txBody>
      </p:sp>
      <p:pic>
        <p:nvPicPr>
          <p:cNvPr id="9221" name="Picture 10" descr="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628775"/>
            <a:ext cx="30765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395288" y="5084763"/>
            <a:ext cx="84963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FFCC00"/>
                </a:solidFill>
                <a:latin typeface="+mn-lt"/>
              </a:rPr>
              <a:t>Okręg nr 42 do Senatu – Praga Płd., Praga Płn., Rembertów, Targówek, Wesoła – 1 </a:t>
            </a:r>
            <a:r>
              <a:rPr lang="pl-PL" sz="1400" b="1" dirty="0" err="1">
                <a:solidFill>
                  <a:srgbClr val="FFCC00"/>
                </a:solidFill>
                <a:latin typeface="+mn-lt"/>
              </a:rPr>
              <a:t>snator</a:t>
            </a:r>
            <a:r>
              <a:rPr lang="pl-PL" sz="1400" b="1" dirty="0">
                <a:solidFill>
                  <a:srgbClr val="FFCC00"/>
                </a:solidFill>
                <a:latin typeface="+mn-lt"/>
              </a:rPr>
              <a:t>;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800000"/>
                </a:solidFill>
                <a:latin typeface="+mn-lt"/>
              </a:rPr>
              <a:t>Okręg nr 43 do Senatu – Mokotów, Ursynów, Wawer, Wilanów – 1 senator;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009900"/>
                </a:solidFill>
                <a:latin typeface="+mn-lt"/>
              </a:rPr>
              <a:t>Okręg nr 44 do Senatu – Białołęka, Bielany, Śródmieście, Żoliborz – 1 senator;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0066CC"/>
                </a:solidFill>
                <a:latin typeface="+mn-lt"/>
              </a:rPr>
              <a:t>Okręg nr 45 do Senatu – Bemowo, Ochota, Ursus, Włochy, Wola – 1 senator.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endParaRPr lang="pl-PL" sz="1400" b="1" dirty="0">
              <a:solidFill>
                <a:srgbClr val="0066CC"/>
              </a:solidFill>
              <a:latin typeface="+mn-lt"/>
            </a:endParaRP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3635375" y="2133600"/>
            <a:ext cx="10810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latin typeface="+mn-lt"/>
              </a:rPr>
              <a:t>42</a:t>
            </a:r>
          </a:p>
        </p:txBody>
      </p:sp>
      <p:sp>
        <p:nvSpPr>
          <p:cNvPr id="9224" name="Text Box 13"/>
          <p:cNvSpPr txBox="1">
            <a:spLocks noChangeArrowheads="1"/>
          </p:cNvSpPr>
          <p:nvPr/>
        </p:nvSpPr>
        <p:spPr bwMode="auto">
          <a:xfrm>
            <a:off x="4427538" y="3500438"/>
            <a:ext cx="10810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latin typeface="+mn-lt"/>
              </a:rPr>
              <a:t>43</a:t>
            </a:r>
          </a:p>
        </p:txBody>
      </p: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4356100" y="2636838"/>
            <a:ext cx="108108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latin typeface="+mn-lt"/>
              </a:rPr>
              <a:t>44</a:t>
            </a:r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3348038" y="2997200"/>
            <a:ext cx="10810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latin typeface="+mn-lt"/>
              </a:rPr>
              <a:t>45</a:t>
            </a:r>
          </a:p>
        </p:txBody>
      </p:sp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349520" y="652463"/>
            <a:ext cx="71749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OKRĘGOWA KOMISJA WYBORCZA W WARSZWIE I</a:t>
            </a: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7410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04448" y="6309320"/>
            <a:ext cx="370384" cy="352127"/>
          </a:xfrm>
          <a:noFill/>
        </p:spPr>
        <p:txBody>
          <a:bodyPr/>
          <a:lstStyle/>
          <a:p>
            <a:fld id="{82BAA313-6DAD-41AE-8F86-ADD0D230658A}" type="slidenum">
              <a:rPr lang="pl-PL" sz="1000"/>
              <a:pPr/>
              <a:t>30</a:t>
            </a:fld>
            <a:endParaRPr lang="pl-PL" sz="1000" dirty="0"/>
          </a:p>
        </p:txBody>
      </p:sp>
      <p:pic>
        <p:nvPicPr>
          <p:cNvPr id="17412" name="Picture 19" descr="głosowani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212976"/>
            <a:ext cx="2232248" cy="202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95536" y="5373216"/>
            <a:ext cx="8136260" cy="95410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800" b="1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Głosowanie odbywa się w ciągu jednego dnia, bez przerwy, między godziną 7°° a 21°°. </a:t>
            </a:r>
          </a:p>
        </p:txBody>
      </p:sp>
      <p:sp>
        <p:nvSpPr>
          <p:cNvPr id="9" name="Prostokąt 1"/>
          <p:cNvSpPr>
            <a:spLocks noChangeArrowheads="1"/>
          </p:cNvSpPr>
          <p:nvPr/>
        </p:nvSpPr>
        <p:spPr bwMode="auto">
          <a:xfrm>
            <a:off x="2488854" y="581025"/>
            <a:ext cx="31121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DZIEŃ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OTWARCIE LOKALU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9552" y="1484784"/>
            <a:ext cx="799211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130000"/>
              </a:lnSpc>
              <a:spcBef>
                <a:spcPts val="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sz="1400" b="1" dirty="0">
                <a:solidFill>
                  <a:srgbClr val="000099"/>
                </a:solidFill>
                <a:latin typeface="+mn-lt"/>
              </a:rPr>
              <a:t>O godz. 7</a:t>
            </a:r>
            <a:r>
              <a:rPr lang="pl-PL" sz="1400" b="1" baseline="30000" dirty="0">
                <a:solidFill>
                  <a:srgbClr val="000099"/>
                </a:solidFill>
                <a:latin typeface="+mn-lt"/>
              </a:rPr>
              <a:t>00</a:t>
            </a:r>
            <a:r>
              <a:rPr lang="pl-PL" sz="1400" b="1" dirty="0">
                <a:solidFill>
                  <a:srgbClr val="000099"/>
                </a:solidFill>
                <a:latin typeface="+mn-lt"/>
              </a:rPr>
              <a:t> komisja otwiera lokal. Od chwili rozpoczęcia głosowania do czasu zakończenia komisja wykonuje swoje zadania w składzie zapewniającym wyborcom udział w głosowaniu bez zakłóceń przy wydawaniu kart do głosowania lecz </a:t>
            </a:r>
            <a:r>
              <a:rPr lang="pl-PL" sz="1400" b="1" dirty="0">
                <a:solidFill>
                  <a:srgbClr val="FF0000"/>
                </a:solidFill>
                <a:latin typeface="+mn-lt"/>
              </a:rPr>
              <a:t>nie mniejszym niż 1/2 ustawowego składu.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5298" name="pole tekstowe 2"/>
          <p:cNvSpPr txBox="1">
            <a:spLocks noChangeArrowheads="1"/>
          </p:cNvSpPr>
          <p:nvPr/>
        </p:nvSpPr>
        <p:spPr bwMode="auto">
          <a:xfrm>
            <a:off x="684213" y="519113"/>
            <a:ext cx="68401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ZADANIA KOMISJI W TRAKCIE GŁOSOWANIA</a:t>
            </a:r>
          </a:p>
          <a:p>
            <a:r>
              <a:rPr lang="pl-PL" altLang="pl-PL" dirty="0">
                <a:solidFill>
                  <a:srgbClr val="9D032A"/>
                </a:solidFill>
                <a:latin typeface="Arial Black" pitchFamily="34" charset="0"/>
              </a:rPr>
              <a:t>(7.00 – 21.00)</a:t>
            </a:r>
          </a:p>
        </p:txBody>
      </p:sp>
      <p:sp>
        <p:nvSpPr>
          <p:cNvPr id="55299" name="Prostokąt 3"/>
          <p:cNvSpPr>
            <a:spLocks noChangeArrowheads="1"/>
          </p:cNvSpPr>
          <p:nvPr/>
        </p:nvSpPr>
        <p:spPr bwMode="auto">
          <a:xfrm>
            <a:off x="179389" y="1338263"/>
            <a:ext cx="5256707" cy="923330"/>
          </a:xfrm>
          <a:prstGeom prst="rect">
            <a:avLst/>
          </a:prstGeom>
          <a:solidFill>
            <a:srgbClr val="FFCCCC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800" dirty="0">
                <a:latin typeface="Calibri" pitchFamily="34" charset="0"/>
              </a:rPr>
              <a:t>Jeżeli</a:t>
            </a:r>
            <a:r>
              <a:rPr lang="pl-PL" altLang="pl-PL" sz="1800" b="1" dirty="0">
                <a:latin typeface="Calibri" pitchFamily="34" charset="0"/>
              </a:rPr>
              <a:t> </a:t>
            </a:r>
            <a:r>
              <a:rPr lang="pl-PL" altLang="pl-PL" sz="1800" b="1" u="sng" dirty="0">
                <a:latin typeface="Calibri" pitchFamily="34" charset="0"/>
              </a:rPr>
              <a:t>po wydrukowaniu kart</a:t>
            </a:r>
            <a:r>
              <a:rPr lang="pl-PL" altLang="pl-PL" sz="1800" b="1" dirty="0">
                <a:latin typeface="Calibri" pitchFamily="34" charset="0"/>
              </a:rPr>
              <a:t> </a:t>
            </a:r>
            <a:r>
              <a:rPr lang="pl-PL" altLang="pl-PL" sz="1800" dirty="0">
                <a:latin typeface="Calibri" pitchFamily="34" charset="0"/>
              </a:rPr>
              <a:t>nastąpiło:</a:t>
            </a:r>
            <a:br>
              <a:rPr lang="pl-PL" altLang="pl-PL" sz="1800" dirty="0">
                <a:latin typeface="Calibri" pitchFamily="34" charset="0"/>
              </a:rPr>
            </a:br>
            <a:r>
              <a:rPr lang="pl-PL" altLang="pl-PL" sz="1800" dirty="0">
                <a:latin typeface="Calibri" pitchFamily="34" charset="0"/>
              </a:rPr>
              <a:t>- </a:t>
            </a:r>
            <a:r>
              <a:rPr lang="pl-PL" altLang="pl-PL" sz="1800" b="1" dirty="0"/>
              <a:t>skreślenie kandydata </a:t>
            </a:r>
          </a:p>
          <a:p>
            <a:r>
              <a:rPr lang="pl-PL" altLang="pl-PL" sz="1800" b="1" dirty="0"/>
              <a:t>- lub (oraz) unieważnienie rejestracji listy:</a:t>
            </a:r>
          </a:p>
        </p:txBody>
      </p:sp>
      <p:sp>
        <p:nvSpPr>
          <p:cNvPr id="55300" name="Prostokąt 3"/>
          <p:cNvSpPr>
            <a:spLocks noChangeArrowheads="1"/>
          </p:cNvSpPr>
          <p:nvPr/>
        </p:nvSpPr>
        <p:spPr bwMode="auto">
          <a:xfrm>
            <a:off x="467544" y="2492896"/>
            <a:ext cx="4665662" cy="339725"/>
          </a:xfrm>
          <a:prstGeom prst="rect">
            <a:avLst/>
          </a:prstGeom>
          <a:solidFill>
            <a:srgbClr val="FFFFCC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600" b="1" dirty="0">
                <a:latin typeface="Calibri" pitchFamily="34" charset="0"/>
              </a:rPr>
              <a:t>Nie drukuje się nowych kart</a:t>
            </a:r>
          </a:p>
        </p:txBody>
      </p:sp>
      <p:sp>
        <p:nvSpPr>
          <p:cNvPr id="55301" name="Prostokąt 6"/>
          <p:cNvSpPr>
            <a:spLocks noChangeArrowheads="1"/>
          </p:cNvSpPr>
          <p:nvPr/>
        </p:nvSpPr>
        <p:spPr bwMode="auto">
          <a:xfrm>
            <a:off x="323528" y="3068960"/>
            <a:ext cx="4231828" cy="4616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altLang="pl-PL" b="1" dirty="0">
                <a:latin typeface="Calibri" pitchFamily="34" charset="0"/>
              </a:rPr>
              <a:t>Okręgowa Komisja Wyborcza:</a:t>
            </a:r>
          </a:p>
        </p:txBody>
      </p:sp>
      <p:sp>
        <p:nvSpPr>
          <p:cNvPr id="55302" name="Prostokąt 7"/>
          <p:cNvSpPr>
            <a:spLocks noChangeArrowheads="1"/>
          </p:cNvSpPr>
          <p:nvPr/>
        </p:nvSpPr>
        <p:spPr bwMode="auto">
          <a:xfrm>
            <a:off x="0" y="3535363"/>
            <a:ext cx="4713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pl-PL" altLang="pl-PL" sz="1400" b="1" dirty="0">
                <a:latin typeface="Calibri" pitchFamily="34" charset="0"/>
              </a:rPr>
              <a:t>Zawiadamia</a:t>
            </a:r>
            <a:r>
              <a:rPr lang="pl-PL" altLang="pl-PL" sz="1400" dirty="0">
                <a:latin typeface="Calibri" pitchFamily="34" charset="0"/>
              </a:rPr>
              <a:t> obwodowe komisje wyborcze.</a:t>
            </a:r>
          </a:p>
          <a:p>
            <a:pPr marL="342900" indent="-342900" algn="l">
              <a:buFont typeface="+mj-lt"/>
              <a:buAutoNum type="arabicPeriod"/>
            </a:pPr>
            <a:r>
              <a:rPr lang="pl-PL" altLang="pl-PL" sz="1400" b="1" dirty="0">
                <a:latin typeface="Calibri" pitchFamily="34" charset="0"/>
              </a:rPr>
              <a:t>Sporządza informację </a:t>
            </a:r>
            <a:r>
              <a:rPr lang="pl-PL" altLang="pl-PL" sz="1400" dirty="0">
                <a:latin typeface="Calibri" pitchFamily="34" charset="0"/>
              </a:rPr>
              <a:t>o nowym, prawidłowym brzmieniu karty </a:t>
            </a:r>
            <a:r>
              <a:rPr lang="pl-PL" altLang="pl-PL" sz="1400" dirty="0"/>
              <a:t>przez odwzorowanie właściwego arkusza tej karty ze skreślonym nazwiskiem kandydata </a:t>
            </a:r>
            <a:br>
              <a:rPr lang="pl-PL" altLang="pl-PL" sz="1400" dirty="0"/>
            </a:br>
            <a:r>
              <a:rPr lang="pl-PL" altLang="pl-PL" sz="1400" dirty="0"/>
              <a:t>lub unieważnioną listą kandydatów oraz o warunkach ważności głosu oddanego na takiej karcie.</a:t>
            </a:r>
            <a:r>
              <a:rPr lang="pl-PL" altLang="pl-PL" sz="1400" b="1" dirty="0">
                <a:latin typeface="Calibri" pitchFamily="34" charset="0"/>
              </a:rPr>
              <a:t>          </a:t>
            </a:r>
          </a:p>
        </p:txBody>
      </p:sp>
      <p:sp>
        <p:nvSpPr>
          <p:cNvPr id="55303" name="Prostokąt 9"/>
          <p:cNvSpPr>
            <a:spLocks noChangeArrowheads="1"/>
          </p:cNvSpPr>
          <p:nvPr/>
        </p:nvSpPr>
        <p:spPr bwMode="auto">
          <a:xfrm>
            <a:off x="323528" y="5013176"/>
            <a:ext cx="4139980" cy="4616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pl-PL" altLang="pl-PL" b="1" dirty="0">
                <a:latin typeface="Calibri" pitchFamily="34" charset="0"/>
              </a:rPr>
              <a:t>Obwodowa Komisja Wyborcza:</a:t>
            </a:r>
          </a:p>
        </p:txBody>
      </p:sp>
      <p:sp>
        <p:nvSpPr>
          <p:cNvPr id="55304" name="Prostokąt 10"/>
          <p:cNvSpPr>
            <a:spLocks noChangeArrowheads="1"/>
          </p:cNvSpPr>
          <p:nvPr/>
        </p:nvSpPr>
        <p:spPr bwMode="auto">
          <a:xfrm>
            <a:off x="-17463" y="5549900"/>
            <a:ext cx="4572001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 typeface="Calibri Light" pitchFamily="34" charset="0"/>
              <a:buAutoNum type="arabicPeriod"/>
            </a:pPr>
            <a:r>
              <a:rPr lang="pl-PL" altLang="pl-PL" sz="1400" b="1" dirty="0">
                <a:latin typeface="Calibri" pitchFamily="34" charset="0"/>
              </a:rPr>
              <a:t>Umieszcza otrzymaną informację </a:t>
            </a:r>
            <a:r>
              <a:rPr lang="pl-PL" altLang="pl-PL" sz="1400" dirty="0">
                <a:latin typeface="Calibri" pitchFamily="34" charset="0"/>
              </a:rPr>
              <a:t>o skreśleniach </a:t>
            </a:r>
            <a:br>
              <a:rPr lang="pl-PL" altLang="pl-PL" sz="1400" dirty="0">
                <a:latin typeface="Calibri" pitchFamily="34" charset="0"/>
              </a:rPr>
            </a:br>
            <a:r>
              <a:rPr lang="pl-PL" altLang="pl-PL" sz="1400" dirty="0">
                <a:latin typeface="Calibri" pitchFamily="34" charset="0"/>
              </a:rPr>
              <a:t>i nowym brzmieniu karty w lokalu przy obwieszczeniu </a:t>
            </a:r>
            <a:br>
              <a:rPr lang="pl-PL" altLang="pl-PL" sz="1400" dirty="0">
                <a:latin typeface="Calibri" pitchFamily="34" charset="0"/>
              </a:rPr>
            </a:br>
            <a:r>
              <a:rPr lang="pl-PL" altLang="pl-PL" sz="1400" dirty="0">
                <a:latin typeface="Calibri" pitchFamily="34" charset="0"/>
              </a:rPr>
              <a:t>o zarejestrowanych listach kandydatów</a:t>
            </a:r>
          </a:p>
          <a:p>
            <a:pPr marL="342900" indent="-342900" algn="l">
              <a:buFont typeface="Calibri Light" pitchFamily="34" charset="0"/>
              <a:buAutoNum type="arabicPeriod"/>
            </a:pPr>
            <a:r>
              <a:rPr lang="pl-PL" altLang="pl-PL" sz="1400" b="1" dirty="0">
                <a:latin typeface="Calibri" pitchFamily="34" charset="0"/>
              </a:rPr>
              <a:t>Informuje o tym ustnie wyborców przy wydawaniu karty do głosowania</a:t>
            </a:r>
            <a:r>
              <a:rPr lang="pl-PL" altLang="pl-PL" sz="1400" b="1" dirty="0">
                <a:solidFill>
                  <a:srgbClr val="7030A0"/>
                </a:solidFill>
                <a:latin typeface="Calibri" pitchFamily="34" charset="0"/>
              </a:rPr>
              <a:t>.</a:t>
            </a:r>
            <a:endParaRPr lang="pl-PL" altLang="pl-PL" sz="1400" b="1" dirty="0">
              <a:latin typeface="Calibri" pitchFamily="34" charset="0"/>
            </a:endParaRPr>
          </a:p>
        </p:txBody>
      </p:sp>
      <p:sp>
        <p:nvSpPr>
          <p:cNvPr id="55305" name="Prostokąt 11"/>
          <p:cNvSpPr>
            <a:spLocks noChangeArrowheads="1"/>
          </p:cNvSpPr>
          <p:nvPr/>
        </p:nvSpPr>
        <p:spPr bwMode="auto">
          <a:xfrm>
            <a:off x="4643438" y="5308600"/>
            <a:ext cx="4327525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b="1" dirty="0"/>
              <a:t>Niedopuszczalne jest dokonywanie przez komisję jakichkolwiek skreśleń i adnotacji na kartach do głosowania.</a:t>
            </a:r>
            <a:endParaRPr lang="pl-PL" altLang="pl-PL" sz="1600" dirty="0"/>
          </a:p>
        </p:txBody>
      </p:sp>
      <p:sp>
        <p:nvSpPr>
          <p:cNvPr id="13" name="Prostokąt 12"/>
          <p:cNvSpPr/>
          <p:nvPr/>
        </p:nvSpPr>
        <p:spPr>
          <a:xfrm>
            <a:off x="6308725" y="1544638"/>
            <a:ext cx="2662238" cy="3489325"/>
          </a:xfrm>
          <a:prstGeom prst="rect">
            <a:avLst/>
          </a:prstGeom>
          <a:solidFill>
            <a:schemeClr val="bg1"/>
          </a:solidFill>
          <a:ln>
            <a:solidFill>
              <a:srgbClr val="9018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sz="1000" b="1" dirty="0">
              <a:solidFill>
                <a:schemeClr val="tx1"/>
              </a:solidFill>
            </a:endParaRPr>
          </a:p>
        </p:txBody>
      </p:sp>
      <p:sp>
        <p:nvSpPr>
          <p:cNvPr id="55307" name="pole tekstowe 15"/>
          <p:cNvSpPr txBox="1">
            <a:spLocks noChangeArrowheads="1"/>
          </p:cNvSpPr>
          <p:nvPr/>
        </p:nvSpPr>
        <p:spPr bwMode="auto">
          <a:xfrm>
            <a:off x="5954713" y="1570038"/>
            <a:ext cx="33702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000" b="1" dirty="0"/>
              <a:t>OBWIESZCZENIE</a:t>
            </a:r>
          </a:p>
          <a:p>
            <a:pPr algn="ctr"/>
            <a:r>
              <a:rPr lang="pl-PL" altLang="pl-PL" sz="1000" b="1" dirty="0"/>
              <a:t>OKRĘGOWEJ KOMIJSI WYBORCZEJ </a:t>
            </a:r>
          </a:p>
          <a:p>
            <a:pPr algn="ctr"/>
            <a:r>
              <a:rPr lang="pl-PL" altLang="pl-PL" sz="800" b="1" dirty="0"/>
              <a:t>z dnia 18 października  </a:t>
            </a:r>
          </a:p>
          <a:p>
            <a:pPr algn="ctr"/>
            <a:endParaRPr lang="pl-PL" altLang="pl-PL" sz="800" b="1" dirty="0"/>
          </a:p>
          <a:p>
            <a:pPr algn="ctr"/>
            <a:r>
              <a:rPr lang="pl-PL" altLang="pl-PL" sz="800" b="1" dirty="0"/>
              <a:t>w sprawie skreślenia kandydata na  posła</a:t>
            </a:r>
          </a:p>
          <a:p>
            <a:endParaRPr lang="pl-PL" altLang="pl-PL" dirty="0"/>
          </a:p>
        </p:txBody>
      </p:sp>
      <p:pic>
        <p:nvPicPr>
          <p:cNvPr id="55308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4963" y="2289175"/>
            <a:ext cx="187007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Łącznik prosty 11"/>
          <p:cNvCxnSpPr/>
          <p:nvPr/>
        </p:nvCxnSpPr>
        <p:spPr>
          <a:xfrm>
            <a:off x="7002463" y="3030538"/>
            <a:ext cx="317500" cy="0"/>
          </a:xfrm>
          <a:prstGeom prst="line">
            <a:avLst/>
          </a:prstGeom>
          <a:ln>
            <a:solidFill>
              <a:srgbClr val="9018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3528" y="2852936"/>
            <a:ext cx="84963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  <a:t>Na prośbę wyborcy niepełnosprawnego, komisja jest obowiązana do przekazania ustnie treści obwieszczeń wyborczych </a:t>
            </a:r>
            <a:r>
              <a:rPr lang="pl-PL" sz="1600" b="1" u="sng" dirty="0">
                <a:solidFill>
                  <a:srgbClr val="000099"/>
                </a:solidFill>
                <a:latin typeface="Arial" panose="020B0604020202020204" pitchFamily="34" charset="0"/>
              </a:rPr>
              <a:t>w zakresie:</a:t>
            </a:r>
          </a:p>
          <a:p>
            <a:pPr algn="just">
              <a:defRPr/>
            </a:pPr>
            <a:endParaRPr lang="pl-PL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  <a:t>informacji o komitetach wyborczych biorących udział w wyborach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  <a:t>zarejestrowanych kandydatach i listach kandydatów. </a:t>
            </a:r>
          </a:p>
          <a:p>
            <a:pPr algn="just">
              <a:defRPr/>
            </a:pPr>
            <a:endParaRPr lang="pl-PL" sz="16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defRPr/>
            </a:pPr>
            <a: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  <a:t>Przekaz dotyczący kandydatów i list kandydatów powinien się ograniczać do poinformowania wyborcy o liczbie zarejestrowanych list kandydatów w danym okręgu, ich numerach i ew. numerze, na której lista jest umieszczona na karcie do głosowania, oraz </a:t>
            </a:r>
            <a:b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pl-PL" sz="1600" dirty="0">
                <a:solidFill>
                  <a:srgbClr val="000099"/>
                </a:solidFill>
                <a:latin typeface="Arial" panose="020B0604020202020204" pitchFamily="34" charset="0"/>
              </a:rPr>
              <a:t>o liczbie kandydatów, a także imionach i nazwiskach kandydatów na konkretnej wskazanej przez wyborcę liście kandydatów. </a:t>
            </a:r>
          </a:p>
        </p:txBody>
      </p:sp>
      <p:sp>
        <p:nvSpPr>
          <p:cNvPr id="65539" name="Prostokąt 2"/>
          <p:cNvSpPr>
            <a:spLocks noChangeArrowheads="1"/>
          </p:cNvSpPr>
          <p:nvPr/>
        </p:nvSpPr>
        <p:spPr bwMode="auto">
          <a:xfrm>
            <a:off x="323528" y="5805264"/>
            <a:ext cx="8388350" cy="64611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800" b="1" dirty="0">
                <a:solidFill>
                  <a:srgbClr val="000099"/>
                </a:solidFill>
              </a:rPr>
              <a:t>Czynności te wykonuje przewodniczący komisji lub zastępca przewodniczącego w obecności innego członka komisji.</a:t>
            </a:r>
          </a:p>
        </p:txBody>
      </p:sp>
      <p:sp>
        <p:nvSpPr>
          <p:cNvPr id="65540" name="pole tekstowe 3"/>
          <p:cNvSpPr txBox="1">
            <a:spLocks noChangeArrowheads="1"/>
          </p:cNvSpPr>
          <p:nvPr/>
        </p:nvSpPr>
        <p:spPr bwMode="auto">
          <a:xfrm>
            <a:off x="611560" y="620688"/>
            <a:ext cx="6624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            OBOWIĄZKI INFORMACYJNE KOMISJI 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pic>
        <p:nvPicPr>
          <p:cNvPr id="65541" name="Obraz 7" descr="1242796267486489866Handicapped_Accessible_sign.svg.me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3212976"/>
            <a:ext cx="73818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5"/>
          <p:cNvSpPr>
            <a:spLocks noChangeArrowheads="1"/>
          </p:cNvSpPr>
          <p:nvPr/>
        </p:nvSpPr>
        <p:spPr bwMode="auto">
          <a:xfrm>
            <a:off x="611560" y="1556792"/>
            <a:ext cx="77771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dirty="0">
                <a:solidFill>
                  <a:srgbClr val="000099"/>
                </a:solidFill>
              </a:rPr>
              <a:t>Na wniosek wyborcy komisja jest obowiązana wyjaśnić mu sposób głosowania </a:t>
            </a:r>
            <a:br>
              <a:rPr lang="pl-PL" altLang="pl-PL" sz="1600" dirty="0">
                <a:solidFill>
                  <a:srgbClr val="000099"/>
                </a:solidFill>
              </a:rPr>
            </a:br>
            <a:r>
              <a:rPr lang="pl-PL" altLang="pl-PL" sz="1600" dirty="0">
                <a:solidFill>
                  <a:srgbClr val="000099"/>
                </a:solidFill>
              </a:rPr>
              <a:t>w poszczególnych wyborach oraz warunki ważności głosu, zgodnie z informacjami umieszczonymi na karcie do głosowania.</a:t>
            </a:r>
          </a:p>
          <a:p>
            <a:pPr algn="just"/>
            <a:r>
              <a:rPr lang="pl-PL" altLang="pl-PL" sz="1600" b="1" dirty="0">
                <a:solidFill>
                  <a:srgbClr val="FF0000"/>
                </a:solidFill>
              </a:rPr>
              <a:t>     Wyjaśnienie to nie może zawierać elementów agitacyjnych.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1506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C72128-BB57-4515-87C6-AC577A2BB3D9}" type="slidenum">
              <a:rPr lang="pl-PL" altLang="en-US"/>
              <a:pPr/>
              <a:t>33</a:t>
            </a:fld>
            <a:endParaRPr lang="pl-PL" alt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23528" y="908720"/>
            <a:ext cx="7272807" cy="573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pl-PL" sz="1400" dirty="0">
                <a:solidFill>
                  <a:srgbClr val="000099"/>
                </a:solidFill>
                <a:latin typeface="+mn-lt"/>
              </a:rPr>
              <a:t>Sprawdza tożsamość wyborcy - na podstawie dowodu osobistego lub innego dokumentu z fotografią pozwalającym na identyfikację tej osoby (</a:t>
            </a:r>
            <a:r>
              <a:rPr lang="pl-PL" sz="1400" dirty="0">
                <a:solidFill>
                  <a:srgbClr val="000099"/>
                </a:solidFill>
              </a:rPr>
              <a:t>w tym również dokument, który utracił ważność, pod warunkiem że ustalenie tożsamości na jego podstawie nie budzi wątpliwości.</a:t>
            </a:r>
            <a:r>
              <a:rPr lang="pl-PL" sz="1400" dirty="0">
                <a:solidFill>
                  <a:srgbClr val="000099"/>
                </a:solidFill>
                <a:latin typeface="+mn-lt"/>
              </a:rPr>
              <a:t>). </a:t>
            </a:r>
          </a:p>
          <a:p>
            <a:pPr marL="342900" indent="-342900" algn="just">
              <a:lnSpc>
                <a:spcPct val="120000"/>
              </a:lnSpc>
              <a:spcBef>
                <a:spcPct val="50000"/>
              </a:spcBef>
            </a:pPr>
            <a:r>
              <a:rPr lang="pl-PL" sz="1400" dirty="0">
                <a:solidFill>
                  <a:srgbClr val="000099"/>
                </a:solidFill>
                <a:latin typeface="+mn-lt"/>
              </a:rPr>
              <a:t>	</a:t>
            </a:r>
            <a:r>
              <a:rPr lang="pl-PL" sz="1400" u="heavy" dirty="0">
                <a:solidFill>
                  <a:srgbClr val="000099"/>
                </a:solidFill>
              </a:rPr>
              <a:t>Tożsamość wyborcy może zostać także stwierdzona na podstawie </a:t>
            </a:r>
            <a:r>
              <a:rPr lang="pl-PL" sz="1400" u="heavy" dirty="0" err="1">
                <a:solidFill>
                  <a:srgbClr val="000099"/>
                </a:solidFill>
              </a:rPr>
              <a:t>mTożsamości</a:t>
            </a:r>
            <a:br>
              <a:rPr lang="pl-PL" sz="1400" u="heavy" dirty="0">
                <a:solidFill>
                  <a:srgbClr val="000099"/>
                </a:solidFill>
              </a:rPr>
            </a:br>
            <a:r>
              <a:rPr lang="pl-PL" sz="1400" u="sng" dirty="0">
                <a:solidFill>
                  <a:srgbClr val="000099"/>
                </a:solidFill>
              </a:rPr>
              <a:t>Sprawdzenia tożsamości wyborcy należy dokonać w sposób minimalizujący ryzyko ujawnienia danych osobowych wyborcy osobom trzecim.</a:t>
            </a:r>
            <a:endParaRPr lang="pl-PL" sz="1400" dirty="0">
              <a:solidFill>
                <a:srgbClr val="000099"/>
              </a:solidFill>
              <a:latin typeface="+mn-lt"/>
            </a:endParaRPr>
          </a:p>
          <a:p>
            <a:pPr marL="342900" indent="-342900" algn="just">
              <a:lnSpc>
                <a:spcPct val="120000"/>
              </a:lnSpc>
              <a:spcBef>
                <a:spcPct val="50000"/>
              </a:spcBef>
              <a:buFont typeface="+mj-lt"/>
              <a:buAutoNum type="arabicParenR" startAt="2"/>
            </a:pPr>
            <a:r>
              <a:rPr lang="pl-PL" sz="1400" dirty="0">
                <a:solidFill>
                  <a:srgbClr val="000099"/>
                </a:solidFill>
                <a:latin typeface="+mn-lt"/>
              </a:rPr>
              <a:t>Sprawdza czy wyborca jest ujęty w spisie wyborców.</a:t>
            </a:r>
          </a:p>
          <a:p>
            <a:pPr marL="342900" lvl="0" indent="-342900" algn="just" fontAlgn="ctr">
              <a:lnSpc>
                <a:spcPct val="120000"/>
              </a:lnSpc>
              <a:buFont typeface="+mj-lt"/>
              <a:buAutoNum type="arabicParenR" startAt="2"/>
            </a:pPr>
            <a:r>
              <a:rPr lang="pl-PL" sz="1400" dirty="0">
                <a:solidFill>
                  <a:srgbClr val="000099"/>
                </a:solidFill>
              </a:rPr>
              <a:t>Sprawdza, czy w rubryce spisu wyborców „Uwagi” odpowiadającej nazwisku danego wyborcy nie jest umieszczona informacja o wysłaniu do niego pakietu wyborczego. </a:t>
            </a:r>
            <a:r>
              <a:rPr lang="pl-PL" sz="1400" b="1" dirty="0">
                <a:solidFill>
                  <a:srgbClr val="000099"/>
                </a:solidFill>
              </a:rPr>
              <a:t>W przypadku umieszczenia takiej informacji komisja odmawia wydania kart do głosowania</a:t>
            </a:r>
            <a:r>
              <a:rPr lang="pl-PL" sz="1400" dirty="0">
                <a:solidFill>
                  <a:srgbClr val="000099"/>
                </a:solidFill>
              </a:rPr>
              <a:t>. Jeżeli wyborca poinformuje komisję, że nie otrzymał pakietu wyborczego, wówczas przewodniczący komisji lub jego zastępca telefonicznie potwierdza w dziale ewidencji ludności urzędu gminy, czy urząd posiada informację o niedoręczeniu temu wyborcy pakietu. W przypadku potwierdzenia przez urząd niedoręczenia pakietu dwóch członków komisji, w tym przewodniczący lub jego zastępca, skreśla adnotację w spisie o wysłaniu pakietu, w to miejsce wpisuje adnotację „pakiet niedoręczony” i opatrują ją parafami (przewodniczącego komisji lub zastępcy i członka komisji), a komisja wydaje wyborcy karty do głosowania.</a:t>
            </a:r>
          </a:p>
          <a:p>
            <a:pPr algn="just" fontAlgn="ctr">
              <a:lnSpc>
                <a:spcPct val="120000"/>
              </a:lnSpc>
            </a:pPr>
            <a:r>
              <a:rPr lang="pl-PL" sz="1400" dirty="0">
                <a:solidFill>
                  <a:srgbClr val="000099"/>
                </a:solidFill>
              </a:rPr>
              <a:t>Przy wykonywaniu powyższych czynności komisja </a:t>
            </a:r>
            <a:r>
              <a:rPr lang="pl-PL" sz="1400" b="1" dirty="0">
                <a:solidFill>
                  <a:srgbClr val="000099"/>
                </a:solidFill>
              </a:rPr>
              <a:t>obowiązkowo</a:t>
            </a:r>
            <a:r>
              <a:rPr lang="pl-PL" sz="1400" dirty="0">
                <a:solidFill>
                  <a:srgbClr val="000099"/>
                </a:solidFill>
              </a:rPr>
              <a:t> korzysta z osłony na spis wyborców zapewniającej ochronę danych osobowych.</a:t>
            </a:r>
          </a:p>
        </p:txBody>
      </p:sp>
      <p:sp>
        <p:nvSpPr>
          <p:cNvPr id="9" name="pole tekstowe 2"/>
          <p:cNvSpPr txBox="1">
            <a:spLocks noChangeArrowheads="1"/>
          </p:cNvSpPr>
          <p:nvPr/>
        </p:nvSpPr>
        <p:spPr bwMode="auto">
          <a:xfrm>
            <a:off x="539552" y="476672"/>
            <a:ext cx="6840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WYDANIEM KART KOMISJA: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pic>
        <p:nvPicPr>
          <p:cNvPr id="10" name="Picture 2" descr="https://encrypted-tbn3.gstatic.com/images?q=tbn:ANd9GcTllP2rHHAmCLWvbGjAtnvnBj5AysqnGhTaI1DFooTG1jzEXm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7959" y="1511508"/>
            <a:ext cx="1356529" cy="74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7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7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7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7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7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25604" name="Obraz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23528" y="2996952"/>
            <a:ext cx="8424936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defRPr/>
            </a:pPr>
            <a:r>
              <a:rPr lang="pl-PL" sz="2000" b="1" dirty="0">
                <a:solidFill>
                  <a:srgbClr val="000099"/>
                </a:solidFill>
                <a:latin typeface="Arial" panose="020B0604020202020204" pitchFamily="34" charset="0"/>
              </a:rPr>
              <a:t>Niewykonywanie lub niewłaściwe wykonywanie obowiązku ochrony danych skutkować może odpowiedzialnością za naruszenie przepisów dotyczących ochrony danych osobowych.</a:t>
            </a:r>
            <a:endParaRPr lang="pl-PL" sz="24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63491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451" y="1556793"/>
            <a:ext cx="648518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pole tekstowe 1"/>
          <p:cNvSpPr txBox="1">
            <a:spLocks noChangeArrowheads="1"/>
          </p:cNvSpPr>
          <p:nvPr/>
        </p:nvSpPr>
        <p:spPr bwMode="auto">
          <a:xfrm>
            <a:off x="611560" y="548680"/>
            <a:ext cx="64087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WYDAWANIE KART DO GŁOSOWANIA</a:t>
            </a:r>
          </a:p>
          <a:p>
            <a:r>
              <a:rPr lang="pl-PL" altLang="pl-PL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(ochrona danych osobowych)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23528" y="4077072"/>
            <a:ext cx="8424936" cy="21602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just" fontAlgn="ctr"/>
            <a:r>
              <a:rPr lang="pl-PL" sz="1600" dirty="0">
                <a:solidFill>
                  <a:srgbClr val="000099"/>
                </a:solidFill>
              </a:rPr>
              <a:t>Zgodnie z art. 154 § 5a Kodeksu wyborczego członkowie komisji, m.in. w trakcie przebywania w lokalu wyborczym, korzystają z ochrony prawnej przewidzianej dla funkcjonariuszy publicznych i ponoszą odpowiedzialność jak funkcjonariusze publiczni. Nie oznacza to jednak, że osoby te są funkcjonariuszami publicznymi. W związku z tym opublikowanie zdjęć zrobionych w lokalu wyborczym zarówno przez przedstawicieli mediów, jak i przez wyborców może wiązać się z odpowiedzialnością cywilną związaną </a:t>
            </a:r>
            <a:br>
              <a:rPr lang="pl-PL" sz="1600" dirty="0">
                <a:solidFill>
                  <a:srgbClr val="000099"/>
                </a:solidFill>
              </a:rPr>
            </a:br>
            <a:r>
              <a:rPr lang="pl-PL" sz="1600" dirty="0">
                <a:solidFill>
                  <a:srgbClr val="000099"/>
                </a:solidFill>
              </a:rPr>
              <a:t>z opublikowaniem wizerunków osób uczestniczących w głosowaniu, członków komisji lub mężów zaufania albo obserwatorów społecznych bez ich zgody.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71600" y="2564904"/>
            <a:ext cx="7056784" cy="36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600" b="1" dirty="0">
                <a:solidFill>
                  <a:srgbClr val="C00000"/>
                </a:solidFill>
              </a:rPr>
              <a:t>Niedopuszczalne jest robienie zdjęć lub nagrywanie spisu wyborców.</a:t>
            </a:r>
            <a:endParaRPr lang="pl-PL" sz="15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1506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C72128-BB57-4515-87C6-AC577A2BB3D9}" type="slidenum">
              <a:rPr lang="pl-PL" altLang="en-US"/>
              <a:pPr/>
              <a:t>36</a:t>
            </a:fld>
            <a:endParaRPr lang="pl-PL" altLang="en-US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1520" y="1628800"/>
            <a:ext cx="7200800" cy="1088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500" dirty="0">
                <a:solidFill>
                  <a:srgbClr val="000099"/>
                </a:solidFill>
                <a:latin typeface="+mn-lt"/>
              </a:rPr>
              <a:t>Komisja wydaje </a:t>
            </a:r>
            <a:r>
              <a:rPr lang="pl-PL" sz="1500" u="sng" dirty="0">
                <a:solidFill>
                  <a:srgbClr val="FF0000"/>
                </a:solidFill>
                <a:latin typeface="+mn-lt"/>
              </a:rPr>
              <a:t>po jednej karcie do głosowania</a:t>
            </a:r>
            <a:r>
              <a:rPr lang="pl-PL" sz="1500" dirty="0">
                <a:solidFill>
                  <a:srgbClr val="000099"/>
                </a:solidFill>
                <a:latin typeface="+mn-lt"/>
              </a:rPr>
              <a:t> w wyborach do Sejmu i Senatu oraz referendum zwracając uwagę czy </a:t>
            </a:r>
            <a:r>
              <a:rPr lang="pl-PL" sz="1500" u="sng" dirty="0">
                <a:solidFill>
                  <a:srgbClr val="FF0000"/>
                </a:solidFill>
                <a:latin typeface="+mn-lt"/>
              </a:rPr>
              <a:t>wydawane karty są ostemplowane pieczęcią komisji</a:t>
            </a:r>
            <a:r>
              <a:rPr lang="pl-PL" sz="1500" dirty="0">
                <a:solidFill>
                  <a:srgbClr val="000099"/>
                </a:solidFill>
                <a:latin typeface="+mn-lt"/>
              </a:rPr>
              <a:t>. Wyborca potwierdza fakt otrzymania kart własnoręcznym podpisem w przeznaczonej na to rubryce spisu wyborców.</a:t>
            </a:r>
          </a:p>
        </p:txBody>
      </p:sp>
      <p:pic>
        <p:nvPicPr>
          <p:cNvPr id="21509" name="Picture 10" descr="wydanie kar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096" y="1412777"/>
            <a:ext cx="13696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1520" y="6021288"/>
            <a:ext cx="7920037" cy="60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500" dirty="0">
                <a:solidFill>
                  <a:srgbClr val="000099"/>
                </a:solidFill>
                <a:latin typeface="+mn-lt"/>
              </a:rPr>
              <a:t>Komisja, na żądanie wyborcy, zobowiązana jest wydać zaświadczenie potwierdzające wzięcie udziału w głosowaniu lub potwierdzające odmowę wydania kart.</a:t>
            </a:r>
          </a:p>
        </p:txBody>
      </p:sp>
      <p:sp>
        <p:nvSpPr>
          <p:cNvPr id="9" name="pole tekstowe 2"/>
          <p:cNvSpPr txBox="1">
            <a:spLocks noChangeArrowheads="1"/>
          </p:cNvSpPr>
          <p:nvPr/>
        </p:nvSpPr>
        <p:spPr bwMode="auto">
          <a:xfrm>
            <a:off x="611560" y="692696"/>
            <a:ext cx="6840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WYDAWANIE KART WYBORCOM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1520" y="2924944"/>
            <a:ext cx="8640960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400" b="1" dirty="0">
                <a:solidFill>
                  <a:srgbClr val="000099"/>
                </a:solidFill>
              </a:rPr>
              <a:t>Jeżeli wyborca nie potwierdzi własnoręcznym podpisem odbioru kart do głosowania, </a:t>
            </a:r>
            <a:r>
              <a:rPr lang="pl-PL" sz="1400" b="1" u="heavy" dirty="0">
                <a:solidFill>
                  <a:srgbClr val="FF0000"/>
                </a:solidFill>
              </a:rPr>
              <a:t>komisja odmawia ich wydania</a:t>
            </a:r>
            <a:r>
              <a:rPr lang="pl-PL" sz="1400" b="1" dirty="0">
                <a:solidFill>
                  <a:srgbClr val="000099"/>
                </a:solidFill>
              </a:rPr>
              <a:t>. </a:t>
            </a:r>
            <a:r>
              <a:rPr lang="pl-PL" sz="1400" dirty="0">
                <a:solidFill>
                  <a:srgbClr val="000099"/>
                </a:solidFill>
              </a:rPr>
              <a:t>Jedynie w przypadku gdy wyborca okaże komisji dokument potwierdzający, że jest osobą niepełnosprawną o znacznym lub umiarkowanym stopniu niepełnosprawności członek komisji wydający karty do głosowania wraz z przewodniczącym lub zastępcą przewodniczącego stwierdza fakt wydania kart oraz przyczynę braku podpisu osoby otrzymującej karty.</a:t>
            </a:r>
            <a:endParaRPr lang="pl-PL" sz="14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1520" y="4293096"/>
            <a:ext cx="8640960" cy="1514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400" dirty="0">
                <a:solidFill>
                  <a:srgbClr val="000099"/>
                </a:solidFill>
              </a:rPr>
              <a:t>Przy czynności potwierdzania przez wyborców otrzymania kart </a:t>
            </a:r>
            <a:r>
              <a:rPr lang="pl-PL" sz="1400" b="1" dirty="0">
                <a:solidFill>
                  <a:srgbClr val="000099"/>
                </a:solidFill>
              </a:rPr>
              <a:t>należy zwrócić szczególną uwagę, by podpisy składane były w miejscach (w linii) odpowiadających ich nazwiskom</a:t>
            </a:r>
            <a:r>
              <a:rPr lang="pl-PL" sz="1400" dirty="0">
                <a:solidFill>
                  <a:srgbClr val="000099"/>
                </a:solidFill>
              </a:rPr>
              <a:t>. W przypadku gdy komisja zauważy, że osoba podpisała się w linii przy nazwisku innego wyborcy, wskazuje tej osobie właściwe miejsce w spisie do złożenia podpisu, a podpis złożony w niewłaściwym miejscu skreśla. Skreślenie opatruje się adnotacją „podpis w nieprawidłowym miejscu” i parafami członka komisji oraz przewodniczącego komisji lub jego zastępcy.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2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2355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100392" y="6245225"/>
            <a:ext cx="586408" cy="476250"/>
          </a:xfrm>
          <a:noFill/>
        </p:spPr>
        <p:txBody>
          <a:bodyPr/>
          <a:lstStyle/>
          <a:p>
            <a:fld id="{5AB2D069-B429-476B-B972-26A6725613B2}" type="slidenum">
              <a:rPr lang="pl-PL" sz="1000"/>
              <a:pPr/>
              <a:t>37</a:t>
            </a:fld>
            <a:endParaRPr lang="pl-PL" sz="100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03648" y="3140968"/>
            <a:ext cx="7560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Komisja odmawia ponownego wydania kart niezależnie </a:t>
            </a:r>
            <a:b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 przyczyn uzasadniających to żądanie!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5536" y="3140968"/>
            <a:ext cx="1080120" cy="857448"/>
            <a:chOff x="2208" y="240"/>
            <a:chExt cx="1344" cy="1216"/>
          </a:xfrm>
        </p:grpSpPr>
        <p:pic>
          <p:nvPicPr>
            <p:cNvPr id="23560" name="Picture 7" descr="ZNAKI0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40"/>
              <a:ext cx="1344" cy="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Text Box 8"/>
            <p:cNvSpPr txBox="1">
              <a:spLocks noChangeArrowheads="1"/>
            </p:cNvSpPr>
            <p:nvPr/>
          </p:nvSpPr>
          <p:spPr bwMode="auto">
            <a:xfrm>
              <a:off x="2558" y="240"/>
              <a:ext cx="672" cy="12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4800" b="1" dirty="0">
                  <a:solidFill>
                    <a:schemeClr val="tx2"/>
                  </a:solidFill>
                  <a:latin typeface="Myriad Web" pitchFamily="34" charset="0"/>
                  <a:sym typeface="Symbol" pitchFamily="18" charset="2"/>
                </a:rPr>
                <a:t></a:t>
              </a:r>
              <a:endParaRPr lang="pl-PL" sz="4800" b="1" dirty="0">
                <a:solidFill>
                  <a:schemeClr val="tx2"/>
                </a:solidFill>
                <a:latin typeface="Myriad Web" pitchFamily="34" charset="0"/>
              </a:endParaRPr>
            </a:p>
          </p:txBody>
        </p:sp>
      </p:grp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51520" y="4293096"/>
            <a:ext cx="8713788" cy="2123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 przypadku, gdy wyborca odmówił przyjęcia jednej z kart do głosowania </a:t>
            </a:r>
            <a:b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 rubryce „Uwagi” umieszcza się adnotację i opatruje ją czytelnym podpisem. Adnotacja w rubryce „Uwagi” powinna brzmieć odpowiednio „bez Sejmu”, „bez Senatu”, „bez referendum”. Jeżeli wyborca, który odmówił przyjęcia jednej z kart do głosowania, następnie będzie chciał otrzymać kartę – komisja wydaje tę kartę wyborcy.</a:t>
            </a:r>
          </a:p>
        </p:txBody>
      </p:sp>
      <p:sp>
        <p:nvSpPr>
          <p:cNvPr id="11" name="pole tekstowe 2"/>
          <p:cNvSpPr txBox="1">
            <a:spLocks noChangeArrowheads="1"/>
          </p:cNvSpPr>
          <p:nvPr/>
        </p:nvSpPr>
        <p:spPr bwMode="auto">
          <a:xfrm>
            <a:off x="611560" y="692696"/>
            <a:ext cx="6840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WYDAWANIE KART WYBORCOM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3528" y="1268760"/>
            <a:ext cx="6444208" cy="132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Przed wydaniem kart wydający sprawdza czy są ostemplowane pieczęcią komisji!</a:t>
            </a:r>
          </a:p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Karty bez pieczęci komisji są kartami </a:t>
            </a:r>
            <a:r>
              <a:rPr lang="pl-PL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nieważnymi</a:t>
            </a: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6841161" y="1118701"/>
            <a:ext cx="1592450" cy="2105025"/>
            <a:chOff x="6841161" y="1118701"/>
            <a:chExt cx="1592450" cy="2105025"/>
          </a:xfrm>
        </p:grpSpPr>
        <p:pic>
          <p:nvPicPr>
            <p:cNvPr id="12" name="Picture 15" descr="C:\Documents and Settings\ols-info2\Pulpit\Szkolenie OKW_prezentacja\obrazy\11954448041949983974johnny_automatic_hand_holding_paper.svg.me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898946">
              <a:off x="7036611" y="1118701"/>
              <a:ext cx="1397000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7"/>
            <p:cNvGrpSpPr>
              <a:grpSpLocks/>
            </p:cNvGrpSpPr>
            <p:nvPr/>
          </p:nvGrpSpPr>
          <p:grpSpPr bwMode="auto">
            <a:xfrm rot="17269784">
              <a:off x="6862772" y="1651756"/>
              <a:ext cx="294005" cy="337228"/>
              <a:chOff x="3475" y="1598"/>
              <a:chExt cx="2618" cy="2520"/>
            </a:xfrm>
          </p:grpSpPr>
          <p:sp>
            <p:nvSpPr>
              <p:cNvPr id="15" name="WordArt 8"/>
              <p:cNvSpPr>
                <a:spLocks noChangeArrowheads="1" noChangeShapeType="1" noTextEdit="1"/>
              </p:cNvSpPr>
              <p:nvPr/>
            </p:nvSpPr>
            <p:spPr bwMode="auto">
              <a:xfrm rot="-9394933" flipH="1" flipV="1">
                <a:off x="3854" y="1988"/>
                <a:ext cx="1865" cy="1799"/>
              </a:xfrm>
              <a:prstGeom prst="rect">
                <a:avLst/>
              </a:prstGeom>
            </p:spPr>
            <p:txBody>
              <a:bodyPr spcFirstLastPara="1" wrap="none" fromWordArt="1">
                <a:prstTxWarp prst="textCircle">
                  <a:avLst>
                    <a:gd name="adj" fmla="val 10857876"/>
                  </a:avLst>
                </a:prstTxWarp>
              </a:bodyPr>
              <a:lstStyle/>
              <a:p>
                <a:r>
                  <a:rPr lang="pl-PL" sz="1200" kern="10" dirty="0">
                    <a:ln w="6350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Myriad Web"/>
                  </a:rPr>
                  <a:t>Obwodowa Komisja Wyborcza * Nr 1 * </a:t>
                </a: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3475" y="1598"/>
                <a:ext cx="2618" cy="2520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endParaRPr lang="pl-PL"/>
              </a:p>
            </p:txBody>
          </p:sp>
          <p:sp>
            <p:nvSpPr>
              <p:cNvPr id="17" name="WordArt 10"/>
              <p:cNvSpPr>
                <a:spLocks noChangeArrowheads="1" noChangeShapeType="1" noTextEdit="1"/>
              </p:cNvSpPr>
              <p:nvPr/>
            </p:nvSpPr>
            <p:spPr bwMode="auto">
              <a:xfrm rot="1439909">
                <a:off x="4333" y="2678"/>
                <a:ext cx="825" cy="22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pl-PL" sz="1000" kern="10"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Myriad Web"/>
                  </a:rPr>
                  <a:t>w Lipnie</a:t>
                </a:r>
              </a:p>
            </p:txBody>
          </p:sp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9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iekt 33"/>
          <p:cNvGraphicFramePr>
            <a:graphicFrameLocks noChangeAspect="1"/>
          </p:cNvGraphicFramePr>
          <p:nvPr/>
        </p:nvGraphicFramePr>
        <p:xfrm>
          <a:off x="4835020" y="764704"/>
          <a:ext cx="4126864" cy="5840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4293" imgH="6416596" progId="AcroExch.Document.DC">
                  <p:embed/>
                </p:oleObj>
              </mc:Choice>
              <mc:Fallback>
                <p:oleObj name="Acrobat Document" r:id="rId3" imgW="4534293" imgH="6416596" progId="AcroExch.Document.DC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020" y="764704"/>
                        <a:ext cx="4126864" cy="58406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Obraz 31" descr="karta_z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2736304" cy="6565872"/>
          </a:xfrm>
          <a:prstGeom prst="rect">
            <a:avLst/>
          </a:prstGeom>
        </p:spPr>
      </p:pic>
      <p:grpSp>
        <p:nvGrpSpPr>
          <p:cNvPr id="20485" name="Group 11"/>
          <p:cNvGrpSpPr>
            <a:grpSpLocks/>
          </p:cNvGrpSpPr>
          <p:nvPr/>
        </p:nvGrpSpPr>
        <p:grpSpPr bwMode="auto">
          <a:xfrm rot="19829580">
            <a:off x="2190062" y="6017435"/>
            <a:ext cx="373599" cy="367745"/>
            <a:chOff x="3475" y="1598"/>
            <a:chExt cx="2618" cy="2520"/>
          </a:xfrm>
        </p:grpSpPr>
        <p:sp>
          <p:nvSpPr>
            <p:cNvPr id="20499" name="WordArt 12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Okręgowa Komisja Wyborcza </a:t>
              </a:r>
            </a:p>
          </p:txBody>
        </p:sp>
        <p:sp>
          <p:nvSpPr>
            <p:cNvPr id="20500" name="Oval 13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501" name="WordArt 14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w Warszawie II</a:t>
              </a:r>
            </a:p>
          </p:txBody>
        </p:sp>
      </p:grpSp>
      <p:sp>
        <p:nvSpPr>
          <p:cNvPr id="20497" name="Line 16"/>
          <p:cNvSpPr>
            <a:spLocks noChangeShapeType="1"/>
          </p:cNvSpPr>
          <p:nvPr/>
        </p:nvSpPr>
        <p:spPr bwMode="auto">
          <a:xfrm flipH="1">
            <a:off x="2051718" y="5013176"/>
            <a:ext cx="1152129" cy="1008112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3131840" y="4509120"/>
            <a:ext cx="132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Miejsce na pieczęć komisji</a:t>
            </a:r>
          </a:p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obwodowej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 rot="17269784">
            <a:off x="1822211" y="6044244"/>
            <a:ext cx="294005" cy="337228"/>
            <a:chOff x="3475" y="1598"/>
            <a:chExt cx="2618" cy="2520"/>
          </a:xfrm>
        </p:grpSpPr>
        <p:sp>
          <p:nvSpPr>
            <p:cNvPr id="20494" name="WordArt 8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20495" name="Oval 9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pl-PL"/>
            </a:p>
          </p:txBody>
        </p:sp>
        <p:sp>
          <p:nvSpPr>
            <p:cNvPr id="20496" name="WordArt 10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sp>
        <p:nvSpPr>
          <p:cNvPr id="20505" name="Line 16"/>
          <p:cNvSpPr>
            <a:spLocks noChangeShapeType="1"/>
          </p:cNvSpPr>
          <p:nvPr/>
        </p:nvSpPr>
        <p:spPr bwMode="auto">
          <a:xfrm>
            <a:off x="4355977" y="4941168"/>
            <a:ext cx="1080120" cy="36004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17269784">
            <a:off x="5510378" y="5149015"/>
            <a:ext cx="528637" cy="541338"/>
            <a:chOff x="3475" y="1598"/>
            <a:chExt cx="2618" cy="2520"/>
          </a:xfrm>
        </p:grpSpPr>
        <p:sp>
          <p:nvSpPr>
            <p:cNvPr id="20512" name="WordArt 8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20513" name="Oval 9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pl-PL"/>
            </a:p>
          </p:txBody>
        </p:sp>
        <p:sp>
          <p:nvSpPr>
            <p:cNvPr id="20514" name="WordArt 10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grpSp>
        <p:nvGrpSpPr>
          <p:cNvPr id="28" name="Group 11"/>
          <p:cNvGrpSpPr>
            <a:grpSpLocks/>
          </p:cNvGrpSpPr>
          <p:nvPr/>
        </p:nvGrpSpPr>
        <p:grpSpPr bwMode="auto">
          <a:xfrm rot="19829580">
            <a:off x="7431187" y="5065606"/>
            <a:ext cx="684155" cy="679156"/>
            <a:chOff x="3475" y="1598"/>
            <a:chExt cx="2618" cy="2520"/>
          </a:xfrm>
        </p:grpSpPr>
        <p:sp>
          <p:nvSpPr>
            <p:cNvPr id="29" name="WordArt 12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Okręgowa Komisja Wyborcza </a:t>
              </a:r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WordArt 14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w Warszawie II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iekt 24"/>
          <p:cNvGraphicFramePr>
            <a:graphicFrameLocks noChangeAspect="1"/>
          </p:cNvGraphicFramePr>
          <p:nvPr/>
        </p:nvGraphicFramePr>
        <p:xfrm>
          <a:off x="4610100" y="0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534293" imgH="6416596" progId="AcroExch.Document.DC">
                  <p:embed/>
                </p:oleObj>
              </mc:Choice>
              <mc:Fallback>
                <p:oleObj name="Acrobat Document" r:id="rId3" imgW="4534293" imgH="641659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0"/>
                        <a:ext cx="45339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iekt 23"/>
          <p:cNvGraphicFramePr>
            <a:graphicFrameLocks noChangeAspect="1"/>
          </p:cNvGraphicFramePr>
          <p:nvPr/>
        </p:nvGraphicFramePr>
        <p:xfrm>
          <a:off x="0" y="0"/>
          <a:ext cx="4572000" cy="646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416596" imgH="9076207" progId="AcroExch.Document.DC">
                  <p:embed/>
                </p:oleObj>
              </mc:Choice>
              <mc:Fallback>
                <p:oleObj name="Acrobat Document" r:id="rId5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72000" cy="6467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 rot="19829580">
            <a:off x="3441776" y="5554272"/>
            <a:ext cx="583712" cy="535062"/>
            <a:chOff x="3475" y="1598"/>
            <a:chExt cx="2618" cy="2520"/>
          </a:xfrm>
        </p:grpSpPr>
        <p:sp>
          <p:nvSpPr>
            <p:cNvPr id="20499" name="WordArt 12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Okręgowa Komisja Wyborcza </a:t>
              </a:r>
            </a:p>
          </p:txBody>
        </p:sp>
        <p:sp>
          <p:nvSpPr>
            <p:cNvPr id="20500" name="Oval 13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501" name="WordArt 14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w Warszawie II</a:t>
              </a:r>
            </a:p>
          </p:txBody>
        </p:sp>
      </p:grpSp>
      <p:sp>
        <p:nvSpPr>
          <p:cNvPr id="20497" name="Line 16"/>
          <p:cNvSpPr>
            <a:spLocks noChangeShapeType="1"/>
          </p:cNvSpPr>
          <p:nvPr/>
        </p:nvSpPr>
        <p:spPr bwMode="auto">
          <a:xfrm flipH="1" flipV="1">
            <a:off x="3275856" y="6093296"/>
            <a:ext cx="648071" cy="504056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3995936" y="5903893"/>
            <a:ext cx="132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Miejsce na pieczęć komisji</a:t>
            </a:r>
          </a:p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obwodowej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 rot="17269784">
            <a:off x="3046348" y="5612196"/>
            <a:ext cx="294005" cy="337228"/>
            <a:chOff x="3475" y="1598"/>
            <a:chExt cx="2618" cy="2520"/>
          </a:xfrm>
        </p:grpSpPr>
        <p:sp>
          <p:nvSpPr>
            <p:cNvPr id="20494" name="WordArt 8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20495" name="Oval 9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pl-PL"/>
            </a:p>
          </p:txBody>
        </p:sp>
        <p:sp>
          <p:nvSpPr>
            <p:cNvPr id="20496" name="WordArt 10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sp>
        <p:nvSpPr>
          <p:cNvPr id="20505" name="Line 16"/>
          <p:cNvSpPr>
            <a:spLocks noChangeShapeType="1"/>
          </p:cNvSpPr>
          <p:nvPr/>
        </p:nvSpPr>
        <p:spPr bwMode="auto">
          <a:xfrm flipV="1">
            <a:off x="5292080" y="5445670"/>
            <a:ext cx="1800597" cy="86365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 rot="17269784">
            <a:off x="5366362" y="4860982"/>
            <a:ext cx="528637" cy="541338"/>
            <a:chOff x="3475" y="1598"/>
            <a:chExt cx="2618" cy="2520"/>
          </a:xfrm>
        </p:grpSpPr>
        <p:sp>
          <p:nvSpPr>
            <p:cNvPr id="20512" name="WordArt 8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20513" name="Oval 9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pl-PL"/>
            </a:p>
          </p:txBody>
        </p:sp>
        <p:sp>
          <p:nvSpPr>
            <p:cNvPr id="20514" name="WordArt 10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 rot="19829580">
            <a:off x="7422283" y="4726874"/>
            <a:ext cx="799507" cy="788627"/>
            <a:chOff x="3475" y="1598"/>
            <a:chExt cx="2618" cy="2520"/>
          </a:xfrm>
        </p:grpSpPr>
        <p:sp>
          <p:nvSpPr>
            <p:cNvPr id="29" name="WordArt 12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Okręgowa Komisja Wyborcza </a:t>
              </a:r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WordArt 14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Myriad Web"/>
                </a:rPr>
                <a:t>w Warszawie II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Logo - 3109 - 1 stron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370384" cy="280119"/>
          </a:xfrm>
          <a:noFill/>
        </p:spPr>
        <p:txBody>
          <a:bodyPr/>
          <a:lstStyle/>
          <a:p>
            <a:fld id="{8699B2E3-FCA6-45CE-8F30-1FFE4B42EC94}" type="slidenum">
              <a:rPr lang="pl-PL" sz="1000"/>
              <a:pPr/>
              <a:t>4</a:t>
            </a:fld>
            <a:endParaRPr lang="pl-PL" sz="1000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496300" cy="388937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pl-PL" sz="1600" b="1"/>
              <a:t>Okręg nr 20 do Sejmu – powiaty: grodziski, legionowski, nowodworski, otwocki, piaseczyński, pruszkowski, warszawski zach., wołomiński – 12 posłów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95288" y="5084763"/>
            <a:ext cx="84963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0066CC"/>
                </a:solidFill>
              </a:rPr>
              <a:t>Okręg nr 40 do Senatu – pow.: </a:t>
            </a:r>
            <a:br>
              <a:rPr lang="pl-PL" sz="1400" b="1" dirty="0">
                <a:solidFill>
                  <a:srgbClr val="0066CC"/>
                </a:solidFill>
              </a:rPr>
            </a:br>
            <a:r>
              <a:rPr lang="pl-PL" sz="1400" b="1" dirty="0">
                <a:solidFill>
                  <a:srgbClr val="0066CC"/>
                </a:solidFill>
              </a:rPr>
              <a:t>legionowski, nowodworski, warszawski zach., wołomiński – 1 senator;</a:t>
            </a:r>
          </a:p>
          <a:p>
            <a:pPr marL="342900" indent="-342900" algn="l">
              <a:spcBef>
                <a:spcPct val="20000"/>
              </a:spcBef>
              <a:buFont typeface="Wingdings" pitchFamily="2" charset="2"/>
              <a:buChar char="Ø"/>
            </a:pPr>
            <a:r>
              <a:rPr lang="pl-PL" sz="1400" b="1" dirty="0">
                <a:solidFill>
                  <a:srgbClr val="0066CC"/>
                </a:solidFill>
              </a:rPr>
              <a:t>Okręg nr 41 do Senatu – pow.:</a:t>
            </a:r>
            <a:br>
              <a:rPr lang="pl-PL" sz="1400" b="1" dirty="0">
                <a:solidFill>
                  <a:srgbClr val="0066CC"/>
                </a:solidFill>
              </a:rPr>
            </a:br>
            <a:r>
              <a:rPr lang="pl-PL" sz="1400" b="1" dirty="0">
                <a:solidFill>
                  <a:srgbClr val="0066CC"/>
                </a:solidFill>
              </a:rPr>
              <a:t>grodziski, otwocki, piaseczyński pruszkowski – 1 senator;</a:t>
            </a:r>
          </a:p>
        </p:txBody>
      </p:sp>
      <p:pic>
        <p:nvPicPr>
          <p:cNvPr id="10246" name="Picture 11" descr="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1700213"/>
            <a:ext cx="36480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1275" y="3789363"/>
            <a:ext cx="1081088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>
                <a:solidFill>
                  <a:srgbClr val="800000"/>
                </a:solidFill>
              </a:rPr>
              <a:t>41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563938" y="2276475"/>
            <a:ext cx="1081087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>
                <a:solidFill>
                  <a:srgbClr val="800000"/>
                </a:solidFill>
              </a:rPr>
              <a:t>40</a:t>
            </a:r>
          </a:p>
        </p:txBody>
      </p:sp>
      <p:sp>
        <p:nvSpPr>
          <p:cNvPr id="11" name="Prostokąt 1"/>
          <p:cNvSpPr>
            <a:spLocks noChangeArrowheads="1"/>
          </p:cNvSpPr>
          <p:nvPr/>
        </p:nvSpPr>
        <p:spPr bwMode="auto">
          <a:xfrm>
            <a:off x="299827" y="652463"/>
            <a:ext cx="7274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OKRĘGOWA KOMISJA WYBORCZA W WARSZWIE II</a:t>
            </a: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F2C7B55-A4D2-4D55-B9C6-43B457233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99" y="0"/>
            <a:ext cx="4871601" cy="6858000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A38C086-DE48-4927-82BC-3E154712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E75C-BAD1-4D3A-97CD-03442D0D435E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D80D23FD-CDFA-45A7-B6AC-2B5C06AC8F91}"/>
              </a:ext>
            </a:extLst>
          </p:cNvPr>
          <p:cNvGrpSpPr>
            <a:grpSpLocks/>
          </p:cNvGrpSpPr>
          <p:nvPr/>
        </p:nvGrpSpPr>
        <p:grpSpPr bwMode="auto">
          <a:xfrm rot="17269784">
            <a:off x="2486042" y="6116307"/>
            <a:ext cx="528637" cy="541338"/>
            <a:chOff x="3475" y="1598"/>
            <a:chExt cx="2618" cy="2520"/>
          </a:xfrm>
        </p:grpSpPr>
        <p:sp>
          <p:nvSpPr>
            <p:cNvPr id="6" name="WordArt 8">
              <a:extLst>
                <a:ext uri="{FF2B5EF4-FFF2-40B4-BE49-F238E27FC236}">
                  <a16:creationId xmlns:a16="http://schemas.microsoft.com/office/drawing/2014/main" id="{F0621D8A-FE48-480F-9DE3-3B420146AC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82F7FA27-2E79-4B3E-9AF6-B41E56E7C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pl-PL"/>
            </a:p>
          </p:txBody>
        </p:sp>
        <p:sp>
          <p:nvSpPr>
            <p:cNvPr id="8" name="WordArt 10">
              <a:extLst>
                <a:ext uri="{FF2B5EF4-FFF2-40B4-BE49-F238E27FC236}">
                  <a16:creationId xmlns:a16="http://schemas.microsoft.com/office/drawing/2014/main" id="{99050395-EF60-46A7-ADF1-17553A50733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Lipnie</a:t>
              </a:r>
            </a:p>
          </p:txBody>
        </p:sp>
      </p:grpSp>
      <p:sp>
        <p:nvSpPr>
          <p:cNvPr id="13" name="Text Box 17">
            <a:extLst>
              <a:ext uri="{FF2B5EF4-FFF2-40B4-BE49-F238E27FC236}">
                <a16:creationId xmlns:a16="http://schemas.microsoft.com/office/drawing/2014/main" id="{695D2038-CF24-40B3-8BA2-38A8E6CE2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35" y="5076865"/>
            <a:ext cx="132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Miejsce na pieczęć komisji</a:t>
            </a:r>
          </a:p>
          <a:p>
            <a:pPr>
              <a:spcBef>
                <a:spcPts val="0"/>
              </a:spcBef>
            </a:pPr>
            <a:r>
              <a:rPr lang="pl-PL" sz="1400" b="1" dirty="0">
                <a:solidFill>
                  <a:srgbClr val="000099"/>
                </a:solidFill>
                <a:latin typeface="Comic Sans MS" pitchFamily="66" charset="0"/>
              </a:rPr>
              <a:t>obwodowej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13E525CD-6AB2-4735-9E60-3BDE7B21E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3608" y="6119465"/>
            <a:ext cx="538853" cy="270430"/>
          </a:xfrm>
          <a:prstGeom prst="line">
            <a:avLst/>
          </a:prstGeom>
          <a:noFill/>
          <a:ln w="254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4689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88125" y="6381750"/>
            <a:ext cx="2133600" cy="476250"/>
          </a:xfrm>
          <a:noFill/>
        </p:spPr>
        <p:txBody>
          <a:bodyPr/>
          <a:lstStyle/>
          <a:p>
            <a:fld id="{D51446D0-F447-49F0-A642-A0FB7F36F1A4}" type="slidenum">
              <a:rPr lang="pl-PL"/>
              <a:pPr/>
              <a:t>41</a:t>
            </a:fld>
            <a:endParaRPr lang="pl-PL"/>
          </a:p>
        </p:txBody>
      </p:sp>
      <p:graphicFrame>
        <p:nvGraphicFramePr>
          <p:cNvPr id="18926" name="Group 4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390582"/>
              </p:ext>
            </p:extLst>
          </p:nvPr>
        </p:nvGraphicFramePr>
        <p:xfrm>
          <a:off x="482600" y="822325"/>
          <a:ext cx="7345363" cy="335280"/>
        </p:xfrm>
        <a:graphic>
          <a:graphicData uri="http://schemas.openxmlformats.org/drawingml/2006/table">
            <a:tbl>
              <a:tblPr/>
              <a:tblGrid>
                <a:gridCol w="14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PREZYDENT MIASTA</a:t>
                      </a:r>
                      <a:endParaRPr kumimoji="0" lang="pl-PL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Otwock</a:t>
                      </a:r>
                      <a:endParaRPr kumimoji="0" lang="pl-PL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CZĘŚĆ A SPISU WYBORCÓW</a:t>
                      </a:r>
                      <a:endParaRPr kumimoji="0" lang="pl-P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Obwód głosowania nr  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MIASTO Otwock</a:t>
                      </a:r>
                      <a:endParaRPr kumimoji="0" lang="pl-PL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679" name="Group 1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86272"/>
              </p:ext>
            </p:extLst>
          </p:nvPr>
        </p:nvGraphicFramePr>
        <p:xfrm>
          <a:off x="179388" y="1267946"/>
          <a:ext cx="7921004" cy="4468959"/>
        </p:xfrm>
        <a:graphic>
          <a:graphicData uri="http://schemas.openxmlformats.org/drawingml/2006/table">
            <a:tbl>
              <a:tblPr/>
              <a:tblGrid>
                <a:gridCol w="46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9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0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41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00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3442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Lp.</a:t>
                      </a:r>
                      <a:endParaRPr kumimoji="0" lang="pl-PL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Nazwisko i imiona</a:t>
                      </a: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 ewidencyjny PESEL</a:t>
                      </a:r>
                      <a:endParaRPr kumimoji="0" lang="pl-PL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Adres zamieszkania</a:t>
                      </a: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Potwierdzenie przez wyborcę otrzymania karty: </a:t>
                      </a:r>
                      <a:br>
                        <a:rPr kumimoji="0" lang="pl-PL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pl-PL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Głosowanie w dniu ……………. </a:t>
                      </a:r>
                      <a:endParaRPr kumimoji="0" lang="pl-PL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Uwagi</a:t>
                      </a: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miejscowość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ulica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 budynku</a:t>
                      </a:r>
                      <a:endParaRPr kumimoji="0" lang="pl-PL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 lokalu</a:t>
                      </a:r>
                      <a:endParaRPr kumimoji="0" lang="pl-PL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1.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Kowalski Jan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57070175707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1/1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9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Blackadder ITC" pitchFamily="8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2.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Kowalska Maria, Joanna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60041881045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1/1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9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French Script MT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3.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Kowalski Tomasz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80111419014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1/1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9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Bradley Hand ITC" pitchFamily="66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4.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Wysocki Tadeusz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36010163456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1/2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5.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Włocławekski Ireneusz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85122168742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1/3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8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Jankowski Jan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</a:t>
                      </a: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216872</a:t>
                      </a: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2/1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274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Michalska Michalina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70030324841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2/</a:t>
                      </a:r>
                      <a:r>
                        <a:rPr kumimoji="0" lang="pl-PL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3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" name="Group 495"/>
          <p:cNvGrpSpPr>
            <a:grpSpLocks/>
          </p:cNvGrpSpPr>
          <p:nvPr/>
        </p:nvGrpSpPr>
        <p:grpSpPr bwMode="auto">
          <a:xfrm rot="814304">
            <a:off x="3563938" y="188913"/>
            <a:ext cx="1679575" cy="514350"/>
            <a:chOff x="432" y="240"/>
            <a:chExt cx="1058" cy="324"/>
          </a:xfrm>
        </p:grpSpPr>
        <p:sp>
          <p:nvSpPr>
            <p:cNvPr id="22670" name="WordArt 496"/>
            <p:cNvSpPr>
              <a:spLocks noChangeArrowheads="1" noChangeShapeType="1" noTextEdit="1"/>
            </p:cNvSpPr>
            <p:nvPr/>
          </p:nvSpPr>
          <p:spPr bwMode="auto">
            <a:xfrm rot="-799425">
              <a:off x="672" y="336"/>
              <a:ext cx="576" cy="1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2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Przykład</a:t>
              </a:r>
            </a:p>
          </p:txBody>
        </p:sp>
        <p:sp>
          <p:nvSpPr>
            <p:cNvPr id="22671" name="Rectangle 497"/>
            <p:cNvSpPr>
              <a:spLocks noChangeArrowheads="1"/>
            </p:cNvSpPr>
            <p:nvPr/>
          </p:nvSpPr>
          <p:spPr bwMode="auto">
            <a:xfrm rot="-831902">
              <a:off x="432" y="240"/>
              <a:ext cx="1058" cy="3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22844" name="Group 316"/>
          <p:cNvGrpSpPr>
            <a:grpSpLocks/>
          </p:cNvGrpSpPr>
          <p:nvPr/>
        </p:nvGrpSpPr>
        <p:grpSpPr bwMode="auto">
          <a:xfrm>
            <a:off x="6659563" y="2636838"/>
            <a:ext cx="2484437" cy="1323975"/>
            <a:chOff x="4195" y="1661"/>
            <a:chExt cx="1565" cy="834"/>
          </a:xfrm>
        </p:grpSpPr>
        <p:sp>
          <p:nvSpPr>
            <p:cNvPr id="18943" name="Text Box 511"/>
            <p:cNvSpPr txBox="1">
              <a:spLocks noChangeArrowheads="1"/>
            </p:cNvSpPr>
            <p:nvPr/>
          </p:nvSpPr>
          <p:spPr bwMode="auto">
            <a:xfrm rot="10800000">
              <a:off x="4195" y="2341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000">
                  <a:solidFill>
                    <a:srgbClr val="0000CC"/>
                  </a:solidFill>
                  <a:latin typeface="Monotype Corsiva" pitchFamily="66" charset="0"/>
                </a:rPr>
                <a:t>Wysocki</a:t>
              </a:r>
            </a:p>
          </p:txBody>
        </p:sp>
        <p:grpSp>
          <p:nvGrpSpPr>
            <p:cNvPr id="6" name="Group 662"/>
            <p:cNvGrpSpPr>
              <a:grpSpLocks/>
            </p:cNvGrpSpPr>
            <p:nvPr/>
          </p:nvGrpSpPr>
          <p:grpSpPr bwMode="auto">
            <a:xfrm>
              <a:off x="4649" y="1661"/>
              <a:ext cx="1111" cy="680"/>
              <a:chOff x="4649" y="1752"/>
              <a:chExt cx="1111" cy="680"/>
            </a:xfrm>
          </p:grpSpPr>
          <p:sp>
            <p:nvSpPr>
              <p:cNvPr id="22842" name="Text Box 517"/>
              <p:cNvSpPr txBox="1">
                <a:spLocks noChangeArrowheads="1"/>
              </p:cNvSpPr>
              <p:nvPr/>
            </p:nvSpPr>
            <p:spPr bwMode="auto">
              <a:xfrm>
                <a:off x="5012" y="1752"/>
                <a:ext cx="748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200" b="1">
                    <a:latin typeface="Times New Roman" pitchFamily="18" charset="0"/>
                  </a:rPr>
                  <a:t>Wyborcy mogą składać podpisy bez odwracania spisu</a:t>
                </a:r>
              </a:p>
            </p:txBody>
          </p:sp>
          <p:sp>
            <p:nvSpPr>
              <p:cNvPr id="22843" name="Line 521"/>
              <p:cNvSpPr>
                <a:spLocks noChangeShapeType="1"/>
              </p:cNvSpPr>
              <p:nvPr/>
            </p:nvSpPr>
            <p:spPr bwMode="auto">
              <a:xfrm flipH="1">
                <a:off x="4649" y="2296"/>
                <a:ext cx="499" cy="1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22854" name="Group 326"/>
          <p:cNvGrpSpPr>
            <a:grpSpLocks/>
          </p:cNvGrpSpPr>
          <p:nvPr/>
        </p:nvGrpSpPr>
        <p:grpSpPr bwMode="auto">
          <a:xfrm>
            <a:off x="6659563" y="3860800"/>
            <a:ext cx="2484437" cy="687388"/>
            <a:chOff x="4195" y="2432"/>
            <a:chExt cx="1565" cy="433"/>
          </a:xfrm>
        </p:grpSpPr>
        <p:sp>
          <p:nvSpPr>
            <p:cNvPr id="22849" name="Text Box 321"/>
            <p:cNvSpPr txBox="1">
              <a:spLocks noChangeArrowheads="1"/>
            </p:cNvSpPr>
            <p:nvPr/>
          </p:nvSpPr>
          <p:spPr bwMode="auto">
            <a:xfrm>
              <a:off x="4195" y="2659"/>
              <a:ext cx="454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 i="1" dirty="0">
                  <a:solidFill>
                    <a:schemeClr val="accent2"/>
                  </a:solidFill>
                  <a:latin typeface="Times New Roman" pitchFamily="18" charset="0"/>
                </a:rPr>
                <a:t>Jan Nowak</a:t>
              </a:r>
            </a:p>
          </p:txBody>
        </p:sp>
        <p:grpSp>
          <p:nvGrpSpPr>
            <p:cNvPr id="22850" name="Group 322"/>
            <p:cNvGrpSpPr>
              <a:grpSpLocks/>
            </p:cNvGrpSpPr>
            <p:nvPr/>
          </p:nvGrpSpPr>
          <p:grpSpPr bwMode="auto">
            <a:xfrm>
              <a:off x="4921" y="2432"/>
              <a:ext cx="839" cy="408"/>
              <a:chOff x="4921" y="2432"/>
              <a:chExt cx="839" cy="408"/>
            </a:xfrm>
          </p:grpSpPr>
          <p:sp>
            <p:nvSpPr>
              <p:cNvPr id="22851" name="Text Box 517"/>
              <p:cNvSpPr txBox="1">
                <a:spLocks noChangeArrowheads="1"/>
              </p:cNvSpPr>
              <p:nvPr/>
            </p:nvSpPr>
            <p:spPr bwMode="auto">
              <a:xfrm>
                <a:off x="5042" y="2432"/>
                <a:ext cx="718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000" b="1" dirty="0">
                    <a:latin typeface="Times New Roman" pitchFamily="18" charset="0"/>
                  </a:rPr>
                  <a:t>Głosujący na podstawie pełnomocnictwa</a:t>
                </a:r>
              </a:p>
            </p:txBody>
          </p:sp>
          <p:sp>
            <p:nvSpPr>
              <p:cNvPr id="22852" name="Line 521"/>
              <p:cNvSpPr>
                <a:spLocks noChangeShapeType="1"/>
              </p:cNvSpPr>
              <p:nvPr/>
            </p:nvSpPr>
            <p:spPr bwMode="auto">
              <a:xfrm flipH="1">
                <a:off x="4921" y="2795"/>
                <a:ext cx="363" cy="4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2853" name="Text Box 325"/>
            <p:cNvSpPr txBox="1">
              <a:spLocks noChangeArrowheads="1"/>
            </p:cNvSpPr>
            <p:nvPr/>
          </p:nvSpPr>
          <p:spPr bwMode="auto">
            <a:xfrm>
              <a:off x="4604" y="2614"/>
              <a:ext cx="544" cy="2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800" i="1">
                  <a:latin typeface="Times New Roman" pitchFamily="18" charset="0"/>
                </a:rPr>
                <a:t>pełnomocnik</a:t>
              </a:r>
            </a:p>
            <a:p>
              <a:pPr algn="l">
                <a:spcBef>
                  <a:spcPct val="50000"/>
                </a:spcBef>
              </a:pPr>
              <a:r>
                <a:rPr lang="pl-PL" sz="800" i="1">
                  <a:solidFill>
                    <a:schemeClr val="accent2"/>
                  </a:solidFill>
                  <a:latin typeface="Times New Roman" pitchFamily="18" charset="0"/>
                </a:rPr>
                <a:t>  Jan Nowak</a:t>
              </a:r>
            </a:p>
          </p:txBody>
        </p:sp>
      </p:grpSp>
      <p:grpSp>
        <p:nvGrpSpPr>
          <p:cNvPr id="22891" name="Group 363"/>
          <p:cNvGrpSpPr>
            <a:grpSpLocks/>
          </p:cNvGrpSpPr>
          <p:nvPr/>
        </p:nvGrpSpPr>
        <p:grpSpPr bwMode="auto">
          <a:xfrm>
            <a:off x="6516688" y="261938"/>
            <a:ext cx="2468562" cy="2700338"/>
            <a:chOff x="4105" y="165"/>
            <a:chExt cx="1555" cy="1701"/>
          </a:xfrm>
        </p:grpSpPr>
        <p:sp>
          <p:nvSpPr>
            <p:cNvPr id="18933" name="Text Box 501"/>
            <p:cNvSpPr txBox="1">
              <a:spLocks noChangeArrowheads="1"/>
            </p:cNvSpPr>
            <p:nvPr/>
          </p:nvSpPr>
          <p:spPr bwMode="auto">
            <a:xfrm>
              <a:off x="4286" y="1661"/>
              <a:ext cx="40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900">
                  <a:solidFill>
                    <a:schemeClr val="accent2"/>
                  </a:solidFill>
                  <a:latin typeface="Blackadder ITC" pitchFamily="82" charset="0"/>
                </a:rPr>
                <a:t>Kowalska</a:t>
              </a:r>
            </a:p>
          </p:txBody>
        </p:sp>
        <p:sp>
          <p:nvSpPr>
            <p:cNvPr id="18936" name="Rectangle 504"/>
            <p:cNvSpPr>
              <a:spLocks noChangeArrowheads="1"/>
            </p:cNvSpPr>
            <p:nvPr/>
          </p:nvSpPr>
          <p:spPr bwMode="auto">
            <a:xfrm>
              <a:off x="4150" y="1616"/>
              <a:ext cx="23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2000" b="1">
                  <a:solidFill>
                    <a:schemeClr val="accent2"/>
                  </a:solidFill>
                  <a:latin typeface="Myriad Web" pitchFamily="34" charset="0"/>
                  <a:sym typeface="Wingdings 2" pitchFamily="18" charset="2"/>
                </a:rPr>
                <a:t></a:t>
              </a:r>
            </a:p>
          </p:txBody>
        </p:sp>
        <p:sp>
          <p:nvSpPr>
            <p:cNvPr id="18932" name="Text Box 500"/>
            <p:cNvSpPr txBox="1">
              <a:spLocks noChangeArrowheads="1"/>
            </p:cNvSpPr>
            <p:nvPr/>
          </p:nvSpPr>
          <p:spPr bwMode="auto">
            <a:xfrm>
              <a:off x="4286" y="1344"/>
              <a:ext cx="363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700" dirty="0">
                  <a:solidFill>
                    <a:schemeClr val="accent2"/>
                  </a:solidFill>
                  <a:latin typeface="French Script MT" pitchFamily="66" charset="0"/>
                </a:rPr>
                <a:t>Kowalski</a:t>
              </a:r>
            </a:p>
          </p:txBody>
        </p:sp>
        <p:grpSp>
          <p:nvGrpSpPr>
            <p:cNvPr id="3" name="Group 526"/>
            <p:cNvGrpSpPr>
              <a:grpSpLocks/>
            </p:cNvGrpSpPr>
            <p:nvPr/>
          </p:nvGrpSpPr>
          <p:grpSpPr bwMode="auto">
            <a:xfrm>
              <a:off x="4558" y="165"/>
              <a:ext cx="1102" cy="1223"/>
              <a:chOff x="4603" y="923"/>
              <a:chExt cx="1141" cy="693"/>
            </a:xfrm>
          </p:grpSpPr>
          <p:sp>
            <p:nvSpPr>
              <p:cNvPr id="22888" name="Text Box 512"/>
              <p:cNvSpPr txBox="1">
                <a:spLocks noChangeArrowheads="1"/>
              </p:cNvSpPr>
              <p:nvPr/>
            </p:nvSpPr>
            <p:spPr bwMode="auto">
              <a:xfrm>
                <a:off x="4792" y="923"/>
                <a:ext cx="952" cy="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200" b="1" dirty="0">
                    <a:latin typeface="Times New Roman" pitchFamily="18" charset="0"/>
                  </a:rPr>
                  <a:t>Wyborca potwierdza otrzymanie kart swoim podpisem</a:t>
                </a:r>
              </a:p>
            </p:txBody>
          </p:sp>
          <p:sp>
            <p:nvSpPr>
              <p:cNvPr id="22889" name="Line 518"/>
              <p:cNvSpPr>
                <a:spLocks noChangeShapeType="1"/>
              </p:cNvSpPr>
              <p:nvPr/>
            </p:nvSpPr>
            <p:spPr bwMode="auto">
              <a:xfrm flipH="1">
                <a:off x="4603" y="1257"/>
                <a:ext cx="658" cy="35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8930" name="Rectangle 498"/>
            <p:cNvSpPr>
              <a:spLocks noChangeArrowheads="1"/>
            </p:cNvSpPr>
            <p:nvPr/>
          </p:nvSpPr>
          <p:spPr bwMode="auto">
            <a:xfrm>
              <a:off x="4105" y="1298"/>
              <a:ext cx="23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2000" b="1">
                  <a:solidFill>
                    <a:schemeClr val="accent2"/>
                  </a:solidFill>
                  <a:latin typeface="Myriad Web" pitchFamily="34" charset="0"/>
                  <a:sym typeface="Wingdings 2" pitchFamily="18" charset="2"/>
                </a:rPr>
                <a:t></a:t>
              </a:r>
            </a:p>
          </p:txBody>
        </p:sp>
      </p:grpSp>
      <p:grpSp>
        <p:nvGrpSpPr>
          <p:cNvPr id="22908" name="Group 380"/>
          <p:cNvGrpSpPr>
            <a:grpSpLocks/>
          </p:cNvGrpSpPr>
          <p:nvPr/>
        </p:nvGrpSpPr>
        <p:grpSpPr bwMode="auto">
          <a:xfrm>
            <a:off x="4427538" y="2060575"/>
            <a:ext cx="3600450" cy="4451350"/>
            <a:chOff x="2789" y="1298"/>
            <a:chExt cx="2268" cy="2804"/>
          </a:xfrm>
        </p:grpSpPr>
        <p:grpSp>
          <p:nvGrpSpPr>
            <p:cNvPr id="4" name="Group 669"/>
            <p:cNvGrpSpPr>
              <a:grpSpLocks/>
            </p:cNvGrpSpPr>
            <p:nvPr/>
          </p:nvGrpSpPr>
          <p:grpSpPr bwMode="auto">
            <a:xfrm>
              <a:off x="2789" y="1661"/>
              <a:ext cx="1860" cy="2441"/>
              <a:chOff x="2880" y="1927"/>
              <a:chExt cx="1790" cy="2177"/>
            </a:xfrm>
          </p:grpSpPr>
          <p:sp>
            <p:nvSpPr>
              <p:cNvPr id="22902" name="Text Box 515"/>
              <p:cNvSpPr txBox="1">
                <a:spLocks noChangeArrowheads="1"/>
              </p:cNvSpPr>
              <p:nvPr/>
            </p:nvSpPr>
            <p:spPr bwMode="auto">
              <a:xfrm>
                <a:off x="2880" y="3642"/>
                <a:ext cx="1200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l-PL" sz="1200" b="1">
                    <a:latin typeface="Times New Roman" pitchFamily="18" charset="0"/>
                  </a:rPr>
                  <a:t>W przypadku odmowy przyjęcia karty należy umieścić odpowiednią adnotację i ją parafować</a:t>
                </a:r>
              </a:p>
            </p:txBody>
          </p:sp>
          <p:sp>
            <p:nvSpPr>
              <p:cNvPr id="22903" name="Line 519"/>
              <p:cNvSpPr>
                <a:spLocks noChangeShapeType="1"/>
              </p:cNvSpPr>
              <p:nvPr/>
            </p:nvSpPr>
            <p:spPr bwMode="auto">
              <a:xfrm flipV="1">
                <a:off x="3742" y="1927"/>
                <a:ext cx="928" cy="168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9102" name="Text Box 670"/>
            <p:cNvSpPr txBox="1">
              <a:spLocks noChangeArrowheads="1"/>
            </p:cNvSpPr>
            <p:nvPr/>
          </p:nvSpPr>
          <p:spPr bwMode="auto">
            <a:xfrm>
              <a:off x="4649" y="1298"/>
              <a:ext cx="40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700" b="1" i="1" dirty="0">
                  <a:solidFill>
                    <a:schemeClr val="accent2"/>
                  </a:solidFill>
                  <a:latin typeface="Myriad Web" pitchFamily="34" charset="0"/>
                </a:rPr>
                <a:t>bez Sejmu</a:t>
              </a:r>
            </a:p>
          </p:txBody>
        </p:sp>
        <p:sp>
          <p:nvSpPr>
            <p:cNvPr id="18940" name="Freeform 508"/>
            <p:cNvSpPr>
              <a:spLocks/>
            </p:cNvSpPr>
            <p:nvPr/>
          </p:nvSpPr>
          <p:spPr bwMode="auto">
            <a:xfrm>
              <a:off x="4921" y="1389"/>
              <a:ext cx="132" cy="208"/>
            </a:xfrm>
            <a:custGeom>
              <a:avLst/>
              <a:gdLst>
                <a:gd name="T0" fmla="*/ 0 w 132"/>
                <a:gd name="T1" fmla="*/ 208 h 208"/>
                <a:gd name="T2" fmla="*/ 48 w 132"/>
                <a:gd name="T3" fmla="*/ 40 h 208"/>
                <a:gd name="T4" fmla="*/ 68 w 132"/>
                <a:gd name="T5" fmla="*/ 0 h 208"/>
                <a:gd name="T6" fmla="*/ 72 w 132"/>
                <a:gd name="T7" fmla="*/ 96 h 208"/>
                <a:gd name="T8" fmla="*/ 72 w 132"/>
                <a:gd name="T9" fmla="*/ 52 h 208"/>
                <a:gd name="T10" fmla="*/ 88 w 132"/>
                <a:gd name="T11" fmla="*/ 28 h 208"/>
                <a:gd name="T12" fmla="*/ 92 w 132"/>
                <a:gd name="T13" fmla="*/ 80 h 208"/>
                <a:gd name="T14" fmla="*/ 96 w 132"/>
                <a:gd name="T15" fmla="*/ 60 h 208"/>
                <a:gd name="T16" fmla="*/ 104 w 132"/>
                <a:gd name="T17" fmla="*/ 48 h 208"/>
                <a:gd name="T18" fmla="*/ 108 w 132"/>
                <a:gd name="T19" fmla="*/ 60 h 208"/>
                <a:gd name="T20" fmla="*/ 116 w 132"/>
                <a:gd name="T21" fmla="*/ 48 h 208"/>
                <a:gd name="T22" fmla="*/ 120 w 132"/>
                <a:gd name="T23" fmla="*/ 64 h 208"/>
                <a:gd name="T24" fmla="*/ 124 w 132"/>
                <a:gd name="T25" fmla="*/ 52 h 208"/>
                <a:gd name="T26" fmla="*/ 128 w 132"/>
                <a:gd name="T27" fmla="*/ 68 h 208"/>
                <a:gd name="T28" fmla="*/ 128 w 132"/>
                <a:gd name="T29" fmla="*/ 44 h 2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208"/>
                <a:gd name="T47" fmla="*/ 132 w 132"/>
                <a:gd name="T48" fmla="*/ 208 h 2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208">
                  <a:moveTo>
                    <a:pt x="0" y="208"/>
                  </a:moveTo>
                  <a:cubicBezTo>
                    <a:pt x="3" y="148"/>
                    <a:pt x="14" y="91"/>
                    <a:pt x="48" y="40"/>
                  </a:cubicBezTo>
                  <a:cubicBezTo>
                    <a:pt x="52" y="26"/>
                    <a:pt x="68" y="0"/>
                    <a:pt x="68" y="0"/>
                  </a:cubicBezTo>
                  <a:cubicBezTo>
                    <a:pt x="94" y="26"/>
                    <a:pt x="83" y="63"/>
                    <a:pt x="72" y="96"/>
                  </a:cubicBezTo>
                  <a:cubicBezTo>
                    <a:pt x="66" y="79"/>
                    <a:pt x="63" y="76"/>
                    <a:pt x="72" y="52"/>
                  </a:cubicBezTo>
                  <a:cubicBezTo>
                    <a:pt x="75" y="43"/>
                    <a:pt x="88" y="28"/>
                    <a:pt x="88" y="28"/>
                  </a:cubicBezTo>
                  <a:cubicBezTo>
                    <a:pt x="105" y="54"/>
                    <a:pt x="92" y="28"/>
                    <a:pt x="92" y="80"/>
                  </a:cubicBezTo>
                  <a:cubicBezTo>
                    <a:pt x="92" y="87"/>
                    <a:pt x="94" y="66"/>
                    <a:pt x="96" y="60"/>
                  </a:cubicBezTo>
                  <a:cubicBezTo>
                    <a:pt x="98" y="55"/>
                    <a:pt x="101" y="52"/>
                    <a:pt x="104" y="48"/>
                  </a:cubicBezTo>
                  <a:cubicBezTo>
                    <a:pt x="105" y="52"/>
                    <a:pt x="104" y="60"/>
                    <a:pt x="108" y="60"/>
                  </a:cubicBezTo>
                  <a:cubicBezTo>
                    <a:pt x="113" y="60"/>
                    <a:pt x="111" y="46"/>
                    <a:pt x="116" y="48"/>
                  </a:cubicBezTo>
                  <a:cubicBezTo>
                    <a:pt x="121" y="50"/>
                    <a:pt x="119" y="59"/>
                    <a:pt x="120" y="64"/>
                  </a:cubicBezTo>
                  <a:cubicBezTo>
                    <a:pt x="121" y="60"/>
                    <a:pt x="120" y="50"/>
                    <a:pt x="124" y="52"/>
                  </a:cubicBezTo>
                  <a:cubicBezTo>
                    <a:pt x="129" y="54"/>
                    <a:pt x="126" y="73"/>
                    <a:pt x="128" y="68"/>
                  </a:cubicBezTo>
                  <a:cubicBezTo>
                    <a:pt x="132" y="61"/>
                    <a:pt x="128" y="52"/>
                    <a:pt x="128" y="44"/>
                  </a:cubicBezTo>
                </a:path>
              </a:pathLst>
            </a:cu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935" name="Text Box 503"/>
            <p:cNvSpPr txBox="1">
              <a:spLocks noChangeArrowheads="1"/>
            </p:cNvSpPr>
            <p:nvPr/>
          </p:nvSpPr>
          <p:spPr bwMode="auto">
            <a:xfrm>
              <a:off x="4649" y="1616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700" b="1" i="1" dirty="0">
                  <a:solidFill>
                    <a:schemeClr val="accent2"/>
                  </a:solidFill>
                  <a:latin typeface="Myriad Web" pitchFamily="34" charset="0"/>
                </a:rPr>
                <a:t>bez Senatu</a:t>
              </a:r>
            </a:p>
          </p:txBody>
        </p:sp>
        <p:sp>
          <p:nvSpPr>
            <p:cNvPr id="7" name="Freeform 508"/>
            <p:cNvSpPr>
              <a:spLocks/>
            </p:cNvSpPr>
            <p:nvPr/>
          </p:nvSpPr>
          <p:spPr bwMode="auto">
            <a:xfrm>
              <a:off x="4921" y="1661"/>
              <a:ext cx="132" cy="208"/>
            </a:xfrm>
            <a:custGeom>
              <a:avLst/>
              <a:gdLst>
                <a:gd name="T0" fmla="*/ 0 w 132"/>
                <a:gd name="T1" fmla="*/ 208 h 208"/>
                <a:gd name="T2" fmla="*/ 48 w 132"/>
                <a:gd name="T3" fmla="*/ 40 h 208"/>
                <a:gd name="T4" fmla="*/ 68 w 132"/>
                <a:gd name="T5" fmla="*/ 0 h 208"/>
                <a:gd name="T6" fmla="*/ 72 w 132"/>
                <a:gd name="T7" fmla="*/ 96 h 208"/>
                <a:gd name="T8" fmla="*/ 72 w 132"/>
                <a:gd name="T9" fmla="*/ 52 h 208"/>
                <a:gd name="T10" fmla="*/ 88 w 132"/>
                <a:gd name="T11" fmla="*/ 28 h 208"/>
                <a:gd name="T12" fmla="*/ 92 w 132"/>
                <a:gd name="T13" fmla="*/ 80 h 208"/>
                <a:gd name="T14" fmla="*/ 96 w 132"/>
                <a:gd name="T15" fmla="*/ 60 h 208"/>
                <a:gd name="T16" fmla="*/ 104 w 132"/>
                <a:gd name="T17" fmla="*/ 48 h 208"/>
                <a:gd name="T18" fmla="*/ 108 w 132"/>
                <a:gd name="T19" fmla="*/ 60 h 208"/>
                <a:gd name="T20" fmla="*/ 116 w 132"/>
                <a:gd name="T21" fmla="*/ 48 h 208"/>
                <a:gd name="T22" fmla="*/ 120 w 132"/>
                <a:gd name="T23" fmla="*/ 64 h 208"/>
                <a:gd name="T24" fmla="*/ 124 w 132"/>
                <a:gd name="T25" fmla="*/ 52 h 208"/>
                <a:gd name="T26" fmla="*/ 128 w 132"/>
                <a:gd name="T27" fmla="*/ 68 h 208"/>
                <a:gd name="T28" fmla="*/ 128 w 132"/>
                <a:gd name="T29" fmla="*/ 44 h 2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208"/>
                <a:gd name="T47" fmla="*/ 132 w 132"/>
                <a:gd name="T48" fmla="*/ 208 h 2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208">
                  <a:moveTo>
                    <a:pt x="0" y="208"/>
                  </a:moveTo>
                  <a:cubicBezTo>
                    <a:pt x="3" y="148"/>
                    <a:pt x="14" y="91"/>
                    <a:pt x="48" y="40"/>
                  </a:cubicBezTo>
                  <a:cubicBezTo>
                    <a:pt x="52" y="26"/>
                    <a:pt x="68" y="0"/>
                    <a:pt x="68" y="0"/>
                  </a:cubicBezTo>
                  <a:cubicBezTo>
                    <a:pt x="94" y="26"/>
                    <a:pt x="83" y="63"/>
                    <a:pt x="72" y="96"/>
                  </a:cubicBezTo>
                  <a:cubicBezTo>
                    <a:pt x="66" y="79"/>
                    <a:pt x="63" y="76"/>
                    <a:pt x="72" y="52"/>
                  </a:cubicBezTo>
                  <a:cubicBezTo>
                    <a:pt x="75" y="43"/>
                    <a:pt x="88" y="28"/>
                    <a:pt x="88" y="28"/>
                  </a:cubicBezTo>
                  <a:cubicBezTo>
                    <a:pt x="105" y="54"/>
                    <a:pt x="92" y="28"/>
                    <a:pt x="92" y="80"/>
                  </a:cubicBezTo>
                  <a:cubicBezTo>
                    <a:pt x="92" y="87"/>
                    <a:pt x="94" y="66"/>
                    <a:pt x="96" y="60"/>
                  </a:cubicBezTo>
                  <a:cubicBezTo>
                    <a:pt x="98" y="55"/>
                    <a:pt x="101" y="52"/>
                    <a:pt x="104" y="48"/>
                  </a:cubicBezTo>
                  <a:cubicBezTo>
                    <a:pt x="105" y="52"/>
                    <a:pt x="104" y="60"/>
                    <a:pt x="108" y="60"/>
                  </a:cubicBezTo>
                  <a:cubicBezTo>
                    <a:pt x="113" y="60"/>
                    <a:pt x="111" y="46"/>
                    <a:pt x="116" y="48"/>
                  </a:cubicBezTo>
                  <a:cubicBezTo>
                    <a:pt x="121" y="50"/>
                    <a:pt x="119" y="59"/>
                    <a:pt x="120" y="64"/>
                  </a:cubicBezTo>
                  <a:cubicBezTo>
                    <a:pt x="121" y="60"/>
                    <a:pt x="120" y="50"/>
                    <a:pt x="124" y="52"/>
                  </a:cubicBezTo>
                  <a:cubicBezTo>
                    <a:pt x="129" y="54"/>
                    <a:pt x="126" y="73"/>
                    <a:pt x="128" y="68"/>
                  </a:cubicBezTo>
                  <a:cubicBezTo>
                    <a:pt x="132" y="61"/>
                    <a:pt x="128" y="52"/>
                    <a:pt x="128" y="44"/>
                  </a:cubicBezTo>
                </a:path>
              </a:pathLst>
            </a:cu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668"/>
          <p:cNvGrpSpPr>
            <a:grpSpLocks/>
          </p:cNvGrpSpPr>
          <p:nvPr/>
        </p:nvGrpSpPr>
        <p:grpSpPr bwMode="auto">
          <a:xfrm>
            <a:off x="6516216" y="5661248"/>
            <a:ext cx="1871662" cy="677863"/>
            <a:chOff x="4141" y="3430"/>
            <a:chExt cx="1179" cy="427"/>
          </a:xfrm>
        </p:grpSpPr>
        <p:sp>
          <p:nvSpPr>
            <p:cNvPr id="22938" name="Text Box 516"/>
            <p:cNvSpPr txBox="1">
              <a:spLocks noChangeArrowheads="1"/>
            </p:cNvSpPr>
            <p:nvPr/>
          </p:nvSpPr>
          <p:spPr bwMode="auto">
            <a:xfrm>
              <a:off x="4141" y="3566"/>
              <a:ext cx="117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200" b="1" dirty="0">
                  <a:latin typeface="Times New Roman" pitchFamily="18" charset="0"/>
                </a:rPr>
                <a:t>Informacja o wysłanym pakiecie wyborczym</a:t>
              </a:r>
            </a:p>
          </p:txBody>
        </p:sp>
        <p:sp>
          <p:nvSpPr>
            <p:cNvPr id="22939" name="Line 520"/>
            <p:cNvSpPr>
              <a:spLocks noChangeShapeType="1"/>
            </p:cNvSpPr>
            <p:nvPr/>
          </p:nvSpPr>
          <p:spPr bwMode="auto">
            <a:xfrm flipH="1" flipV="1">
              <a:off x="4912" y="3430"/>
              <a:ext cx="48" cy="1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4" name="Text Box 506"/>
          <p:cNvSpPr txBox="1">
            <a:spLocks noChangeArrowheads="1"/>
          </p:cNvSpPr>
          <p:nvPr/>
        </p:nvSpPr>
        <p:spPr bwMode="auto">
          <a:xfrm>
            <a:off x="7380288" y="5197903"/>
            <a:ext cx="6477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700" b="1" i="1" dirty="0">
                <a:solidFill>
                  <a:schemeClr val="accent2"/>
                </a:solidFill>
                <a:latin typeface="Myriad Web" pitchFamily="34" charset="0"/>
              </a:rPr>
              <a:t>wysłano pakiet wyborczy</a:t>
            </a:r>
          </a:p>
        </p:txBody>
      </p:sp>
      <p:sp>
        <p:nvSpPr>
          <p:cNvPr id="43" name="Text Box 503">
            <a:extLst>
              <a:ext uri="{FF2B5EF4-FFF2-40B4-BE49-F238E27FC236}">
                <a16:creationId xmlns:a16="http://schemas.microsoft.com/office/drawing/2014/main" id="{A37E0F64-0363-44A5-BD03-59F795A6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072" y="3662042"/>
            <a:ext cx="647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700" b="1" i="1" dirty="0">
                <a:solidFill>
                  <a:schemeClr val="accent2"/>
                </a:solidFill>
                <a:latin typeface="Myriad Web" pitchFamily="34" charset="0"/>
              </a:rPr>
              <a:t>bez referendum</a:t>
            </a:r>
          </a:p>
        </p:txBody>
      </p:sp>
      <p:sp>
        <p:nvSpPr>
          <p:cNvPr id="45" name="Freeform 508">
            <a:extLst>
              <a:ext uri="{FF2B5EF4-FFF2-40B4-BE49-F238E27FC236}">
                <a16:creationId xmlns:a16="http://schemas.microsoft.com/office/drawing/2014/main" id="{666BD8BE-F0B0-4D8B-8B91-475090A69C15}"/>
              </a:ext>
            </a:extLst>
          </p:cNvPr>
          <p:cNvSpPr>
            <a:spLocks/>
          </p:cNvSpPr>
          <p:nvPr/>
        </p:nvSpPr>
        <p:spPr bwMode="auto">
          <a:xfrm>
            <a:off x="7781932" y="3838575"/>
            <a:ext cx="209550" cy="330200"/>
          </a:xfrm>
          <a:custGeom>
            <a:avLst/>
            <a:gdLst>
              <a:gd name="T0" fmla="*/ 0 w 132"/>
              <a:gd name="T1" fmla="*/ 208 h 208"/>
              <a:gd name="T2" fmla="*/ 48 w 132"/>
              <a:gd name="T3" fmla="*/ 40 h 208"/>
              <a:gd name="T4" fmla="*/ 68 w 132"/>
              <a:gd name="T5" fmla="*/ 0 h 208"/>
              <a:gd name="T6" fmla="*/ 72 w 132"/>
              <a:gd name="T7" fmla="*/ 96 h 208"/>
              <a:gd name="T8" fmla="*/ 72 w 132"/>
              <a:gd name="T9" fmla="*/ 52 h 208"/>
              <a:gd name="T10" fmla="*/ 88 w 132"/>
              <a:gd name="T11" fmla="*/ 28 h 208"/>
              <a:gd name="T12" fmla="*/ 92 w 132"/>
              <a:gd name="T13" fmla="*/ 80 h 208"/>
              <a:gd name="T14" fmla="*/ 96 w 132"/>
              <a:gd name="T15" fmla="*/ 60 h 208"/>
              <a:gd name="T16" fmla="*/ 104 w 132"/>
              <a:gd name="T17" fmla="*/ 48 h 208"/>
              <a:gd name="T18" fmla="*/ 108 w 132"/>
              <a:gd name="T19" fmla="*/ 60 h 208"/>
              <a:gd name="T20" fmla="*/ 116 w 132"/>
              <a:gd name="T21" fmla="*/ 48 h 208"/>
              <a:gd name="T22" fmla="*/ 120 w 132"/>
              <a:gd name="T23" fmla="*/ 64 h 208"/>
              <a:gd name="T24" fmla="*/ 124 w 132"/>
              <a:gd name="T25" fmla="*/ 52 h 208"/>
              <a:gd name="T26" fmla="*/ 128 w 132"/>
              <a:gd name="T27" fmla="*/ 68 h 208"/>
              <a:gd name="T28" fmla="*/ 128 w 132"/>
              <a:gd name="T29" fmla="*/ 44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2"/>
              <a:gd name="T46" fmla="*/ 0 h 208"/>
              <a:gd name="T47" fmla="*/ 132 w 132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2" h="208">
                <a:moveTo>
                  <a:pt x="0" y="208"/>
                </a:moveTo>
                <a:cubicBezTo>
                  <a:pt x="3" y="148"/>
                  <a:pt x="14" y="91"/>
                  <a:pt x="48" y="40"/>
                </a:cubicBezTo>
                <a:cubicBezTo>
                  <a:pt x="52" y="26"/>
                  <a:pt x="68" y="0"/>
                  <a:pt x="68" y="0"/>
                </a:cubicBezTo>
                <a:cubicBezTo>
                  <a:pt x="94" y="26"/>
                  <a:pt x="83" y="63"/>
                  <a:pt x="72" y="96"/>
                </a:cubicBezTo>
                <a:cubicBezTo>
                  <a:pt x="66" y="79"/>
                  <a:pt x="63" y="76"/>
                  <a:pt x="72" y="52"/>
                </a:cubicBezTo>
                <a:cubicBezTo>
                  <a:pt x="75" y="43"/>
                  <a:pt x="88" y="28"/>
                  <a:pt x="88" y="28"/>
                </a:cubicBezTo>
                <a:cubicBezTo>
                  <a:pt x="105" y="54"/>
                  <a:pt x="92" y="28"/>
                  <a:pt x="92" y="80"/>
                </a:cubicBezTo>
                <a:cubicBezTo>
                  <a:pt x="92" y="87"/>
                  <a:pt x="94" y="66"/>
                  <a:pt x="96" y="60"/>
                </a:cubicBezTo>
                <a:cubicBezTo>
                  <a:pt x="98" y="55"/>
                  <a:pt x="101" y="52"/>
                  <a:pt x="104" y="48"/>
                </a:cubicBezTo>
                <a:cubicBezTo>
                  <a:pt x="105" y="52"/>
                  <a:pt x="104" y="60"/>
                  <a:pt x="108" y="60"/>
                </a:cubicBezTo>
                <a:cubicBezTo>
                  <a:pt x="113" y="60"/>
                  <a:pt x="111" y="46"/>
                  <a:pt x="116" y="48"/>
                </a:cubicBezTo>
                <a:cubicBezTo>
                  <a:pt x="121" y="50"/>
                  <a:pt x="119" y="59"/>
                  <a:pt x="120" y="64"/>
                </a:cubicBezTo>
                <a:cubicBezTo>
                  <a:pt x="121" y="60"/>
                  <a:pt x="120" y="50"/>
                  <a:pt x="124" y="52"/>
                </a:cubicBezTo>
                <a:cubicBezTo>
                  <a:pt x="129" y="54"/>
                  <a:pt x="126" y="73"/>
                  <a:pt x="128" y="68"/>
                </a:cubicBezTo>
                <a:cubicBezTo>
                  <a:pt x="132" y="61"/>
                  <a:pt x="128" y="52"/>
                  <a:pt x="128" y="44"/>
                </a:cubicBezTo>
              </a:path>
            </a:pathLst>
          </a:cu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58370" name="Prostokąt 1"/>
          <p:cNvSpPr>
            <a:spLocks noChangeArrowheads="1"/>
          </p:cNvSpPr>
          <p:nvPr/>
        </p:nvSpPr>
        <p:spPr bwMode="auto">
          <a:xfrm>
            <a:off x="539750" y="1989138"/>
            <a:ext cx="8208963" cy="3816350"/>
          </a:xfrm>
          <a:prstGeom prst="rect">
            <a:avLst/>
          </a:prstGeom>
          <a:noFill/>
          <a:ln w="38100">
            <a:solidFill>
              <a:srgbClr val="90181B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2200" b="1">
                <a:solidFill>
                  <a:srgbClr val="000000"/>
                </a:solidFill>
                <a:cs typeface="Arial" charset="0"/>
              </a:rPr>
              <a:t>Dodatkowy formularz spisu wyborców, na którym komisja dopisuje wyborców w dniu głosowania, powinien zawierać oznaczenie </a:t>
            </a:r>
            <a:r>
              <a:rPr lang="pl-PL" altLang="pl-PL" sz="2200" b="1">
                <a:solidFill>
                  <a:srgbClr val="9D032A"/>
                </a:solidFill>
                <a:cs typeface="Arial" charset="0"/>
              </a:rPr>
              <a:t>„Dodatkowy formularz spisu wyborców”</a:t>
            </a:r>
            <a:r>
              <a:rPr lang="pl-PL" altLang="pl-PL" sz="2200" b="1">
                <a:solidFill>
                  <a:srgbClr val="000000"/>
                </a:solidFill>
                <a:cs typeface="Arial" charset="0"/>
              </a:rPr>
              <a:t>. Członek komisji dopisujący na tym formularzu wyborcę </a:t>
            </a:r>
            <a:br>
              <a:rPr lang="pl-PL" altLang="pl-PL" sz="2200" b="1">
                <a:solidFill>
                  <a:srgbClr val="000000"/>
                </a:solidFill>
                <a:cs typeface="Arial" charset="0"/>
              </a:rPr>
            </a:br>
            <a:r>
              <a:rPr lang="pl-PL" altLang="pl-PL" sz="2200" b="1">
                <a:solidFill>
                  <a:srgbClr val="000000"/>
                </a:solidFill>
                <a:cs typeface="Arial" charset="0"/>
              </a:rPr>
              <a:t>w dniu głosowania każdorazowo, obok imienia i nazwiska osoby dopisanej, umieszcza swoją parafę. Po zakończeniu głosowania dodatkowy formularz spisu wyborców powinien zostać opatrzony pieczęcią komisji oraz podpisany przez przewodniczącego komisji lub jego zastępcę. </a:t>
            </a:r>
            <a:endParaRPr lang="pl-PL" altLang="pl-PL" sz="2200">
              <a:solidFill>
                <a:srgbClr val="000000"/>
              </a:solidFill>
              <a:cs typeface="Arial" charset="0"/>
            </a:endParaRPr>
          </a:p>
          <a:p>
            <a:pPr algn="just"/>
            <a:r>
              <a:rPr lang="pl-PL" altLang="pl-PL" sz="2200" b="1">
                <a:solidFill>
                  <a:srgbClr val="000000"/>
                </a:solidFill>
                <a:cs typeface="Arial" charset="0"/>
              </a:rPr>
              <a:t>Komisja nie jest uprawniona do dokonywania jakichkolwiek innych zmian w spisie wyborców. </a:t>
            </a:r>
            <a:endParaRPr lang="pl-PL" altLang="pl-PL" sz="2200">
              <a:cs typeface="Arial" charset="0"/>
            </a:endParaRPr>
          </a:p>
        </p:txBody>
      </p:sp>
      <p:sp>
        <p:nvSpPr>
          <p:cNvPr id="58371" name="pole tekstowe 1"/>
          <p:cNvSpPr txBox="1">
            <a:spLocks noChangeArrowheads="1"/>
          </p:cNvSpPr>
          <p:nvPr/>
        </p:nvSpPr>
        <p:spPr bwMode="auto">
          <a:xfrm>
            <a:off x="467544" y="908720"/>
            <a:ext cx="704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</a:rPr>
              <a:t>DOPISYWANIE DO SPISU OSÓB UPRAWNIONYCH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pic>
        <p:nvPicPr>
          <p:cNvPr id="193538" name="Picture 2" descr="1man31-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3635" y="2787404"/>
            <a:ext cx="1068383" cy="1283191"/>
          </a:xfrm>
          <a:prstGeom prst="rect">
            <a:avLst/>
          </a:prstGeom>
          <a:noFill/>
        </p:spPr>
      </p:pic>
      <p:sp>
        <p:nvSpPr>
          <p:cNvPr id="1935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1520" y="1911931"/>
            <a:ext cx="6985000" cy="2877889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pl-PL" sz="1800" dirty="0">
                <a:solidFill>
                  <a:srgbClr val="000099"/>
                </a:solidFill>
              </a:rPr>
              <a:t>W dniu głosowania komisja dopisuje do spisu: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Char char="•"/>
            </a:pPr>
            <a:r>
              <a:rPr lang="pl-PL" sz="1800" dirty="0">
                <a:solidFill>
                  <a:srgbClr val="000099"/>
                </a:solidFill>
              </a:rPr>
              <a:t>osobę przedkładającą zaświadczenie o prawie do głosowania - </a:t>
            </a:r>
            <a:r>
              <a:rPr lang="pl-PL" sz="1800" u="sng" dirty="0">
                <a:solidFill>
                  <a:srgbClr val="000099"/>
                </a:solidFill>
              </a:rPr>
              <a:t>zaświadczenie należy zatrzymać</a:t>
            </a:r>
            <a:r>
              <a:rPr lang="pl-PL" sz="1800" dirty="0">
                <a:solidFill>
                  <a:srgbClr val="000099"/>
                </a:solidFill>
              </a:rPr>
              <a:t> i </a:t>
            </a:r>
            <a:r>
              <a:rPr lang="pl-PL" sz="1800" b="1" dirty="0">
                <a:solidFill>
                  <a:srgbClr val="000099"/>
                </a:solidFill>
              </a:rPr>
              <a:t>dołączyć do spisu</a:t>
            </a:r>
            <a:r>
              <a:rPr lang="pl-PL" sz="1800" b="1" dirty="0">
                <a:solidFill>
                  <a:schemeClr val="tx1"/>
                </a:solidFill>
              </a:rPr>
              <a:t>,</a:t>
            </a:r>
            <a:endParaRPr lang="pl-PL" sz="1800" dirty="0">
              <a:solidFill>
                <a:srgbClr val="000099"/>
              </a:solidFill>
            </a:endParaRPr>
          </a:p>
          <a:p>
            <a:pPr marL="609600" indent="-609600" algn="just">
              <a:lnSpc>
                <a:spcPct val="80000"/>
              </a:lnSpc>
            </a:pPr>
            <a:r>
              <a:rPr lang="pl-PL" sz="1800" dirty="0">
                <a:solidFill>
                  <a:srgbClr val="000099"/>
                </a:solidFill>
              </a:rPr>
              <a:t>osobę pominiętą w spisie, jeżeli udokumentuje ona, iż stale zamieszkuje na terenie obwodu głosowania, a urząd gminy, na żądanie komisji, bezwzględnie </a:t>
            </a:r>
            <a:r>
              <a:rPr lang="pl-PL" sz="1800" u="sng" dirty="0">
                <a:solidFill>
                  <a:srgbClr val="000099"/>
                </a:solidFill>
              </a:rPr>
              <a:t>potwierdzi telefonicznie</a:t>
            </a:r>
            <a:r>
              <a:rPr lang="pl-PL" sz="1800" dirty="0">
                <a:solidFill>
                  <a:srgbClr val="000099"/>
                </a:solidFill>
              </a:rPr>
              <a:t>, że osoba ta jest wpisana do rejestru wyborców i pominięcie jest wynikiem pomyłki powstałej przy sporządzaniu spisu;</a:t>
            </a:r>
          </a:p>
          <a:p>
            <a:pPr marL="609600" indent="-609600" algn="just">
              <a:lnSpc>
                <a:spcPct val="80000"/>
              </a:lnSpc>
            </a:pPr>
            <a:r>
              <a:rPr lang="pl-PL" sz="1800" dirty="0">
                <a:solidFill>
                  <a:srgbClr val="000099"/>
                </a:solidFill>
                <a:cs typeface="Times New Roman" pitchFamily="18" charset="0"/>
              </a:rPr>
              <a:t>w obwodach odrębnych – osobę, która przybyła do szpitala (zakładu pomocy społecznej) w przeddzień wyborów;</a:t>
            </a: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251520" y="5949280"/>
            <a:ext cx="8713788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Komisja nie jest uprawniona do dokonywania jakichkolwiek innych zmian w spisie wyborców</a:t>
            </a:r>
          </a:p>
        </p:txBody>
      </p:sp>
      <p:pic>
        <p:nvPicPr>
          <p:cNvPr id="193542" name="Picture 6" descr="j02119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4221088"/>
            <a:ext cx="935682" cy="573251"/>
          </a:xfrm>
          <a:prstGeom prst="rect">
            <a:avLst/>
          </a:prstGeom>
          <a:noFill/>
        </p:spPr>
      </p:pic>
      <p:sp>
        <p:nvSpPr>
          <p:cNvPr id="9" name="pole tekstowe 2"/>
          <p:cNvSpPr txBox="1">
            <a:spLocks noChangeArrowheads="1"/>
          </p:cNvSpPr>
          <p:nvPr/>
        </p:nvSpPr>
        <p:spPr bwMode="auto">
          <a:xfrm>
            <a:off x="1043608" y="54868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DOPISANIE WYBORCY DO SPISU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pic>
        <p:nvPicPr>
          <p:cNvPr id="11" name="Picture 2" descr="1manwoman1-m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916" y="1824208"/>
            <a:ext cx="1151102" cy="8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3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3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244408" y="6245225"/>
            <a:ext cx="442392" cy="476250"/>
          </a:xfrm>
          <a:noFill/>
        </p:spPr>
        <p:txBody>
          <a:bodyPr/>
          <a:lstStyle/>
          <a:p>
            <a:fld id="{EE13D29E-8C12-4A02-9365-4878BC007F38}" type="slidenum">
              <a:rPr lang="pl-PL" altLang="pl-PL" sz="1000"/>
              <a:pPr/>
              <a:t>44</a:t>
            </a:fld>
            <a:endParaRPr lang="pl-PL" altLang="pl-PL" sz="1000" dirty="0"/>
          </a:p>
        </p:txBody>
      </p:sp>
      <p:sp>
        <p:nvSpPr>
          <p:cNvPr id="45059" name="Rectangle 28"/>
          <p:cNvSpPr>
            <a:spLocks noChangeArrowheads="1"/>
          </p:cNvSpPr>
          <p:nvPr/>
        </p:nvSpPr>
        <p:spPr bwMode="auto">
          <a:xfrm>
            <a:off x="2051050" y="260350"/>
            <a:ext cx="45370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pl-PL" altLang="pl-PL" sz="1600" i="1"/>
              <a:t>Wzór zaświadczenia o prawie do głosowania</a:t>
            </a:r>
          </a:p>
        </p:txBody>
      </p:sp>
      <p:sp>
        <p:nvSpPr>
          <p:cNvPr id="45060" name="pole tekstowe 8"/>
          <p:cNvSpPr txBox="1">
            <a:spLocks noChangeArrowheads="1"/>
          </p:cNvSpPr>
          <p:nvPr/>
        </p:nvSpPr>
        <p:spPr bwMode="auto">
          <a:xfrm>
            <a:off x="1258888" y="620713"/>
            <a:ext cx="6840537" cy="6155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pl-PL" altLang="pl-PL" sz="800" dirty="0">
                <a:solidFill>
                  <a:srgbClr val="FF0000"/>
                </a:solidFill>
              </a:rPr>
              <a:t>Urząd Miasta Otwock</a:t>
            </a:r>
            <a:r>
              <a:rPr lang="pl-PL" altLang="pl-PL" sz="800" dirty="0"/>
              <a:t>			</a:t>
            </a:r>
            <a:r>
              <a:rPr lang="pl-PL" altLang="pl-PL" sz="1400" b="1" dirty="0">
                <a:solidFill>
                  <a:srgbClr val="0066CC"/>
                </a:solidFill>
                <a:latin typeface="Bradley Hand ITC" pitchFamily="66" charset="0"/>
              </a:rPr>
              <a:t>Otwock  </a:t>
            </a:r>
            <a:r>
              <a:rPr lang="pl-PL" altLang="pl-PL" sz="800" dirty="0"/>
              <a:t> dnia    </a:t>
            </a:r>
            <a:r>
              <a:rPr lang="pl-PL" altLang="pl-PL" sz="1400" dirty="0">
                <a:solidFill>
                  <a:srgbClr val="0066CC"/>
                </a:solidFill>
                <a:latin typeface="Bradley Hand ITC" pitchFamily="66" charset="0"/>
              </a:rPr>
              <a:t>21-09-2023 r.</a:t>
            </a:r>
            <a:endParaRPr lang="pl-PL" altLang="pl-PL" sz="1400" dirty="0">
              <a:solidFill>
                <a:srgbClr val="0066CC"/>
              </a:solidFill>
            </a:endParaRPr>
          </a:p>
          <a:p>
            <a:pPr algn="l" eaLnBrk="1" hangingPunct="1"/>
            <a:r>
              <a:rPr lang="pl-PL" altLang="pl-PL" sz="800" dirty="0">
                <a:solidFill>
                  <a:srgbClr val="FF0000"/>
                </a:solidFill>
              </a:rPr>
              <a:t>ul. Kościuszki 12</a:t>
            </a:r>
            <a:r>
              <a:rPr lang="pl-PL" altLang="pl-PL" sz="800" dirty="0"/>
              <a:t>				                                                             </a:t>
            </a:r>
          </a:p>
          <a:p>
            <a:pPr algn="l" eaLnBrk="1" hangingPunct="1"/>
            <a:r>
              <a:rPr lang="pl-PL" altLang="pl-PL" sz="800" dirty="0">
                <a:solidFill>
                  <a:srgbClr val="FF0000"/>
                </a:solidFill>
              </a:rPr>
              <a:t>05-100 Otwock</a:t>
            </a:r>
          </a:p>
          <a:p>
            <a:pPr algn="ctr" eaLnBrk="1" hangingPunct="1"/>
            <a:r>
              <a:rPr lang="pl-PL" altLang="pl-PL" sz="1400" b="1" dirty="0"/>
              <a:t>ZAŚWIADCZENIE O PRAWIE DO GŁOSOWANIA</a:t>
            </a:r>
          </a:p>
          <a:p>
            <a:pPr algn="ctr" eaLnBrk="1" hangingPunct="1"/>
            <a:endParaRPr lang="pl-PL" altLang="pl-PL" sz="1400" b="1" dirty="0"/>
          </a:p>
          <a:p>
            <a:pPr algn="l" eaLnBrk="1" hangingPunct="1"/>
            <a:r>
              <a:rPr lang="pl-PL" altLang="pl-PL" sz="1000" b="1" dirty="0"/>
              <a:t>Niniejsze zaświadczenie uprawnia</a:t>
            </a: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Imię (imiona         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Jan Antoni</a:t>
            </a:r>
            <a:endParaRPr lang="pl-PL" altLang="pl-PL" sz="1000" b="1" dirty="0">
              <a:solidFill>
                <a:srgbClr val="0066CC"/>
              </a:solidFill>
            </a:endParaRP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Nazwisko            </a:t>
            </a:r>
            <a:r>
              <a:rPr lang="pl-PL" altLang="pl-PL" sz="1000" b="1" dirty="0">
                <a:solidFill>
                  <a:srgbClr val="00B0F0"/>
                </a:solidFill>
                <a:latin typeface="Brush Script MT" pitchFamily="66" charset="0"/>
              </a:rPr>
              <a:t>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Nowak</a:t>
            </a:r>
            <a:endParaRPr lang="pl-PL" altLang="pl-PL" sz="1000" b="1" dirty="0">
              <a:solidFill>
                <a:srgbClr val="0066CC"/>
              </a:solidFill>
            </a:endParaRP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Imię ojca 	</a:t>
            </a:r>
            <a:r>
              <a:rPr lang="pl-PL" altLang="pl-PL" sz="1000" b="1" dirty="0">
                <a:solidFill>
                  <a:srgbClr val="00B0F0"/>
                </a:solidFill>
                <a:latin typeface="Brush Script MT" pitchFamily="66" charset="0"/>
              </a:rPr>
              <a:t>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Adam</a:t>
            </a:r>
            <a:endParaRPr lang="pl-PL" altLang="pl-PL" sz="1000" b="1" dirty="0">
              <a:solidFill>
                <a:srgbClr val="0066CC"/>
              </a:solidFill>
            </a:endParaRP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Nr ewidencyjny PESEL 	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50010100011</a:t>
            </a: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Nr paszportu lub innego dokumentu stwierdzającego tożsamość* </a:t>
            </a:r>
            <a:r>
              <a:rPr lang="pl-PL" altLang="pl-PL" sz="1000" b="1" dirty="0">
                <a:solidFill>
                  <a:srgbClr val="000099"/>
                </a:solidFill>
              </a:rPr>
              <a:t>………………………………………</a:t>
            </a:r>
          </a:p>
          <a:p>
            <a:pPr algn="l" eaLnBrk="1" hangingPunct="1">
              <a:buFontTx/>
              <a:buAutoNum type="arabicPeriod"/>
            </a:pPr>
            <a:r>
              <a:rPr lang="pl-PL" altLang="pl-PL" sz="1000" b="1" dirty="0"/>
              <a:t>Adres zamieszkania:</a:t>
            </a:r>
          </a:p>
          <a:p>
            <a:pPr algn="l" eaLnBrk="1" hangingPunct="1">
              <a:buFontTx/>
              <a:buAutoNum type="alphaLcParenR"/>
            </a:pPr>
            <a:r>
              <a:rPr lang="pl-PL" altLang="pl-PL" sz="1000" b="1" dirty="0"/>
              <a:t>gmina (miasto, dzielnica)	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Otwock</a:t>
            </a:r>
            <a:endParaRPr lang="pl-PL" altLang="pl-PL" sz="1000" b="1" dirty="0">
              <a:solidFill>
                <a:srgbClr val="0066CC"/>
              </a:solidFill>
            </a:endParaRPr>
          </a:p>
          <a:p>
            <a:pPr algn="l" eaLnBrk="1" hangingPunct="1">
              <a:buFontTx/>
              <a:buAutoNum type="alphaLcParenR"/>
            </a:pPr>
            <a:r>
              <a:rPr lang="pl-PL" altLang="pl-PL" sz="1000" b="1" dirty="0"/>
              <a:t>miejscowość 	</a:t>
            </a:r>
            <a:r>
              <a:rPr lang="pl-PL" altLang="pl-PL" sz="1000" b="1" dirty="0">
                <a:solidFill>
                  <a:srgbClr val="00B0F0"/>
                </a:solidFill>
                <a:latin typeface="Brush Script MT" pitchFamily="66" charset="0"/>
              </a:rPr>
              <a:t>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Otwock</a:t>
            </a:r>
          </a:p>
          <a:p>
            <a:pPr algn="l" eaLnBrk="1" hangingPunct="1">
              <a:buFontTx/>
              <a:buAutoNum type="alphaLcParenR"/>
            </a:pPr>
            <a:r>
              <a:rPr lang="pl-PL" altLang="pl-PL" sz="1000" b="1" dirty="0"/>
              <a:t>ulica 	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Polna</a:t>
            </a:r>
          </a:p>
          <a:p>
            <a:pPr algn="l" eaLnBrk="1" hangingPunct="1">
              <a:buFontTx/>
              <a:buAutoNum type="alphaLcParenR"/>
            </a:pPr>
            <a:r>
              <a:rPr lang="pl-PL" altLang="pl-PL" sz="1000" b="1" dirty="0"/>
              <a:t>nr domu 	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10</a:t>
            </a:r>
          </a:p>
          <a:p>
            <a:pPr algn="l" eaLnBrk="1" hangingPunct="1">
              <a:buFontTx/>
              <a:buAutoNum type="alphaLcParenR"/>
            </a:pPr>
            <a:r>
              <a:rPr lang="pl-PL" altLang="pl-PL" sz="1000" b="1" dirty="0"/>
              <a:t>nr mieszkania  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2</a:t>
            </a:r>
            <a:endParaRPr lang="pl-PL" altLang="pl-PL" sz="1000" b="1" dirty="0">
              <a:solidFill>
                <a:srgbClr val="0066CC"/>
              </a:solidFill>
            </a:endParaRPr>
          </a:p>
          <a:p>
            <a:pPr algn="l" eaLnBrk="1" hangingPunct="1">
              <a:buFontTx/>
              <a:buAutoNum type="arabicPeriod" startAt="7"/>
            </a:pPr>
            <a:r>
              <a:rPr lang="pl-PL" altLang="pl-PL" sz="1000" b="1" dirty="0"/>
              <a:t>Obywatelstwo * ……………………………………………………………………………………………………</a:t>
            </a:r>
          </a:p>
          <a:p>
            <a:pPr eaLnBrk="1" hangingPunct="1"/>
            <a:r>
              <a:rPr lang="pl-PL" altLang="pl-PL" sz="1000" b="1" dirty="0"/>
              <a:t>do głosowania w dniu   </a:t>
            </a:r>
            <a:r>
              <a:rPr lang="pl-PL" altLang="pl-PL" sz="1600" b="1" dirty="0">
                <a:solidFill>
                  <a:srgbClr val="0066CC"/>
                </a:solidFill>
                <a:latin typeface="Bradley Hand ITC" pitchFamily="66" charset="0"/>
              </a:rPr>
              <a:t>15.10.2023 r  </a:t>
            </a:r>
            <a:r>
              <a:rPr lang="pl-PL" altLang="pl-PL" sz="1000" b="1" dirty="0"/>
              <a:t>, w obwodzie miejsca pobytu w wyborach:</a:t>
            </a:r>
          </a:p>
          <a:p>
            <a:pPr algn="ctr" eaLnBrk="1" hangingPunct="1"/>
            <a:r>
              <a:rPr lang="pl-PL" altLang="pl-PL" sz="1000" b="1" dirty="0"/>
              <a:t>Prezydenta Rzeczypospolitej Polskiej w dniu pierwszego głosowania/</a:t>
            </a:r>
          </a:p>
          <a:p>
            <a:pPr algn="ctr" eaLnBrk="1" hangingPunct="1"/>
            <a:r>
              <a:rPr lang="pl-PL" altLang="pl-PL" sz="1000" b="1" dirty="0"/>
              <a:t>Prezydenta Rzeczypospolitej Polskiej w dniu ponownego głosowania/</a:t>
            </a:r>
          </a:p>
          <a:p>
            <a:pPr algn="ctr" eaLnBrk="1" hangingPunct="1"/>
            <a:r>
              <a:rPr lang="pl-PL" altLang="pl-PL" sz="1000" b="1" dirty="0"/>
              <a:t>Do Sejmu i Senatu /do Parlamentu Europejskiego/</a:t>
            </a:r>
          </a:p>
          <a:p>
            <a:pPr algn="ctr" eaLnBrk="1" hangingPunct="1"/>
            <a:r>
              <a:rPr lang="pl-PL" altLang="pl-PL" sz="1000" b="1" dirty="0"/>
              <a:t>Uzupełniających do Senatu w okręgu wyborczym nr … **</a:t>
            </a:r>
          </a:p>
          <a:p>
            <a:pPr algn="ctr" eaLnBrk="1" hangingPunct="1"/>
            <a:endParaRPr lang="pl-PL" altLang="pl-PL" sz="1000" b="1" dirty="0"/>
          </a:p>
          <a:p>
            <a:pPr eaLnBrk="1" hangingPunct="1"/>
            <a:r>
              <a:rPr lang="pl-PL" altLang="pl-PL" sz="1000" b="1" dirty="0"/>
              <a:t>					                    </a:t>
            </a:r>
            <a:r>
              <a:rPr lang="pl-PL" altLang="pl-PL" sz="1000" b="1" dirty="0">
                <a:solidFill>
                  <a:srgbClr val="FF0000"/>
                </a:solidFill>
              </a:rPr>
              <a:t>młodszy referent</a:t>
            </a:r>
          </a:p>
          <a:p>
            <a:pPr algn="r" eaLnBrk="1" hangingPunct="1"/>
            <a:endParaRPr lang="pl-PL" altLang="pl-PL" sz="1000" b="1" dirty="0">
              <a:solidFill>
                <a:srgbClr val="FF0000"/>
              </a:solidFill>
            </a:endParaRPr>
          </a:p>
          <a:p>
            <a:pPr eaLnBrk="1" hangingPunct="1"/>
            <a:r>
              <a:rPr lang="pl-PL" altLang="pl-PL" sz="1000" b="1" dirty="0">
                <a:solidFill>
                  <a:srgbClr val="FF0000"/>
                </a:solidFill>
              </a:rPr>
              <a:t>						Jan Nowak</a:t>
            </a:r>
          </a:p>
          <a:p>
            <a:pPr eaLnBrk="1" hangingPunct="1"/>
            <a:r>
              <a:rPr lang="pl-PL" altLang="pl-PL" sz="1000" b="1" dirty="0"/>
              <a:t>_____________</a:t>
            </a:r>
          </a:p>
          <a:p>
            <a:pPr algn="l" eaLnBrk="1" hangingPunct="1"/>
            <a:r>
              <a:rPr lang="pl-PL" altLang="pl-PL" sz="800" b="1" dirty="0"/>
              <a:t>* Wypełnia się w przypadku obywateli Unii Europejskiej niebędących obywatelami polskimi w wyborach do Parlamentu Europejskiego </a:t>
            </a:r>
            <a:br>
              <a:rPr lang="pl-PL" altLang="pl-PL" sz="800" b="1" dirty="0"/>
            </a:br>
            <a:r>
              <a:rPr lang="pl-PL" altLang="pl-PL" sz="800" b="1" dirty="0"/>
              <a:t>w Rzeczypospolitej Polskiej.</a:t>
            </a:r>
          </a:p>
          <a:p>
            <a:pPr algn="l" eaLnBrk="1" hangingPunct="1"/>
            <a:r>
              <a:rPr lang="pl-PL" altLang="pl-PL" sz="800" b="1" dirty="0"/>
              <a:t>** Niepotrzebne skreślić</a:t>
            </a:r>
          </a:p>
          <a:p>
            <a:pPr eaLnBrk="1" hangingPunct="1"/>
            <a:endParaRPr lang="pl-PL" altLang="pl-PL" sz="800" dirty="0"/>
          </a:p>
        </p:txBody>
      </p:sp>
      <p:sp>
        <p:nvSpPr>
          <p:cNvPr id="45061" name="Line 7"/>
          <p:cNvSpPr>
            <a:spLocks noChangeShapeType="1"/>
          </p:cNvSpPr>
          <p:nvPr/>
        </p:nvSpPr>
        <p:spPr bwMode="auto">
          <a:xfrm>
            <a:off x="2627784" y="4797152"/>
            <a:ext cx="4319587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>
            <a:off x="2555875" y="4653136"/>
            <a:ext cx="4319587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5063" name="Line 9"/>
          <p:cNvSpPr>
            <a:spLocks noChangeShapeType="1"/>
          </p:cNvSpPr>
          <p:nvPr/>
        </p:nvSpPr>
        <p:spPr bwMode="auto">
          <a:xfrm>
            <a:off x="2843808" y="5157192"/>
            <a:ext cx="3600450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5064" name="Line 10"/>
          <p:cNvSpPr>
            <a:spLocks noChangeShapeType="1"/>
          </p:cNvSpPr>
          <p:nvPr/>
        </p:nvSpPr>
        <p:spPr bwMode="auto">
          <a:xfrm>
            <a:off x="5795963" y="2708275"/>
            <a:ext cx="431800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 dirty="0"/>
          </a:p>
        </p:txBody>
      </p:sp>
      <p:sp>
        <p:nvSpPr>
          <p:cNvPr id="45065" name="Line 11"/>
          <p:cNvSpPr>
            <a:spLocks noChangeShapeType="1"/>
          </p:cNvSpPr>
          <p:nvPr/>
        </p:nvSpPr>
        <p:spPr bwMode="auto">
          <a:xfrm>
            <a:off x="2555875" y="4221163"/>
            <a:ext cx="360363" cy="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45066" name="Line 12"/>
          <p:cNvSpPr>
            <a:spLocks noChangeShapeType="1"/>
          </p:cNvSpPr>
          <p:nvPr/>
        </p:nvSpPr>
        <p:spPr bwMode="auto">
          <a:xfrm flipV="1">
            <a:off x="4355976" y="5013176"/>
            <a:ext cx="1728192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8941" name="Freeform 509"/>
          <p:cNvSpPr>
            <a:spLocks/>
          </p:cNvSpPr>
          <p:nvPr/>
        </p:nvSpPr>
        <p:spPr bwMode="auto">
          <a:xfrm>
            <a:off x="6659563" y="5516563"/>
            <a:ext cx="720725" cy="330200"/>
          </a:xfrm>
          <a:custGeom>
            <a:avLst/>
            <a:gdLst>
              <a:gd name="T0" fmla="*/ 0 w 132"/>
              <a:gd name="T1" fmla="*/ 2147483646 h 208"/>
              <a:gd name="T2" fmla="*/ 2147483646 w 132"/>
              <a:gd name="T3" fmla="*/ 2147483646 h 208"/>
              <a:gd name="T4" fmla="*/ 2147483646 w 132"/>
              <a:gd name="T5" fmla="*/ 0 h 208"/>
              <a:gd name="T6" fmla="*/ 2147483646 w 132"/>
              <a:gd name="T7" fmla="*/ 2147483646 h 208"/>
              <a:gd name="T8" fmla="*/ 2147483646 w 132"/>
              <a:gd name="T9" fmla="*/ 2147483646 h 208"/>
              <a:gd name="T10" fmla="*/ 2147483646 w 132"/>
              <a:gd name="T11" fmla="*/ 2147483646 h 208"/>
              <a:gd name="T12" fmla="*/ 2147483646 w 132"/>
              <a:gd name="T13" fmla="*/ 2147483646 h 208"/>
              <a:gd name="T14" fmla="*/ 2147483646 w 132"/>
              <a:gd name="T15" fmla="*/ 2147483646 h 208"/>
              <a:gd name="T16" fmla="*/ 2147483646 w 132"/>
              <a:gd name="T17" fmla="*/ 2147483646 h 208"/>
              <a:gd name="T18" fmla="*/ 2147483646 w 132"/>
              <a:gd name="T19" fmla="*/ 2147483646 h 208"/>
              <a:gd name="T20" fmla="*/ 2147483646 w 132"/>
              <a:gd name="T21" fmla="*/ 2147483646 h 208"/>
              <a:gd name="T22" fmla="*/ 2147483646 w 132"/>
              <a:gd name="T23" fmla="*/ 2147483646 h 208"/>
              <a:gd name="T24" fmla="*/ 2147483646 w 132"/>
              <a:gd name="T25" fmla="*/ 2147483646 h 208"/>
              <a:gd name="T26" fmla="*/ 2147483646 w 132"/>
              <a:gd name="T27" fmla="*/ 2147483646 h 208"/>
              <a:gd name="T28" fmla="*/ 2147483646 w 132"/>
              <a:gd name="T29" fmla="*/ 2147483646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2"/>
              <a:gd name="T46" fmla="*/ 0 h 208"/>
              <a:gd name="T47" fmla="*/ 132 w 132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2" h="208">
                <a:moveTo>
                  <a:pt x="0" y="208"/>
                </a:moveTo>
                <a:cubicBezTo>
                  <a:pt x="3" y="148"/>
                  <a:pt x="14" y="91"/>
                  <a:pt x="48" y="40"/>
                </a:cubicBezTo>
                <a:cubicBezTo>
                  <a:pt x="52" y="26"/>
                  <a:pt x="68" y="0"/>
                  <a:pt x="68" y="0"/>
                </a:cubicBezTo>
                <a:cubicBezTo>
                  <a:pt x="94" y="26"/>
                  <a:pt x="83" y="63"/>
                  <a:pt x="72" y="96"/>
                </a:cubicBezTo>
                <a:cubicBezTo>
                  <a:pt x="66" y="79"/>
                  <a:pt x="63" y="76"/>
                  <a:pt x="72" y="52"/>
                </a:cubicBezTo>
                <a:cubicBezTo>
                  <a:pt x="75" y="43"/>
                  <a:pt x="88" y="28"/>
                  <a:pt x="88" y="28"/>
                </a:cubicBezTo>
                <a:cubicBezTo>
                  <a:pt x="105" y="54"/>
                  <a:pt x="92" y="28"/>
                  <a:pt x="92" y="80"/>
                </a:cubicBezTo>
                <a:cubicBezTo>
                  <a:pt x="92" y="87"/>
                  <a:pt x="94" y="66"/>
                  <a:pt x="96" y="60"/>
                </a:cubicBezTo>
                <a:cubicBezTo>
                  <a:pt x="98" y="55"/>
                  <a:pt x="101" y="52"/>
                  <a:pt x="104" y="48"/>
                </a:cubicBezTo>
                <a:cubicBezTo>
                  <a:pt x="105" y="52"/>
                  <a:pt x="104" y="60"/>
                  <a:pt x="108" y="60"/>
                </a:cubicBezTo>
                <a:cubicBezTo>
                  <a:pt x="113" y="60"/>
                  <a:pt x="111" y="46"/>
                  <a:pt x="116" y="48"/>
                </a:cubicBezTo>
                <a:cubicBezTo>
                  <a:pt x="121" y="50"/>
                  <a:pt x="119" y="59"/>
                  <a:pt x="120" y="64"/>
                </a:cubicBezTo>
                <a:cubicBezTo>
                  <a:pt x="121" y="60"/>
                  <a:pt x="120" y="50"/>
                  <a:pt x="124" y="52"/>
                </a:cubicBezTo>
                <a:cubicBezTo>
                  <a:pt x="129" y="54"/>
                  <a:pt x="126" y="73"/>
                  <a:pt x="128" y="68"/>
                </a:cubicBezTo>
                <a:cubicBezTo>
                  <a:pt x="132" y="61"/>
                  <a:pt x="128" y="52"/>
                  <a:pt x="128" y="44"/>
                </a:cubicBezTo>
              </a:path>
            </a:pathLst>
          </a:cu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" name="Prostokąt zaokrąglony 1"/>
          <p:cNvSpPr/>
          <p:nvPr/>
        </p:nvSpPr>
        <p:spPr bwMode="auto">
          <a:xfrm>
            <a:off x="6950075" y="1412875"/>
            <a:ext cx="863600" cy="360363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200" dirty="0"/>
              <a:t>PL/2023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968081"/>
          </a:xfrm>
        </p:spPr>
        <p:txBody>
          <a:bodyPr/>
          <a:lstStyle/>
          <a:p>
            <a:pPr algn="just"/>
            <a:r>
              <a:rPr lang="pl-PL" sz="1600" dirty="0">
                <a:solidFill>
                  <a:srgbClr val="000099"/>
                </a:solidFill>
              </a:rPr>
              <a:t>Komisja dopuszcza do głosowania osoby posiadające pełnomocnictwo do głosowania w imieniu wyborcy, który udzielił pełnomocnictwa.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Przed wydaniem kart do głosowania komisja sprawdza, czy wyborca, który udzielił pełnomocnictwa jest ujęty w spisie wyborców, a także czy wyborca nie głosował wcześniej osobiście oraz czy w spisie nie odnotowano, że pełnomocnictwo wygasło </a:t>
            </a:r>
            <a:br>
              <a:rPr lang="pl-PL" sz="1600" dirty="0">
                <a:solidFill>
                  <a:srgbClr val="000099"/>
                </a:solidFill>
              </a:rPr>
            </a:br>
            <a:r>
              <a:rPr lang="pl-PL" sz="1600" dirty="0">
                <a:solidFill>
                  <a:srgbClr val="000099"/>
                </a:solidFill>
              </a:rPr>
              <a:t>z innej przyczyny lub zostało cofnięte.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Po stwierdzeniu, że wyborca nie głosował osobiście, pełnomocnictwo nie wygasło, nie zostało cofnięte, komisja odnotowuje nazwisko i imię (imiona) pełnomocnika </a:t>
            </a:r>
            <a:br>
              <a:rPr lang="pl-PL" sz="1600" dirty="0">
                <a:solidFill>
                  <a:srgbClr val="000099"/>
                </a:solidFill>
              </a:rPr>
            </a:br>
            <a:r>
              <a:rPr lang="pl-PL" sz="1600" dirty="0">
                <a:solidFill>
                  <a:srgbClr val="000099"/>
                </a:solidFill>
              </a:rPr>
              <a:t>w spisie wyborców w rubryce „Uwagi” odpowiadającej pozycji, pod którą umieszczono nazwisko wyborcy, wraz z oznaczeniem „pełnomocnik”.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Akt pełnomocnictwa do głosowania załącza się do spisu i odnotowuje fakt głosowania przez pełnomocnika na otrzymanej liście wyborców, którzy udzielili pełnomocnictwa.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Pełnomocnik potwierdza fakt otrzymania kart własnym czytelnym podpisem.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Komisja odmawia wydania pełnomocnikowi kart do głosowania i zatrzymuje akt pełnomocnictwa w przypadku wcześniejszego głosowania osobistego wyborcy, wygaśnięcia lub cofnięcia pełnomocnictwa.</a:t>
            </a:r>
          </a:p>
          <a:p>
            <a:pPr algn="just"/>
            <a:r>
              <a:rPr lang="pl-PL" sz="1600" dirty="0">
                <a:solidFill>
                  <a:srgbClr val="000099"/>
                </a:solidFill>
              </a:rPr>
              <a:t>Komisja nie dopuści do głosowania wyborcy, którego pełnomocnik wziął wcześniej udział w głosowaniu w jego imieniu.</a:t>
            </a:r>
          </a:p>
          <a:p>
            <a:pPr algn="just">
              <a:buFontTx/>
              <a:buNone/>
            </a:pPr>
            <a:endParaRPr lang="pl-PL" sz="1600" dirty="0">
              <a:solidFill>
                <a:srgbClr val="000099"/>
              </a:solidFill>
            </a:endParaRPr>
          </a:p>
        </p:txBody>
      </p:sp>
      <p:sp>
        <p:nvSpPr>
          <p:cNvPr id="6" name="pole tekstowe 2"/>
          <p:cNvSpPr txBox="1">
            <a:spLocks noChangeArrowheads="1"/>
          </p:cNvSpPr>
          <p:nvPr/>
        </p:nvSpPr>
        <p:spPr bwMode="auto">
          <a:xfrm>
            <a:off x="1043608" y="692696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GŁOSOWANIE PRZEZ PEŁNOMOCNIKA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DD2F6-ADF1-4168-9665-2BFFE2775581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  <p:graphicFrame>
        <p:nvGraphicFramePr>
          <p:cNvPr id="4098" name="Object 10"/>
          <p:cNvGraphicFramePr>
            <a:graphicFrameLocks noChangeAspect="1"/>
          </p:cNvGraphicFramePr>
          <p:nvPr/>
        </p:nvGraphicFramePr>
        <p:xfrm>
          <a:off x="251520" y="1196752"/>
          <a:ext cx="8678862" cy="351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10386246" imgH="4081730" progId="Word.Document.12">
                  <p:embed/>
                </p:oleObj>
              </mc:Choice>
              <mc:Fallback>
                <p:oleObj name="Dokument" r:id="rId2" imgW="10386246" imgH="4081730" progId="Word.Document.1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196752"/>
                        <a:ext cx="8678862" cy="351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229600" cy="4525962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pl-PL" sz="1600" dirty="0">
                <a:solidFill>
                  <a:srgbClr val="000099"/>
                </a:solidFill>
              </a:rPr>
              <a:t>	Komisja przeprowadza głosowanie korespondencyjnie, postępując w sposób określony w uchwale Państwowej Komisji Wyborczej z dnia 11 września 2023 r., ustalając na bieżąco: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otrzymanych kopert zwrotnych;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kopert zwrotnych, w których nie było oświadczenia o osobistym i tajnym oddaniu głosu;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kopert zwrotnych, w których oświadczenie o osobistym i tajnym oddaniu głosu nie było podpisane przez wyborcę;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kopert zwrotnych, w których nie było koperty na kartę do głosowania;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kopert zwrotnych, w których znajdowała się niezaklejona koperta na kartę do głosowania;</a:t>
            </a:r>
          </a:p>
          <a:p>
            <a:pPr marL="609600" indent="-609600">
              <a:buFontTx/>
              <a:buAutoNum type="arabicParenR"/>
            </a:pPr>
            <a:r>
              <a:rPr lang="pl-PL" sz="1600" dirty="0">
                <a:solidFill>
                  <a:srgbClr val="000099"/>
                </a:solidFill>
              </a:rPr>
              <a:t>liczbę kopert na kartę do głosowania wrzuconych do urny.</a:t>
            </a:r>
          </a:p>
          <a:p>
            <a:pPr marL="609600" indent="-609600">
              <a:buFontTx/>
              <a:buNone/>
            </a:pPr>
            <a:r>
              <a:rPr lang="pl-PL" sz="1600" dirty="0">
                <a:solidFill>
                  <a:srgbClr val="000099"/>
                </a:solidFill>
              </a:rPr>
              <a:t>	W przypadku gdy informacje z punktów 2-5 dotyczą jednej koperty, należy je uwzględnić w każdym z tych punktów. Dane, o których mowa, są zapisywane na arkuszu pomocniczym prowadzonym przez wskazanego członka komisji pod nadzorem przewodniczącego lub zastępcy przewodniczącego komisji.</a:t>
            </a:r>
          </a:p>
        </p:txBody>
      </p:sp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1043608" y="548680"/>
            <a:ext cx="57606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GŁOSOWANIE KORESPONDENCYJNE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75778" name="pole tekstowe 5"/>
          <p:cNvSpPr txBox="1">
            <a:spLocks noChangeArrowheads="1"/>
          </p:cNvSpPr>
          <p:nvPr/>
        </p:nvSpPr>
        <p:spPr bwMode="auto">
          <a:xfrm>
            <a:off x="539750" y="663575"/>
            <a:ext cx="705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2400" b="1">
                <a:solidFill>
                  <a:srgbClr val="9D032A"/>
                </a:solidFill>
                <a:latin typeface="Arial Black" pitchFamily="34" charset="0"/>
              </a:rPr>
              <a:t>NAKŁADKA NA KARTY DO GŁOSOWANIA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323528" y="1412776"/>
            <a:ext cx="82804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500" dirty="0">
                <a:solidFill>
                  <a:srgbClr val="000099"/>
                </a:solidFill>
                <a:latin typeface="+mj-lt"/>
              </a:rPr>
              <a:t>W przypadku, </a:t>
            </a:r>
            <a:r>
              <a:rPr lang="pl-PL" sz="1500" b="1" dirty="0">
                <a:solidFill>
                  <a:srgbClr val="000099"/>
                </a:solidFill>
                <a:latin typeface="+mj-lt"/>
              </a:rPr>
              <a:t>gdy wyborca zażąda wydania mu wraz z kartami do głosowania nakładek na karty do głosowania sporządzonych w alfabecie Braille’a</a:t>
            </a:r>
            <a:r>
              <a:rPr lang="pl-PL" sz="1500" dirty="0">
                <a:solidFill>
                  <a:srgbClr val="000099"/>
                </a:solidFill>
                <a:latin typeface="+mj-lt"/>
              </a:rPr>
              <a:t>, komisja informuje wyborcę o konieczności dostarczenia nakładek z urzędu gminy. Jednocześnie </a:t>
            </a:r>
            <a:r>
              <a:rPr lang="pl-PL" sz="1500" b="1" dirty="0">
                <a:solidFill>
                  <a:srgbClr val="000099"/>
                </a:solidFill>
                <a:latin typeface="+mj-lt"/>
              </a:rPr>
              <a:t>komisja niezwłocznie informuje urząd gminy o konieczności pilnego doręczenia do tego obwodu głosowania nakładek na karty do głosowania sporządzonych w alfabecie Braille’a. </a:t>
            </a:r>
          </a:p>
          <a:p>
            <a:pPr algn="just">
              <a:defRPr/>
            </a:pPr>
            <a:r>
              <a:rPr lang="pl-PL" sz="1500" dirty="0">
                <a:solidFill>
                  <a:srgbClr val="000099"/>
                </a:solidFill>
              </a:rPr>
              <a:t>Na czas oczekiwania komisja zapewnienia wyborcy i ewentualnie osobie mu towarzyszącej miejsca do siedzenia, a także miejsce zapewniające wyborcy komfort oddania głosu </a:t>
            </a:r>
            <a:br>
              <a:rPr lang="pl-PL" sz="1500" dirty="0">
                <a:solidFill>
                  <a:srgbClr val="000099"/>
                </a:solidFill>
              </a:rPr>
            </a:br>
            <a:r>
              <a:rPr lang="pl-PL" sz="1500" dirty="0">
                <a:solidFill>
                  <a:srgbClr val="000099"/>
                </a:solidFill>
              </a:rPr>
              <a:t>z wykorzystaniem nakładki, mając na względzie format kart wykorzystywanych w danym obwodzie. </a:t>
            </a:r>
            <a:r>
              <a:rPr lang="pl-PL" sz="1500" b="1" dirty="0">
                <a:solidFill>
                  <a:srgbClr val="000099"/>
                </a:solidFill>
              </a:rPr>
              <a:t>Ponadto w czasie oczekiwania jeden z członków komisji powinien poinformować wyborcę o sposobie głosowania oraz warunkach ważności głosu Po doręczeniu przez przedstawiciela urzędu gminy nakładek sporządzonych w alfabecie </a:t>
            </a:r>
            <a:r>
              <a:rPr lang="pl-PL" sz="1500" b="1" dirty="0" err="1">
                <a:solidFill>
                  <a:srgbClr val="000099"/>
                </a:solidFill>
              </a:rPr>
              <a:t>Braille’a</a:t>
            </a:r>
            <a:r>
              <a:rPr lang="pl-PL" sz="1500" b="1" dirty="0">
                <a:solidFill>
                  <a:srgbClr val="000099"/>
                </a:solidFill>
              </a:rPr>
              <a:t>, komisja wraz z kartami do głosowania wydaje je wyborcy niepełnosprawnemu.</a:t>
            </a:r>
            <a:endParaRPr lang="pl-PL" sz="15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4437112"/>
            <a:ext cx="820896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600" b="1" dirty="0">
                <a:solidFill>
                  <a:srgbClr val="000099"/>
                </a:solidFill>
                <a:latin typeface="+mj-lt"/>
              </a:rPr>
              <a:t>Komisja informuje wyborcę, że po oddaniu głosu obowiązany jest on zwrócić komisji nakładki na karty. </a:t>
            </a:r>
            <a:r>
              <a:rPr lang="pl-PL" sz="1600" dirty="0">
                <a:solidFill>
                  <a:srgbClr val="000099"/>
                </a:solidFill>
                <a:latin typeface="+mj-lt"/>
              </a:rPr>
              <a:t>Komisja zwraca uwagę, aby wyborca wraz z kartami nie wrzucił nakładek do urny. </a:t>
            </a:r>
            <a:r>
              <a:rPr lang="pl-PL" sz="1600" b="1" dirty="0">
                <a:solidFill>
                  <a:srgbClr val="000099"/>
                </a:solidFill>
                <a:latin typeface="+mj-lt"/>
              </a:rPr>
              <a:t>Po oddaniu głosu przez wyborcę nakładki zwracane są przedstawicielowi urzędu gminy, który powinien zaczekać na ich zwrot, </a:t>
            </a:r>
            <a:br>
              <a:rPr lang="pl-PL" sz="1600" b="1" dirty="0">
                <a:solidFill>
                  <a:srgbClr val="000099"/>
                </a:solidFill>
                <a:latin typeface="+mj-lt"/>
              </a:rPr>
            </a:br>
            <a:r>
              <a:rPr lang="pl-PL" sz="1600" b="1" dirty="0">
                <a:solidFill>
                  <a:srgbClr val="000099"/>
                </a:solidFill>
                <a:latin typeface="+mj-lt"/>
              </a:rPr>
              <a:t>a następnie odwieźć je do urzędu gminy.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67544" y="5805264"/>
            <a:ext cx="7991475" cy="646331"/>
          </a:xfrm>
          <a:prstGeom prst="rect">
            <a:avLst/>
          </a:prstGeom>
          <a:ln w="19050">
            <a:solidFill>
              <a:srgbClr val="90181B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b="1" dirty="0">
                <a:solidFill>
                  <a:srgbClr val="000099"/>
                </a:solidFill>
                <a:latin typeface="+mj-lt"/>
              </a:rPr>
              <a:t>W przypadku utraty nakładek lub ich zniszczenia komisja niezwłocznie informuje o tym wójta.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77826" name="pole tekstowe 1"/>
          <p:cNvSpPr txBox="1">
            <a:spLocks noChangeArrowheads="1"/>
          </p:cNvSpPr>
          <p:nvPr/>
        </p:nvSpPr>
        <p:spPr bwMode="auto">
          <a:xfrm>
            <a:off x="1187451" y="365125"/>
            <a:ext cx="561679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            PRZEBIEG GŁOSOWANIA</a:t>
            </a:r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9388" y="1098550"/>
            <a:ext cx="8783637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 dirty="0">
                <a:solidFill>
                  <a:srgbClr val="000099"/>
                </a:solidFill>
                <a:latin typeface="+mj-lt"/>
              </a:rPr>
              <a:t>Karty do głosowania wyborcy powinni wrzucać do urny w taki</a:t>
            </a:r>
            <a:br>
              <a:rPr lang="pl-PL" sz="1600" dirty="0">
                <a:solidFill>
                  <a:srgbClr val="000099"/>
                </a:solidFill>
                <a:latin typeface="+mj-lt"/>
              </a:rPr>
            </a:br>
            <a:r>
              <a:rPr lang="pl-PL" sz="1600" dirty="0">
                <a:solidFill>
                  <a:srgbClr val="000099"/>
                </a:solidFill>
                <a:latin typeface="+mj-lt"/>
              </a:rPr>
              <a:t>sposób, aby strona zadrukowana była niewidoczna </a:t>
            </a:r>
            <a:br>
              <a:rPr lang="pl-PL" sz="1600" dirty="0">
                <a:solidFill>
                  <a:srgbClr val="000099"/>
                </a:solidFill>
                <a:latin typeface="+mj-lt"/>
              </a:rPr>
            </a:br>
            <a:r>
              <a:rPr lang="pl-PL" sz="1600" dirty="0">
                <a:solidFill>
                  <a:srgbClr val="000099"/>
                </a:solidFill>
                <a:latin typeface="+mj-lt"/>
              </a:rPr>
              <a:t>(art. 52 § 6 Kodeksu wyborczego). </a:t>
            </a:r>
          </a:p>
          <a:p>
            <a:pPr algn="l">
              <a:defRPr/>
            </a:pPr>
            <a:endParaRPr lang="pl-PL" sz="1600" dirty="0">
              <a:solidFill>
                <a:srgbClr val="000099"/>
              </a:solidFill>
              <a:latin typeface="+mj-lt"/>
            </a:endParaRPr>
          </a:p>
          <a:p>
            <a:pPr algn="l">
              <a:defRPr/>
            </a:pPr>
            <a:r>
              <a:rPr lang="pl-PL" sz="1600" dirty="0">
                <a:solidFill>
                  <a:srgbClr val="000099"/>
                </a:solidFill>
                <a:latin typeface="+mj-lt"/>
              </a:rPr>
              <a:t>Niedopuszczalne jest głosowanie za członka rodziny </a:t>
            </a:r>
            <a:br>
              <a:rPr lang="pl-PL" sz="1600" dirty="0">
                <a:solidFill>
                  <a:srgbClr val="000099"/>
                </a:solidFill>
                <a:latin typeface="+mj-lt"/>
              </a:rPr>
            </a:br>
            <a:r>
              <a:rPr lang="pl-PL" sz="1600" dirty="0">
                <a:solidFill>
                  <a:srgbClr val="000099"/>
                </a:solidFill>
                <a:latin typeface="+mj-lt"/>
              </a:rPr>
              <a:t>lub za inną osobę z wyjątkiem  głosowania przez pełnomocnika. </a:t>
            </a:r>
          </a:p>
          <a:p>
            <a:pPr algn="l">
              <a:defRPr/>
            </a:pPr>
            <a:endParaRPr lang="pl-PL" sz="1600" dirty="0">
              <a:solidFill>
                <a:srgbClr val="000099"/>
              </a:solidFill>
              <a:latin typeface="+mj-lt"/>
            </a:endParaRPr>
          </a:p>
          <a:p>
            <a:pPr algn="l">
              <a:defRPr/>
            </a:pPr>
            <a:r>
              <a:rPr lang="pl-PL" sz="1600" dirty="0">
                <a:solidFill>
                  <a:srgbClr val="000099"/>
                </a:solidFill>
                <a:latin typeface="+mj-lt"/>
              </a:rPr>
              <a:t>Osobie niepełnosprawnej, na jej prośbę, </a:t>
            </a:r>
            <a:r>
              <a:rPr lang="pl-PL" sz="1600" b="1" dirty="0">
                <a:solidFill>
                  <a:srgbClr val="000099"/>
                </a:solidFill>
                <a:latin typeface="+mj-lt"/>
              </a:rPr>
              <a:t>może pomagać w głosowaniu inna osoba</a:t>
            </a:r>
            <a:r>
              <a:rPr lang="pl-PL" sz="1600" dirty="0">
                <a:solidFill>
                  <a:srgbClr val="000099"/>
                </a:solidFill>
                <a:latin typeface="+mj-lt"/>
              </a:rPr>
              <a:t>, w tym także niepełnoletnia; pomoc ta może mieć tylko techniczny charakter; nie może ona polegać na sugerowaniu głosującemu sposobu głosowania lub na głosowaniu w zastępstwie tej osoby; dopuszczalne jest, aby na życzenie osoby niepełnosprawnej </a:t>
            </a:r>
            <a:r>
              <a:rPr lang="pl-PL" sz="1600" b="1" dirty="0">
                <a:solidFill>
                  <a:srgbClr val="000099"/>
                </a:solidFill>
                <a:latin typeface="+mj-lt"/>
              </a:rPr>
              <a:t>w miejscu zapewniającym tajność głosowania przebywała osoba udzielająca pomocy.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73050" y="4432300"/>
            <a:ext cx="8712200" cy="923330"/>
          </a:xfrm>
          <a:prstGeom prst="rect">
            <a:avLst/>
          </a:prstGeom>
          <a:ln w="19050">
            <a:solidFill>
              <a:srgbClr val="90181B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b="1" dirty="0">
                <a:solidFill>
                  <a:srgbClr val="000099"/>
                </a:solidFill>
                <a:latin typeface="+mj-lt"/>
              </a:rPr>
              <a:t>Pomocy w głosowaniu nie może udzielać członek komisji, mąż zaufania, obserwator społeczny, ani obserwator międzynarodowy </a:t>
            </a:r>
            <a:r>
              <a:rPr lang="pl-PL" sz="1800" dirty="0">
                <a:solidFill>
                  <a:srgbClr val="000099"/>
                </a:solidFill>
                <a:latin typeface="+mj-lt"/>
              </a:rPr>
              <a:t>(art. 53 i 103c § 2 Kodeksu wyborczego). </a:t>
            </a:r>
          </a:p>
        </p:txBody>
      </p:sp>
      <p:pic>
        <p:nvPicPr>
          <p:cNvPr id="77829" name="Obraz 5" descr="1242796267486489866Handicapped_Accessible_sign.svg.med.png"/>
          <p:cNvPicPr>
            <a:picLocks noChangeAspect="1"/>
          </p:cNvPicPr>
          <p:nvPr/>
        </p:nvPicPr>
        <p:blipFill>
          <a:blip r:embed="rId3" cstate="print">
            <a:lum bright="70000"/>
          </a:blip>
          <a:srcRect/>
          <a:stretch>
            <a:fillRect/>
          </a:stretch>
        </p:blipFill>
        <p:spPr bwMode="auto">
          <a:xfrm>
            <a:off x="7668344" y="1628800"/>
            <a:ext cx="110013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Obraz 12" descr="Urna - wrzucanie kart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098550"/>
            <a:ext cx="1089025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Prostokąt 8"/>
          <p:cNvSpPr>
            <a:spLocks noChangeArrowheads="1"/>
          </p:cNvSpPr>
          <p:nvPr/>
        </p:nvSpPr>
        <p:spPr bwMode="auto">
          <a:xfrm>
            <a:off x="251520" y="5589240"/>
            <a:ext cx="871296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600" b="1" i="1" dirty="0">
                <a:solidFill>
                  <a:srgbClr val="000099"/>
                </a:solidFill>
                <a:latin typeface="+mn-lt"/>
              </a:rPr>
              <a:t>Przeprowadzanie głosowania poza lokalem możliwe jest wyłącznie </a:t>
            </a:r>
            <a:br>
              <a:rPr lang="pl-PL" altLang="pl-PL" sz="1600" b="1" i="1" dirty="0">
                <a:solidFill>
                  <a:srgbClr val="000099"/>
                </a:solidFill>
                <a:latin typeface="+mn-lt"/>
              </a:rPr>
            </a:br>
            <a:r>
              <a:rPr lang="pl-PL" altLang="pl-PL" sz="1600" b="1" i="1" dirty="0">
                <a:solidFill>
                  <a:srgbClr val="000099"/>
                </a:solidFill>
                <a:latin typeface="+mn-lt"/>
              </a:rPr>
              <a:t>w zakładach leczniczych i domach pomocy społecznej przy zastosowaniu urny pomocniczej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1266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388424" y="6245225"/>
            <a:ext cx="298376" cy="280119"/>
          </a:xfrm>
          <a:noFill/>
        </p:spPr>
        <p:txBody>
          <a:bodyPr/>
          <a:lstStyle/>
          <a:p>
            <a:fld id="{C01DC89C-8A10-4766-962E-5148C9EAF95E}" type="slidenum">
              <a:rPr lang="pl-PL" sz="1000"/>
              <a:pPr/>
              <a:t>5</a:t>
            </a:fld>
            <a:endParaRPr lang="pl-PL" sz="1000" dirty="0"/>
          </a:p>
        </p:txBody>
      </p:sp>
      <p:sp>
        <p:nvSpPr>
          <p:cNvPr id="11267" name="Tytuł 1"/>
          <p:cNvSpPr>
            <a:spLocks noGrp="1"/>
          </p:cNvSpPr>
          <p:nvPr>
            <p:ph type="ctrTitle" idx="4294967295"/>
          </p:nvPr>
        </p:nvSpPr>
        <p:spPr>
          <a:xfrm>
            <a:off x="684213" y="0"/>
            <a:ext cx="7772400" cy="1152525"/>
          </a:xfrm>
        </p:spPr>
        <p:txBody>
          <a:bodyPr/>
          <a:lstStyle/>
          <a:p>
            <a:pPr eaLnBrk="1" hangingPunct="1"/>
            <a:r>
              <a:rPr lang="pl-PL" sz="4000" b="1" dirty="0">
                <a:solidFill>
                  <a:srgbClr val="000099"/>
                </a:solidFill>
                <a:latin typeface="+mn-lt"/>
              </a:rPr>
              <a:t>Akty prawne </a:t>
            </a:r>
          </a:p>
        </p:txBody>
      </p:sp>
      <p:sp>
        <p:nvSpPr>
          <p:cNvPr id="11268" name="pole tekstowe 6"/>
          <p:cNvSpPr txBox="1">
            <a:spLocks noChangeArrowheads="1"/>
          </p:cNvSpPr>
          <p:nvPr/>
        </p:nvSpPr>
        <p:spPr bwMode="auto">
          <a:xfrm>
            <a:off x="287338" y="1484784"/>
            <a:ext cx="885666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buFontTx/>
              <a:buAutoNum type="romanUcPeriod"/>
            </a:pPr>
            <a:r>
              <a:rPr lang="pl-PL" sz="2000" b="1" dirty="0">
                <a:latin typeface="+mn-lt"/>
              </a:rPr>
              <a:t>Ustawa z dnia 5 stycznia 2011 r. – Kodeks Wyborczy</a:t>
            </a:r>
          </a:p>
          <a:p>
            <a:pPr marL="457200" indent="-457200" algn="l">
              <a:buFontTx/>
              <a:buAutoNum type="romanUcPeriod"/>
            </a:pPr>
            <a:endParaRPr lang="pl-PL" sz="2000" b="1" dirty="0">
              <a:latin typeface="+mn-lt"/>
            </a:endParaRPr>
          </a:p>
          <a:p>
            <a:pPr marL="457200" indent="-457200" algn="l">
              <a:buFontTx/>
              <a:buAutoNum type="romanUcPeriod" startAt="2"/>
            </a:pPr>
            <a:r>
              <a:rPr lang="pl-PL" sz="2000" b="1" dirty="0">
                <a:latin typeface="+mn-lt"/>
              </a:rPr>
              <a:t>Uchwały Państwowej Komisji Wyborczej w sprawie :</a:t>
            </a:r>
          </a:p>
          <a:p>
            <a:pPr marL="457200" indent="-457200" algn="l"/>
            <a:r>
              <a:rPr lang="pl-PL" sz="2000" b="1" dirty="0">
                <a:latin typeface="+mn-lt"/>
              </a:rPr>
              <a:t>      -  ustalania wzorów urzędowych formularzy i druków wyborczych</a:t>
            </a:r>
          </a:p>
          <a:p>
            <a:pPr marL="457200" indent="-457200" algn="l"/>
            <a:r>
              <a:rPr lang="pl-PL" sz="2000" b="1" dirty="0">
                <a:latin typeface="+mn-lt"/>
              </a:rPr>
              <a:t>      -  regulaminów i wytycznych dla obwodowych komisji wyborczych,</a:t>
            </a:r>
          </a:p>
          <a:p>
            <a:pPr marL="457200" indent="-457200" algn="l"/>
            <a:r>
              <a:rPr lang="pl-PL" sz="2000" b="1" dirty="0">
                <a:latin typeface="+mn-lt"/>
              </a:rPr>
              <a:t>      -  ustalenia trybu wykorzystania techniki elektronicznej.</a:t>
            </a:r>
          </a:p>
          <a:p>
            <a:pPr marL="457200" indent="-457200" algn="l"/>
            <a:endParaRPr lang="pl-PL" sz="2000" b="1" dirty="0">
              <a:latin typeface="+mn-lt"/>
            </a:endParaRPr>
          </a:p>
          <a:p>
            <a:pPr marL="457200" indent="-457200" algn="l"/>
            <a:r>
              <a:rPr lang="pl-PL" sz="2000" b="1" dirty="0">
                <a:solidFill>
                  <a:schemeClr val="accent2"/>
                </a:solidFill>
                <a:latin typeface="+mn-lt"/>
              </a:rPr>
              <a:t>	Jedynie Państwowa Komisja Wyborcza, jako organ wyborczy najwyższego szczebla, jest upoważniona do interpretowania przepisów prawa wyborczego.</a:t>
            </a:r>
          </a:p>
          <a:p>
            <a:pPr marL="457200" indent="-457200"/>
            <a:endParaRPr lang="pl-PL" sz="2000" dirty="0">
              <a:latin typeface="+mn-lt"/>
            </a:endParaRPr>
          </a:p>
          <a:p>
            <a:pPr marL="457200" indent="-457200" algn="l"/>
            <a:r>
              <a:rPr lang="pl-PL" sz="2000" b="1" dirty="0">
                <a:solidFill>
                  <a:srgbClr val="FF0000"/>
                </a:solidFill>
                <a:latin typeface="+mn-lt"/>
              </a:rPr>
              <a:t>	Stanowisko PKW jest wiążące dla wszystkich organów wyborczych, komitetów wyborczych i urzędów odpowiedzialnych za przygotowanie i przeprowadzenie wyborów.</a:t>
            </a:r>
          </a:p>
        </p:txBody>
      </p:sp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81922" name="pole tekstowe 1"/>
          <p:cNvSpPr txBox="1">
            <a:spLocks noChangeArrowheads="1"/>
          </p:cNvSpPr>
          <p:nvPr/>
        </p:nvSpPr>
        <p:spPr bwMode="auto">
          <a:xfrm>
            <a:off x="611188" y="581025"/>
            <a:ext cx="648109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            REZERWA KART DO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41313" y="1352550"/>
            <a:ext cx="5815012" cy="923330"/>
          </a:xfrm>
          <a:prstGeom prst="rect">
            <a:avLst/>
          </a:prstGeom>
          <a:ln>
            <a:solidFill>
              <a:srgbClr val="9D032A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b="1" dirty="0">
                <a:solidFill>
                  <a:srgbClr val="000000"/>
                </a:solidFill>
                <a:latin typeface="+mj-lt"/>
              </a:rPr>
              <a:t>Komisja na bieżąco sprawdza liczbę podpisów w spisie potwierdzających otrzymanie karty przez wyborców </a:t>
            </a:r>
            <a:endParaRPr lang="pl-PL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1924" name="Picture 4" descr="https://encrypted-tbn3.gstatic.com/images?q=tbn:ANd9GcRoug1lYz3kkkRpimsf7ZcUrcizqzjREMhMvUtf_9s2kQkjEANFKCrMhr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1484313"/>
            <a:ext cx="178117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971550" y="2492375"/>
            <a:ext cx="7848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dirty="0">
                <a:solidFill>
                  <a:srgbClr val="000000"/>
                </a:solidFill>
                <a:latin typeface="+mn-lt"/>
              </a:rPr>
              <a:t>W przypadku gdy liczba ta przekroczy 60% liczby </a:t>
            </a:r>
            <a:r>
              <a:rPr lang="pl-PL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otrzymanych</a:t>
            </a:r>
            <a:r>
              <a:rPr lang="pl-PL" sz="1800" dirty="0">
                <a:solidFill>
                  <a:srgbClr val="000000"/>
                </a:solidFill>
                <a:latin typeface="+mn-lt"/>
              </a:rPr>
              <a:t> przez komisję kart do głosowania, komisja obowiązana jest powiadomić właściwą okręgową komisję wyborczą, za pośrednictwem wójta, o możliwej potrzebie uruchomienia dla niej kart z rezerwy. </a:t>
            </a:r>
            <a:endParaRPr lang="pl-PL" sz="1800" dirty="0"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971550" y="4194175"/>
            <a:ext cx="78581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sz="1800" dirty="0">
                <a:solidFill>
                  <a:srgbClr val="000000"/>
                </a:solidFill>
                <a:latin typeface="+mj-lt"/>
              </a:rPr>
              <a:t>Natomiast </a:t>
            </a:r>
            <a:r>
              <a:rPr lang="pl-PL" sz="1800" b="1" dirty="0">
                <a:solidFill>
                  <a:srgbClr val="000000"/>
                </a:solidFill>
                <a:latin typeface="+mj-lt"/>
              </a:rPr>
              <a:t>gdy liczba ta przekroczy 80% liczby otrzymanych przez komisję kart do głosowania, komisja występuje do okręgowej komisji wyborczej, za pośrednictwem wójta, o wydanie kart z rezerwy </a:t>
            </a:r>
            <a:endParaRPr lang="pl-PL" sz="1800" dirty="0">
              <a:latin typeface="+mj-lt"/>
            </a:endParaRPr>
          </a:p>
        </p:txBody>
      </p:sp>
      <p:pic>
        <p:nvPicPr>
          <p:cNvPr id="81927" name="Obraz 11" descr="alert-icon-yellow-md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852738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Obraz 12" descr="1194985624696670932tasto_10_architetto_fran_01.svg.med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Obraz 13" descr="k1136347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6713" y="5273675"/>
            <a:ext cx="1665287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82946" name="pole tekstowe 1"/>
          <p:cNvSpPr txBox="1">
            <a:spLocks noChangeArrowheads="1"/>
          </p:cNvSpPr>
          <p:nvPr/>
        </p:nvSpPr>
        <p:spPr bwMode="auto">
          <a:xfrm>
            <a:off x="0" y="620688"/>
            <a:ext cx="745232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            ZAPEŁNIENIE URNY WYBORCZEJ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50825" y="1341438"/>
            <a:ext cx="8569325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600" b="1" dirty="0">
                <a:latin typeface="+mj-lt"/>
              </a:rPr>
              <a:t>Komisja czuwa, aby nie doszło do przepełnienia urny wyborczej. </a:t>
            </a:r>
          </a:p>
          <a:p>
            <a:pPr>
              <a:defRPr/>
            </a:pPr>
            <a:endParaRPr lang="pl-PL" sz="1600" b="1" dirty="0">
              <a:latin typeface="+mj-lt"/>
            </a:endParaRPr>
          </a:p>
          <a:p>
            <a:pPr>
              <a:defRPr/>
            </a:pPr>
            <a:r>
              <a:rPr lang="pl-PL" sz="1600" b="1" u="sng" dirty="0">
                <a:solidFill>
                  <a:srgbClr val="9D032A"/>
                </a:solidFill>
                <a:latin typeface="+mj-lt"/>
              </a:rPr>
              <a:t>Otwieranie urny przy wykonywaniu tego zadania jest niedopuszczalne</a:t>
            </a:r>
            <a:r>
              <a:rPr lang="pl-PL" sz="1600" b="1" dirty="0">
                <a:solidFill>
                  <a:srgbClr val="9D032A"/>
                </a:solidFill>
                <a:latin typeface="+mj-lt"/>
              </a:rPr>
              <a:t>. </a:t>
            </a:r>
          </a:p>
          <a:p>
            <a:pPr>
              <a:defRPr/>
            </a:pPr>
            <a:endParaRPr lang="pl-PL" sz="1600" b="1" dirty="0">
              <a:solidFill>
                <a:schemeClr val="accent2"/>
              </a:solidFill>
              <a:latin typeface="+mj-lt"/>
            </a:endParaRPr>
          </a:p>
          <a:p>
            <a:pPr algn="just">
              <a:defRPr/>
            </a:pPr>
            <a:r>
              <a:rPr lang="pl-PL" sz="1600" b="1" dirty="0">
                <a:latin typeface="+mj-lt"/>
              </a:rPr>
              <a:t>Jeżeli komisja stwierdzi, że urna uległa zapełnieniu, powinna: </a:t>
            </a:r>
          </a:p>
          <a:p>
            <a:pPr>
              <a:defRPr/>
            </a:pPr>
            <a:endParaRPr lang="pl-PL" sz="16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sz="1600" b="1" dirty="0">
                <a:latin typeface="+mj-lt"/>
              </a:rPr>
              <a:t>zakleić oraz opieczętować wlot tej urny i wykorzystać drugą urnę, jeżeli została dostarczona przed rozpoczęciem głosowania lub niezwłocznie zwrócić się </a:t>
            </a:r>
            <a:br>
              <a:rPr lang="pl-PL" sz="1600" b="1" dirty="0">
                <a:latin typeface="+mj-lt"/>
              </a:rPr>
            </a:br>
            <a:r>
              <a:rPr lang="pl-PL" sz="1600" b="1" dirty="0">
                <a:latin typeface="+mj-lt"/>
              </a:rPr>
              <a:t>do urzędu o dostarczenie drugiej urny. Urna, która uległa przepełnieniu pozostaje </a:t>
            </a:r>
            <a:br>
              <a:rPr lang="pl-PL" sz="1600" b="1" dirty="0">
                <a:latin typeface="+mj-lt"/>
              </a:rPr>
            </a:br>
            <a:r>
              <a:rPr lang="pl-PL" sz="1600" b="1" dirty="0">
                <a:latin typeface="+mj-lt"/>
              </a:rPr>
              <a:t>w lokalu wyborczym. </a:t>
            </a:r>
          </a:p>
          <a:p>
            <a:pPr>
              <a:defRPr/>
            </a:pPr>
            <a:endParaRPr lang="pl-PL" sz="1600" b="1" dirty="0">
              <a:latin typeface="+mj-lt"/>
            </a:endParaRPr>
          </a:p>
          <a:p>
            <a:pPr algn="just">
              <a:defRPr/>
            </a:pPr>
            <a:r>
              <a:rPr lang="pl-PL" sz="1600" b="1" dirty="0">
                <a:latin typeface="+mj-lt"/>
              </a:rPr>
              <a:t>Przed rozpoczęciem stosowania drugiej urny komisja sprawdza, czy: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sz="1600" b="1" dirty="0">
                <a:latin typeface="+mj-lt"/>
              </a:rPr>
              <a:t> jest ona pusta, a następnie zamyka ją i opieczętowuje. </a:t>
            </a:r>
          </a:p>
        </p:txBody>
      </p:sp>
      <p:sp>
        <p:nvSpPr>
          <p:cNvPr id="82948" name="Prostokąt 15"/>
          <p:cNvSpPr>
            <a:spLocks noChangeArrowheads="1"/>
          </p:cNvSpPr>
          <p:nvPr/>
        </p:nvSpPr>
        <p:spPr bwMode="auto">
          <a:xfrm>
            <a:off x="250825" y="5192713"/>
            <a:ext cx="4752975" cy="132343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b="1" dirty="0"/>
              <a:t>Obie urny</a:t>
            </a:r>
            <a:r>
              <a:rPr lang="pl-PL" altLang="pl-PL" sz="1600" dirty="0"/>
              <a:t> </a:t>
            </a:r>
            <a:r>
              <a:rPr lang="pl-PL" altLang="pl-PL" sz="1600" b="1" dirty="0"/>
              <a:t>powinny być ustawione </a:t>
            </a:r>
            <a:br>
              <a:rPr lang="pl-PL" altLang="pl-PL" sz="1600" b="1" dirty="0"/>
            </a:br>
            <a:r>
              <a:rPr lang="pl-PL" altLang="pl-PL" sz="1600" b="1" dirty="0"/>
              <a:t>w takim miejscu, by były przez cały czas głosowania widoczne dla członków komisji i mężów zaufania, obserwatorów społecznych oraz międzynarodowych.</a:t>
            </a:r>
            <a:endParaRPr lang="pl-PL" altLang="pl-PL" sz="1600" dirty="0"/>
          </a:p>
        </p:txBody>
      </p:sp>
      <p:pic>
        <p:nvPicPr>
          <p:cNvPr id="82949" name="Obraz 11" descr="WYBORY - nowa_ur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892675"/>
            <a:ext cx="14700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Obraz 11" descr="WYBORY - nowa_urn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950" y="4487863"/>
            <a:ext cx="14700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78850" name="pole tekstowe 1"/>
          <p:cNvSpPr txBox="1">
            <a:spLocks noChangeArrowheads="1"/>
          </p:cNvSpPr>
          <p:nvPr/>
        </p:nvSpPr>
        <p:spPr bwMode="auto">
          <a:xfrm>
            <a:off x="1043608" y="548680"/>
            <a:ext cx="58326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WYNOSZENIE KART DO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4" name="Symbol zastępczy zawartości 7"/>
          <p:cNvSpPr>
            <a:spLocks noGrp="1"/>
          </p:cNvSpPr>
          <p:nvPr>
            <p:ph idx="4294967295"/>
          </p:nvPr>
        </p:nvSpPr>
        <p:spPr>
          <a:xfrm>
            <a:off x="17463" y="1412875"/>
            <a:ext cx="8507412" cy="352901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sz="1800" b="1" dirty="0">
                <a:solidFill>
                  <a:srgbClr val="000099"/>
                </a:solidFill>
              </a:rPr>
              <a:t>Komisja zwraca uwagę, by wyborcy nie wynosili kart do głosowania poza lokal wyborczy.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pl-PL" sz="1800" b="1" dirty="0">
                <a:solidFill>
                  <a:srgbClr val="000099"/>
                </a:solidFill>
              </a:rPr>
              <a:t>Jeżeli komisja: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pl-PL" sz="1800" dirty="0">
                <a:solidFill>
                  <a:srgbClr val="000099"/>
                </a:solidFill>
              </a:rPr>
              <a:t>  zauważy, że wyborca wyniósł kartę na zewnątrz</a:t>
            </a:r>
          </a:p>
          <a:p>
            <a:pPr marL="265113" indent="-265113">
              <a:buFont typeface="Wingdings" pitchFamily="2" charset="2"/>
              <a:buChar char="Ø"/>
              <a:defRPr/>
            </a:pPr>
            <a:r>
              <a:rPr lang="pl-PL" sz="1800" dirty="0">
                <a:solidFill>
                  <a:srgbClr val="000099"/>
                </a:solidFill>
              </a:rPr>
              <a:t> otrzyma informacje, że w lokalu lub poza nim oferowane jest odstąpienie karty</a:t>
            </a:r>
          </a:p>
        </p:txBody>
      </p:sp>
      <p:sp>
        <p:nvSpPr>
          <p:cNvPr id="6" name="Prostokąt 5"/>
          <p:cNvSpPr/>
          <p:nvPr/>
        </p:nvSpPr>
        <p:spPr>
          <a:xfrm>
            <a:off x="251520" y="3501008"/>
            <a:ext cx="5364162" cy="707886"/>
          </a:xfrm>
          <a:prstGeom prst="rect">
            <a:avLst/>
          </a:prstGeom>
          <a:solidFill>
            <a:srgbClr val="9D032A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chemeClr val="bg1"/>
                </a:solidFill>
                <a:latin typeface="+mj-lt"/>
              </a:rPr>
              <a:t>obowiązana jest niezwłocznie zawiadomić Policję</a:t>
            </a:r>
          </a:p>
        </p:txBody>
      </p:sp>
      <p:sp>
        <p:nvSpPr>
          <p:cNvPr id="7" name="Prostokąt 6"/>
          <p:cNvSpPr/>
          <p:nvPr/>
        </p:nvSpPr>
        <p:spPr>
          <a:xfrm>
            <a:off x="2195736" y="5589240"/>
            <a:ext cx="4392612" cy="64611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9D032A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800" b="1" dirty="0">
                <a:latin typeface="+mj-lt"/>
              </a:rPr>
              <a:t>Fakty te należy opisać w pkt 24 i 32 protokołów głosowania.</a:t>
            </a:r>
            <a:endParaRPr lang="pl-PL" sz="1800" dirty="0">
              <a:latin typeface="+mj-lt"/>
            </a:endParaRPr>
          </a:p>
        </p:txBody>
      </p:sp>
      <p:sp>
        <p:nvSpPr>
          <p:cNvPr id="78855" name="Prostokąt 8"/>
          <p:cNvSpPr>
            <a:spLocks noChangeArrowheads="1"/>
          </p:cNvSpPr>
          <p:nvPr/>
        </p:nvSpPr>
        <p:spPr bwMode="auto">
          <a:xfrm>
            <a:off x="107504" y="4797152"/>
            <a:ext cx="8208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600" b="1" dirty="0">
                <a:solidFill>
                  <a:srgbClr val="000099"/>
                </a:solidFill>
                <a:latin typeface="+mn-lt"/>
              </a:rPr>
              <a:t>Komisja zwraca również uwagę, aby wyborcy nie wrzucali do urny innych przedmiotów niż karty do głosowania. </a:t>
            </a:r>
            <a:endParaRPr lang="pl-PL" altLang="pl-PL" sz="1600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9" name="Obraz 8" descr="career-police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284984"/>
            <a:ext cx="760109" cy="14458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BD1506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6236" y="4579436"/>
            <a:ext cx="228600" cy="228600"/>
          </a:xfrm>
          <a:prstGeom prst="rect">
            <a:avLst/>
          </a:prstGeom>
          <a:noFill/>
        </p:spPr>
      </p:pic>
      <p:pic>
        <p:nvPicPr>
          <p:cNvPr id="199683" name="Picture 3" descr="BD1506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6236" y="5710212"/>
            <a:ext cx="228600" cy="228600"/>
          </a:xfrm>
          <a:prstGeom prst="rect">
            <a:avLst/>
          </a:prstGeom>
          <a:noFill/>
        </p:spPr>
      </p:pic>
      <p:pic>
        <p:nvPicPr>
          <p:cNvPr id="199684" name="Picture 4" descr="1manager81-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466" y="4331637"/>
            <a:ext cx="1823839" cy="1367879"/>
          </a:xfrm>
          <a:prstGeom prst="rect">
            <a:avLst/>
          </a:prstGeom>
          <a:noFill/>
        </p:spPr>
      </p:pic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755576" y="2954989"/>
            <a:ext cx="7010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l-PL" sz="1600" dirty="0">
                <a:solidFill>
                  <a:srgbClr val="000099"/>
                </a:solidFill>
                <a:latin typeface="+mn-lt"/>
              </a:rPr>
              <a:t>Obwodowe komisje wyborcze, w miarę możliwości, przystępują do ustalenia danych jeszcze przed upływem godzin sprawozdawczych. Niezwłocznie po upływie godzin sprawozdawczych obwodowe komisje wyborcze ustalają dane:</a:t>
            </a:r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2400697" y="4208178"/>
            <a:ext cx="6192688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dirty="0">
                <a:solidFill>
                  <a:srgbClr val="000099"/>
                </a:solidFill>
                <a:latin typeface="+mn-lt"/>
              </a:rPr>
              <a:t>o liczbie osób uprawnionych do głosowania (liczba osób umieszczonych w spisie wyborców, łącznie z osobami dopisanymi przez komisję);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2551575" y="5229200"/>
            <a:ext cx="6264696" cy="107721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dirty="0">
                <a:solidFill>
                  <a:srgbClr val="000099"/>
                </a:solidFill>
                <a:latin typeface="+mn-lt"/>
              </a:rPr>
              <a:t>o liczbie wyborców, którym wydano karty do głosowania, w trakcie głosowania (suma podpisów potwierdzających otrzymanie kart do głosowania łącznie z adnotacjami odmowy podpisu bądź odmowy przyjęcia kart).</a:t>
            </a:r>
          </a:p>
        </p:txBody>
      </p:sp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9" name="pole tekstowe 1"/>
          <p:cNvSpPr txBox="1">
            <a:spLocks noChangeArrowheads="1"/>
          </p:cNvSpPr>
          <p:nvPr/>
        </p:nvSpPr>
        <p:spPr bwMode="auto">
          <a:xfrm>
            <a:off x="899592" y="345232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MELDUNEK O FREKWENCJI</a:t>
            </a:r>
          </a:p>
          <a:p>
            <a:r>
              <a:rPr lang="pl-PL" altLang="pl-PL" sz="1800" b="1" dirty="0">
                <a:solidFill>
                  <a:srgbClr val="9D032A"/>
                </a:solidFill>
                <a:latin typeface="Arial Black" pitchFamily="34" charset="0"/>
              </a:rPr>
              <a:t>(</a:t>
            </a:r>
            <a:r>
              <a:rPr lang="pl-PL" altLang="pl-PL" sz="1800" b="1" i="1" dirty="0">
                <a:solidFill>
                  <a:srgbClr val="9D032A"/>
                </a:solidFill>
                <a:latin typeface="Arial Black" pitchFamily="34" charset="0"/>
              </a:rPr>
              <a:t>TYLKO SEJM i SENAT</a:t>
            </a:r>
            <a:r>
              <a:rPr lang="pl-PL" altLang="pl-PL" sz="1800" b="1" dirty="0">
                <a:solidFill>
                  <a:srgbClr val="9D032A"/>
                </a:solidFill>
                <a:latin typeface="Arial Black" pitchFamily="34" charset="0"/>
              </a:rPr>
              <a:t>)</a:t>
            </a:r>
          </a:p>
          <a:p>
            <a:r>
              <a:rPr lang="pl-PL" altLang="pl-PL" sz="1800" b="1" u="sng" dirty="0">
                <a:solidFill>
                  <a:srgbClr val="9D032A"/>
                </a:solidFill>
                <a:latin typeface="Arial Black" pitchFamily="34" charset="0"/>
              </a:rPr>
              <a:t>BEZ REFERENDUM</a:t>
            </a:r>
            <a:endParaRPr lang="pl-PL" altLang="pl-PL" sz="1800" u="sng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03775" y="973053"/>
            <a:ext cx="144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4400" b="1" dirty="0">
                <a:solidFill>
                  <a:srgbClr val="FF3300"/>
                </a:solidFill>
                <a:latin typeface="+mn-lt"/>
              </a:rPr>
              <a:t>12</a:t>
            </a:r>
            <a:r>
              <a:rPr lang="pl-PL" sz="4400" b="1" baseline="30000" dirty="0">
                <a:solidFill>
                  <a:srgbClr val="FF3300"/>
                </a:solidFill>
                <a:latin typeface="+mn-lt"/>
              </a:rPr>
              <a:t>00</a:t>
            </a:r>
            <a:endParaRPr lang="pl-PL" sz="4400" b="1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76056" y="870223"/>
            <a:ext cx="144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4400" b="1" dirty="0">
                <a:solidFill>
                  <a:srgbClr val="FF3300"/>
                </a:solidFill>
                <a:latin typeface="+mn-lt"/>
              </a:rPr>
              <a:t>17</a:t>
            </a:r>
            <a:r>
              <a:rPr lang="pl-PL" sz="4400" b="1" baseline="30000" dirty="0">
                <a:solidFill>
                  <a:srgbClr val="FF3300"/>
                </a:solidFill>
                <a:latin typeface="+mn-lt"/>
              </a:rPr>
              <a:t>00</a:t>
            </a:r>
            <a:endParaRPr lang="pl-PL" sz="4400" b="1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12" name="Picture 3" descr="BD07153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0941" y="2648681"/>
            <a:ext cx="986658" cy="107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DF5BCF05-0E0B-495B-B0BB-DB932EE6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688697"/>
            <a:ext cx="701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pl-PL" sz="1800" b="1" dirty="0">
                <a:solidFill>
                  <a:srgbClr val="000099"/>
                </a:solidFill>
                <a:latin typeface="+mn-lt"/>
              </a:rPr>
              <a:t>Nie ustala się i nie przekazuje danych o frekwencji w trakcie głosowania w referendum. Niedopuszczalne jest podawanie danych o frekwencji w referendum do czasu podania do publicznej wiadomości protokołu głosowania w referendum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215D7C4E-56B9-40A8-9E70-5512D2B66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775" y="943988"/>
            <a:ext cx="144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4400" b="1" dirty="0">
                <a:solidFill>
                  <a:srgbClr val="FF3300"/>
                </a:solidFill>
                <a:latin typeface="+mn-lt"/>
              </a:rPr>
              <a:t>12</a:t>
            </a:r>
            <a:r>
              <a:rPr lang="pl-PL" sz="4400" b="1" baseline="30000" dirty="0">
                <a:solidFill>
                  <a:srgbClr val="FF3300"/>
                </a:solidFill>
                <a:latin typeface="+mn-lt"/>
              </a:rPr>
              <a:t>00</a:t>
            </a:r>
            <a:endParaRPr lang="pl-PL" sz="4400" b="1" dirty="0">
              <a:solidFill>
                <a:srgbClr val="FF330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5" grpId="0" autoUpdateAnimBg="0"/>
      <p:bldP spid="199686" grpId="0" autoUpdateAnimBg="0"/>
      <p:bldP spid="199687" grpId="0" autoUpdateAnimBg="0"/>
      <p:bldP spid="10" grpId="0" autoUpdateAnimBg="0"/>
      <p:bldP spid="11" grpId="0" autoUpdateAnimBg="0"/>
      <p:bldP spid="13" grpId="0" autoUpdateAnimBg="0"/>
      <p:bldP spid="14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pic>
        <p:nvPicPr>
          <p:cNvPr id="201731" name="Picture 3" descr="1phone7-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077072"/>
            <a:ext cx="1752600" cy="1311275"/>
          </a:xfrm>
          <a:prstGeom prst="rect">
            <a:avLst/>
          </a:prstGeom>
          <a:noFill/>
        </p:spPr>
      </p:pic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2627784" y="4653136"/>
            <a:ext cx="3581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2200" dirty="0">
                <a:solidFill>
                  <a:srgbClr val="000099"/>
                </a:solidFill>
                <a:latin typeface="+mn-lt"/>
              </a:rPr>
              <a:t>najpóźniej do godziny: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6084168" y="4149080"/>
            <a:ext cx="1600200" cy="70788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  <a:r>
              <a:rPr lang="pl-PL" sz="4000" b="1" baseline="30000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6084168" y="5013176"/>
            <a:ext cx="1600200" cy="707886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4000" b="1" dirty="0">
                <a:solidFill>
                  <a:srgbClr val="FF0000"/>
                </a:solidFill>
                <a:latin typeface="Times New Roman" pitchFamily="18" charset="0"/>
              </a:rPr>
              <a:t>17</a:t>
            </a:r>
            <a:r>
              <a:rPr lang="pl-PL" sz="4000" b="1" baseline="30000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536" y="1484784"/>
            <a:ext cx="79263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18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 ustaleniu tych danych komisja przekazuje </a:t>
            </a:r>
            <a:r>
              <a:rPr lang="pl-PL" sz="1800" dirty="0">
                <a:solidFill>
                  <a:srgbClr val="000099"/>
                </a:solidFill>
              </a:rPr>
              <a:t>je do Państwowej Komisji Wyborczej za pośrednictwem systemu informatycznego.</a:t>
            </a:r>
          </a:p>
          <a:p>
            <a:pPr algn="just"/>
            <a:r>
              <a:rPr lang="pl-PL" sz="1800" dirty="0">
                <a:solidFill>
                  <a:srgbClr val="000099"/>
                </a:solidFill>
              </a:rPr>
              <a:t>W przypadku braku możliwości wprowadzenia danych do systemu informatycznego, dane z komisji obwodowej przekazuje się za pośrednictwem pełnomocników ustanowionych przez okręgową komisję wyborczą, upoważnionych do telefonicznego przyjęcia danych od komisji obwodowych </a:t>
            </a:r>
            <a:r>
              <a:rPr lang="pl-PL" sz="18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(do urzędu miasta, gminy) na ustalony wcześniej numer telefonu</a:t>
            </a:r>
            <a:endParaRPr lang="pl-PL" sz="1800" dirty="0">
              <a:solidFill>
                <a:srgbClr val="000099"/>
              </a:solidFill>
            </a:endParaRPr>
          </a:p>
        </p:txBody>
      </p:sp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1043608" y="548680"/>
            <a:ext cx="58326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MELDUNEK O FREKWENCJI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379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244408" y="6245225"/>
            <a:ext cx="442392" cy="476250"/>
          </a:xfrm>
          <a:noFill/>
        </p:spPr>
        <p:txBody>
          <a:bodyPr/>
          <a:lstStyle/>
          <a:p>
            <a:fld id="{313F75A4-AE1A-4CF9-B186-46ABD89F0CAB}" type="slidenum">
              <a:rPr lang="pl-PL" sz="1000"/>
              <a:pPr/>
              <a:t>55</a:t>
            </a:fld>
            <a:endParaRPr lang="pl-PL" sz="1000" dirty="0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23528" y="1628800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yriad Web" pitchFamily="34" charset="0"/>
              </a:rPr>
              <a:t>Meldunek powinien zawierać następujące informacje:</a:t>
            </a:r>
            <a:endParaRPr lang="pl-PL" sz="22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yriad Web" pitchFamily="34" charset="0"/>
            </a:endParaRPr>
          </a:p>
        </p:txBody>
      </p:sp>
      <p:pic>
        <p:nvPicPr>
          <p:cNvPr id="30724" name="Picture 4" descr="1stationery5-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628800"/>
            <a:ext cx="197014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124200" y="2986088"/>
            <a:ext cx="55626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pl-PL" sz="2200" dirty="0">
              <a:solidFill>
                <a:schemeClr val="tx2"/>
              </a:solidFill>
              <a:latin typeface="Myriad Web" pitchFamily="34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33400" y="2712928"/>
            <a:ext cx="792638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0" hangingPunct="0">
              <a:spcBef>
                <a:spcPts val="0"/>
              </a:spcBef>
              <a:buFont typeface="Wingdings 2" pitchFamily="18" charset="2"/>
              <a:buChar char="P"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Numer obwodu;</a:t>
            </a:r>
          </a:p>
          <a:p>
            <a:pPr algn="l" eaLnBrk="0" hangingPunct="0">
              <a:spcBef>
                <a:spcPts val="600"/>
              </a:spcBef>
              <a:buFont typeface="Wingdings 2" pitchFamily="18" charset="2"/>
              <a:buChar char="P"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Adres komisji (miejscowość);</a:t>
            </a:r>
          </a:p>
          <a:p>
            <a:pPr algn="l" eaLnBrk="0" hangingPunct="0">
              <a:spcBef>
                <a:spcPts val="600"/>
              </a:spcBef>
              <a:buFont typeface="Wingdings 2" pitchFamily="18" charset="2"/>
              <a:buChar char="P"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Imię i nazwisko </a:t>
            </a:r>
            <a:r>
              <a:rPr lang="pl-PL" sz="2200" dirty="0">
                <a:solidFill>
                  <a:srgbClr val="000099"/>
                </a:solidFill>
              </a:rPr>
              <a:t>p</a:t>
            </a: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rzewodniczącego</a:t>
            </a:r>
            <a:r>
              <a:rPr lang="pl-PL" sz="2200" dirty="0">
                <a:solidFill>
                  <a:srgbClr val="000099"/>
                </a:solidFill>
              </a:rPr>
              <a:t> (jeśli informację  </a:t>
            </a:r>
            <a:br>
              <a:rPr lang="pl-PL" sz="2200" dirty="0">
                <a:solidFill>
                  <a:srgbClr val="000099"/>
                </a:solidFill>
              </a:rPr>
            </a:br>
            <a:r>
              <a:rPr lang="pl-PL" sz="2200" dirty="0">
                <a:solidFill>
                  <a:srgbClr val="000099"/>
                </a:solidFill>
              </a:rPr>
              <a:t>    przekazuje z-ca lub inny członek komisji podaje nazwisko </a:t>
            </a:r>
            <a:br>
              <a:rPr lang="pl-PL" sz="2200" dirty="0">
                <a:solidFill>
                  <a:srgbClr val="000099"/>
                </a:solidFill>
              </a:rPr>
            </a:br>
            <a:r>
              <a:rPr lang="pl-PL" sz="2200" dirty="0">
                <a:solidFill>
                  <a:srgbClr val="000099"/>
                </a:solidFill>
              </a:rPr>
              <a:t>    przewodniczącego oraz własne)</a:t>
            </a: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;</a:t>
            </a:r>
          </a:p>
          <a:p>
            <a:pPr algn="l" eaLnBrk="0" hangingPunct="0">
              <a:spcBef>
                <a:spcPts val="600"/>
              </a:spcBef>
              <a:buFont typeface="Wingdings 2" pitchFamily="18" charset="2"/>
              <a:buChar char="P"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Liczbę osób uprawnionych do głosowania; czyli </a:t>
            </a:r>
          </a:p>
          <a:p>
            <a:pPr algn="l" eaLnBrk="0" hangingPunct="0">
              <a:spcBef>
                <a:spcPts val="0"/>
              </a:spcBef>
              <a:buFont typeface="Wingdings 2" pitchFamily="18" charset="2"/>
              <a:buNone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   osób ujętych w spisie ( łącznie z dopisanymi przez komisję)</a:t>
            </a:r>
          </a:p>
          <a:p>
            <a:pPr algn="l" eaLnBrk="0" hangingPunct="0">
              <a:spcBef>
                <a:spcPts val="600"/>
              </a:spcBef>
              <a:buFont typeface="Wingdings 2" pitchFamily="18" charset="2"/>
              <a:buChar char="P"/>
            </a:pPr>
            <a:r>
              <a:rPr lang="pl-PL" sz="2200" dirty="0">
                <a:solidFill>
                  <a:srgbClr val="000099"/>
                </a:solidFill>
                <a:latin typeface="Myriad Web" pitchFamily="34" charset="0"/>
              </a:rPr>
              <a:t> Liczbę wyborców, którym wydano karty do głosowania.</a:t>
            </a:r>
          </a:p>
        </p:txBody>
      </p:sp>
      <p:sp>
        <p:nvSpPr>
          <p:cNvPr id="8" name="pole tekstowe 1"/>
          <p:cNvSpPr txBox="1">
            <a:spLocks noChangeArrowheads="1"/>
          </p:cNvSpPr>
          <p:nvPr/>
        </p:nvSpPr>
        <p:spPr bwMode="auto">
          <a:xfrm>
            <a:off x="683568" y="836712"/>
            <a:ext cx="58326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MELDUNEK O FREKWENCJI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84994" name="Prostokąt 14"/>
          <p:cNvSpPr>
            <a:spLocks noChangeArrowheads="1"/>
          </p:cNvSpPr>
          <p:nvPr/>
        </p:nvSpPr>
        <p:spPr bwMode="auto">
          <a:xfrm>
            <a:off x="539552" y="2348880"/>
            <a:ext cx="77041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>
                <a:solidFill>
                  <a:srgbClr val="000099"/>
                </a:solidFill>
                <a:cs typeface="Arial" pitchFamily="34" charset="0"/>
              </a:rPr>
              <a:t>Informację o liczbie osób uprawnionych do głosowania oraz </a:t>
            </a:r>
            <a:br>
              <a:rPr lang="pl-PL" altLang="pl-PL" sz="1800" b="1" dirty="0">
                <a:solidFill>
                  <a:srgbClr val="000099"/>
                </a:solidFill>
                <a:cs typeface="Arial" pitchFamily="34" charset="0"/>
              </a:rPr>
            </a:br>
            <a:r>
              <a:rPr lang="pl-PL" altLang="pl-PL" sz="1800" b="1" dirty="0">
                <a:solidFill>
                  <a:srgbClr val="000099"/>
                </a:solidFill>
                <a:cs typeface="Arial" pitchFamily="34" charset="0"/>
              </a:rPr>
              <a:t>o liczbie wyborców, którym wydano karty do głosowania, obwodowa komisja wyborcza udostępnia na drzwiach wejściowych do lokalu wyborczego, niezwłocznie po przekazaniu Państwowej Komisji Wyborczej danych.</a:t>
            </a:r>
          </a:p>
        </p:txBody>
      </p:sp>
      <p:sp>
        <p:nvSpPr>
          <p:cNvPr id="84995" name="Prostokąt 15"/>
          <p:cNvSpPr>
            <a:spLocks noChangeArrowheads="1"/>
          </p:cNvSpPr>
          <p:nvPr/>
        </p:nvSpPr>
        <p:spPr bwMode="auto">
          <a:xfrm>
            <a:off x="755576" y="4437112"/>
            <a:ext cx="5040313" cy="92392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>
                <a:solidFill>
                  <a:srgbClr val="000099"/>
                </a:solidFill>
                <a:latin typeface="Arial Black" pitchFamily="34" charset="0"/>
              </a:rPr>
              <a:t>Informację podpisuje przewodniczący komisji lub jego zastępca i opatruje ją pieczęcią komisji</a:t>
            </a:r>
            <a:endParaRPr lang="pl-PL" altLang="pl-PL" sz="1800" dirty="0">
              <a:solidFill>
                <a:srgbClr val="000099"/>
              </a:solidFill>
            </a:endParaRPr>
          </a:p>
        </p:txBody>
      </p:sp>
      <p:sp>
        <p:nvSpPr>
          <p:cNvPr id="84996" name="pole tekstowe 1"/>
          <p:cNvSpPr txBox="1">
            <a:spLocks noChangeArrowheads="1"/>
          </p:cNvSpPr>
          <p:nvPr/>
        </p:nvSpPr>
        <p:spPr bwMode="auto">
          <a:xfrm>
            <a:off x="1187624" y="736600"/>
            <a:ext cx="58326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PODANIE FREKWENCJI </a:t>
            </a:r>
            <a:b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</a:br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DO PUBLICZNEJ WIADOMOŚCI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pic>
        <p:nvPicPr>
          <p:cNvPr id="8499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149080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481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388424" y="6245225"/>
            <a:ext cx="298376" cy="476250"/>
          </a:xfrm>
          <a:noFill/>
        </p:spPr>
        <p:txBody>
          <a:bodyPr/>
          <a:lstStyle/>
          <a:p>
            <a:fld id="{02E7A1A5-0E57-4A57-89C1-81922AB12644}" type="slidenum">
              <a:rPr lang="pl-PL" sz="1000"/>
              <a:pPr/>
              <a:t>57</a:t>
            </a:fld>
            <a:endParaRPr lang="pl-PL" sz="1000" dirty="0"/>
          </a:p>
        </p:txBody>
      </p:sp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1187624" y="836712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9D032A"/>
                </a:solidFill>
                <a:latin typeface="Arial Black" pitchFamily="34" charset="0"/>
              </a:rPr>
              <a:t>ZAMKNIĘCIE LOKALU WYBORCZEGO</a:t>
            </a:r>
          </a:p>
        </p:txBody>
      </p:sp>
      <p:pic>
        <p:nvPicPr>
          <p:cNvPr id="16" name="Picture 2" descr="C:\Users\Mirka\AppData\Local\Microsoft\Windows\Temporary Internet Files\Content.IE5\HQUKRDAP\MP900430829[1].jpg"/>
          <p:cNvPicPr>
            <a:picLocks noChangeAspect="1" noChangeArrowheads="1"/>
          </p:cNvPicPr>
          <p:nvPr/>
        </p:nvPicPr>
        <p:blipFill>
          <a:blip r:embed="rId4" cstate="print"/>
          <a:srcRect r="51020"/>
          <a:stretch>
            <a:fillRect/>
          </a:stretch>
        </p:blipFill>
        <p:spPr bwMode="auto">
          <a:xfrm>
            <a:off x="3059832" y="1916832"/>
            <a:ext cx="2073231" cy="21602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ole tekstowe 1"/>
          <p:cNvSpPr txBox="1">
            <a:spLocks noChangeArrowheads="1"/>
          </p:cNvSpPr>
          <p:nvPr/>
        </p:nvSpPr>
        <p:spPr bwMode="auto">
          <a:xfrm>
            <a:off x="1187624" y="4437112"/>
            <a:ext cx="58326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9D032A"/>
                </a:solidFill>
                <a:latin typeface="Arial Black" pitchFamily="34" charset="0"/>
              </a:rPr>
              <a:t>GODZ. </a:t>
            </a:r>
            <a:r>
              <a:rPr lang="pl-PL" altLang="pl-PL" sz="4400" b="1" dirty="0">
                <a:solidFill>
                  <a:srgbClr val="9D032A"/>
                </a:solidFill>
                <a:latin typeface="Arial Black" pitchFamily="34" charset="0"/>
              </a:rPr>
              <a:t>21.00</a:t>
            </a:r>
          </a:p>
        </p:txBody>
      </p:sp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92162" name="pole tekstowe 1"/>
          <p:cNvSpPr txBox="1">
            <a:spLocks noChangeArrowheads="1"/>
          </p:cNvSpPr>
          <p:nvPr/>
        </p:nvSpPr>
        <p:spPr bwMode="auto">
          <a:xfrm>
            <a:off x="827088" y="476250"/>
            <a:ext cx="626519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ZAKOŃCZENIE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619672" y="980728"/>
            <a:ext cx="5327650" cy="4000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9D032A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2000" b="1" dirty="0">
                <a:latin typeface="Arial Black" panose="020B0A04020102020204" pitchFamily="34" charset="0"/>
              </a:rPr>
              <a:t>O godz. 21.00 komisja zamyka lokal </a:t>
            </a:r>
          </a:p>
        </p:txBody>
      </p:sp>
      <p:pic>
        <p:nvPicPr>
          <p:cNvPr id="92164" name="Picture 8" descr="http://pixabay.com/static/uploads/photo/2012/04/13/20/14/lock-33491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980728"/>
            <a:ext cx="2873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19"/>
          <p:cNvSpPr>
            <a:spLocks noGrp="1" noChangeArrowheads="1"/>
          </p:cNvSpPr>
          <p:nvPr>
            <p:ph idx="4294967295"/>
          </p:nvPr>
        </p:nvSpPr>
        <p:spPr>
          <a:xfrm>
            <a:off x="251520" y="2060848"/>
            <a:ext cx="8388424" cy="2087438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 pitchFamily="34" charset="0"/>
              <a:buBlip>
                <a:blip r:embed="rId4"/>
              </a:buBlip>
            </a:pPr>
            <a:r>
              <a:rPr lang="pl-PL" altLang="pl-PL" sz="2000" dirty="0">
                <a:latin typeface="Calibri Light" pitchFamily="34" charset="0"/>
              </a:rPr>
              <a:t>osobom przybyłym do lokalu przed 21</a:t>
            </a:r>
            <a:r>
              <a:rPr lang="pl-PL" altLang="pl-PL" sz="2000" baseline="30000" dirty="0">
                <a:latin typeface="Calibri Light" pitchFamily="34" charset="0"/>
                <a:cs typeface="Times New Roman" pitchFamily="18" charset="0"/>
              </a:rPr>
              <a:t>00</a:t>
            </a:r>
            <a:r>
              <a:rPr lang="pl-PL" altLang="pl-PL" sz="2000" dirty="0">
                <a:latin typeface="Calibri Light" pitchFamily="34" charset="0"/>
              </a:rPr>
              <a:t> należy umożliwić oddanie głosu;</a:t>
            </a:r>
          </a:p>
          <a:p>
            <a:pPr algn="just">
              <a:lnSpc>
                <a:spcPct val="100000"/>
              </a:lnSpc>
              <a:buNone/>
            </a:pPr>
            <a:endParaRPr lang="pl-PL" altLang="pl-PL" sz="2000" dirty="0">
              <a:latin typeface="Calibri Light" pitchFamily="34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buFont typeface="Arial" pitchFamily="34" charset="0"/>
              <a:buBlip>
                <a:blip r:embed="rId4"/>
              </a:buBlip>
            </a:pPr>
            <a:r>
              <a:rPr lang="pl-PL" altLang="pl-PL" sz="2000" dirty="0">
                <a:latin typeface="Calibri Light" pitchFamily="34" charset="0"/>
                <a:cs typeface="Times New Roman" pitchFamily="18" charset="0"/>
              </a:rPr>
              <a:t>w obwodach odrębnych komisja może zarządzić wcześniejsze zakończenie głosowania, pod warunkiem że </a:t>
            </a:r>
            <a:r>
              <a:rPr lang="pl-PL" altLang="pl-PL" sz="2000" b="1" dirty="0">
                <a:solidFill>
                  <a:srgbClr val="9D032A"/>
                </a:solidFill>
                <a:latin typeface="Calibri Light" pitchFamily="34" charset="0"/>
                <a:cs typeface="Times New Roman" pitchFamily="18" charset="0"/>
              </a:rPr>
              <a:t>wszyscy  wyborcy wpisani do spisu oddali swoje głosy – zawiadomić właściwą okręgową komisję wyborczą i osobę kierującą jednostką;</a:t>
            </a:r>
          </a:p>
          <a:p>
            <a:pPr algn="ctr">
              <a:lnSpc>
                <a:spcPct val="100000"/>
              </a:lnSpc>
              <a:buFont typeface="Arial" pitchFamily="34" charset="0"/>
              <a:buNone/>
            </a:pPr>
            <a:endParaRPr lang="pl-PL" altLang="pl-PL" sz="2000" dirty="0">
              <a:latin typeface="Calibri Light" pitchFamily="34" charset="0"/>
              <a:cs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endParaRPr lang="pl-PL" altLang="pl-PL" sz="2000" u="sng" dirty="0">
              <a:latin typeface="Calibri Light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11560" y="4509120"/>
            <a:ext cx="8064500" cy="1223962"/>
          </a:xfrm>
          <a:prstGeom prst="rect">
            <a:avLst/>
          </a:prstGeom>
          <a:noFill/>
          <a:ln w="28575"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0" name="Picture 2" descr="C:\Users\Mirka\AppData\Local\Microsoft\Windows\Temporary Internet Files\Content.IE5\HQUKRDAP\MP900430829[1].jpg"/>
          <p:cNvPicPr>
            <a:picLocks noChangeAspect="1" noChangeArrowheads="1"/>
          </p:cNvPicPr>
          <p:nvPr/>
        </p:nvPicPr>
        <p:blipFill>
          <a:blip r:embed="rId5" cstate="print"/>
          <a:srcRect r="51020"/>
          <a:stretch>
            <a:fillRect/>
          </a:stretch>
        </p:blipFill>
        <p:spPr bwMode="auto">
          <a:xfrm>
            <a:off x="395536" y="764704"/>
            <a:ext cx="936104" cy="9753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5" descr="głosowanie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1844824"/>
            <a:ext cx="870625" cy="720824"/>
          </a:xfrm>
          <a:prstGeom prst="rect">
            <a:avLst/>
          </a:prstGeom>
          <a:noFill/>
        </p:spPr>
      </p:pic>
      <p:sp>
        <p:nvSpPr>
          <p:cNvPr id="12" name="Prostokąt 11"/>
          <p:cNvSpPr/>
          <p:nvPr/>
        </p:nvSpPr>
        <p:spPr>
          <a:xfrm>
            <a:off x="683568" y="458112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000" b="1" dirty="0">
                <a:latin typeface="Calibri Light" pitchFamily="34" charset="0"/>
                <a:cs typeface="Times New Roman" pitchFamily="18" charset="0"/>
              </a:rPr>
              <a:t>Zarządzenie wcześniejszego zakończenia głosowania może nastąpić </a:t>
            </a:r>
            <a:br>
              <a:rPr lang="pl-PL" altLang="pl-PL" sz="2000" b="1" dirty="0">
                <a:latin typeface="Calibri Light" pitchFamily="34" charset="0"/>
                <a:cs typeface="Times New Roman" pitchFamily="18" charset="0"/>
              </a:rPr>
            </a:br>
            <a:r>
              <a:rPr lang="pl-PL" altLang="pl-PL" sz="2000" b="1" dirty="0">
                <a:latin typeface="Calibri Light" pitchFamily="34" charset="0"/>
                <a:cs typeface="Times New Roman" pitchFamily="18" charset="0"/>
              </a:rPr>
              <a:t>nie wcześniej niż o godzinie 18</a:t>
            </a:r>
            <a:r>
              <a:rPr lang="pl-PL" altLang="pl-PL" sz="2000" b="1" baseline="30000" dirty="0">
                <a:latin typeface="Calibri Light" pitchFamily="34" charset="0"/>
                <a:cs typeface="Times New Roman" pitchFamily="18" charset="0"/>
              </a:rPr>
              <a:t>00</a:t>
            </a:r>
            <a:r>
              <a:rPr lang="pl-PL" altLang="pl-PL" sz="2000" dirty="0">
                <a:latin typeface="Calibri Light" pitchFamily="34" charset="0"/>
                <a:cs typeface="Times New Roman" pitchFamily="18" charset="0"/>
              </a:rPr>
              <a:t>, ale protokół można podać </a:t>
            </a:r>
            <a:br>
              <a:rPr lang="pl-PL" altLang="pl-PL" sz="2000" dirty="0">
                <a:latin typeface="Calibri Light" pitchFamily="34" charset="0"/>
                <a:cs typeface="Times New Roman" pitchFamily="18" charset="0"/>
              </a:rPr>
            </a:br>
            <a:r>
              <a:rPr lang="pl-PL" altLang="pl-PL" sz="2000" dirty="0">
                <a:latin typeface="Calibri Light" pitchFamily="34" charset="0"/>
                <a:cs typeface="Times New Roman" pitchFamily="18" charset="0"/>
              </a:rPr>
              <a:t>do publicznej wiadomości </a:t>
            </a:r>
            <a:r>
              <a:rPr lang="pl-PL" altLang="pl-PL" sz="2000" u="sng" dirty="0">
                <a:latin typeface="Calibri Light" pitchFamily="34" charset="0"/>
                <a:cs typeface="Times New Roman" pitchFamily="18" charset="0"/>
              </a:rPr>
              <a:t>nie wcześniej niż o godz. 21.00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93186" name="pole tekstowe 1"/>
          <p:cNvSpPr txBox="1">
            <a:spLocks noChangeArrowheads="1"/>
          </p:cNvSpPr>
          <p:nvPr/>
        </p:nvSpPr>
        <p:spPr bwMode="auto">
          <a:xfrm>
            <a:off x="827584" y="764704"/>
            <a:ext cx="626519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ZAKOŃCZENIE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39552" y="4869160"/>
            <a:ext cx="6697663" cy="935038"/>
          </a:xfrm>
          <a:prstGeom prst="rect">
            <a:avLst/>
          </a:prstGeom>
          <a:noFill/>
          <a:ln w="28575">
            <a:solidFill>
              <a:srgbClr val="9D0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2000" dirty="0"/>
          </a:p>
        </p:txBody>
      </p:sp>
      <p:sp>
        <p:nvSpPr>
          <p:cNvPr id="93188" name="Prostokąt 4"/>
          <p:cNvSpPr>
            <a:spLocks noChangeArrowheads="1"/>
          </p:cNvSpPr>
          <p:nvPr/>
        </p:nvSpPr>
        <p:spPr bwMode="auto">
          <a:xfrm>
            <a:off x="827584" y="4509120"/>
            <a:ext cx="6264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altLang="pl-PL" sz="2000" b="1" dirty="0">
              <a:solidFill>
                <a:srgbClr val="000099"/>
              </a:solidFill>
              <a:cs typeface="Arial" pitchFamily="34" charset="0"/>
            </a:endParaRPr>
          </a:p>
          <a:p>
            <a:pPr algn="just"/>
            <a:r>
              <a:rPr lang="pl-PL" altLang="pl-PL" sz="2000" b="1" dirty="0">
                <a:solidFill>
                  <a:srgbClr val="000099"/>
                </a:solidFill>
                <a:cs typeface="Arial" pitchFamily="34" charset="0"/>
              </a:rPr>
              <a:t>Wyłącznie w czasie otwierania urny i wyjmowania z niej kart dopuszczalna jest obecność w lokalu przedstawicieli prasy </a:t>
            </a:r>
          </a:p>
        </p:txBody>
      </p:sp>
      <p:sp>
        <p:nvSpPr>
          <p:cNvPr id="8" name="Prostokąt 7"/>
          <p:cNvSpPr/>
          <p:nvPr/>
        </p:nvSpPr>
        <p:spPr>
          <a:xfrm>
            <a:off x="539552" y="2132856"/>
            <a:ext cx="79930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 w lokalu poza członkami obwodowej komisji mogą przebywać: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arenR"/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mężowie zaufania,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arenR"/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obserwatorzy społeczni,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arenR"/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obserwatorzy międzynarodowi </a:t>
            </a:r>
          </a:p>
          <a:p>
            <a:pPr marL="457200" indent="-457200"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- </a:t>
            </a:r>
            <a:r>
              <a:rPr lang="pl-PL" sz="2000" u="sng" dirty="0">
                <a:solidFill>
                  <a:srgbClr val="000099"/>
                </a:solidFill>
              </a:rPr>
              <a:t>nie mogą oni pomagać komisji w ustalaniu wyników głosowania</a:t>
            </a:r>
            <a:r>
              <a:rPr lang="pl-PL" sz="2000" dirty="0">
                <a:solidFill>
                  <a:srgbClr val="000099"/>
                </a:solidFill>
                <a:latin typeface="+mj-lt"/>
              </a:rPr>
              <a:t>,</a:t>
            </a:r>
          </a:p>
          <a:p>
            <a:pPr algn="just">
              <a:lnSpc>
                <a:spcPct val="120000"/>
              </a:lnSpc>
              <a:buFontTx/>
              <a:buBlip>
                <a:blip r:embed="rId3"/>
              </a:buBlip>
              <a:defRPr/>
            </a:pPr>
            <a:r>
              <a:rPr lang="pl-PL" sz="2000" dirty="0">
                <a:solidFill>
                  <a:srgbClr val="000099"/>
                </a:solidFill>
                <a:latin typeface="+mj-lt"/>
              </a:rPr>
              <a:t> oraz osoba odpowiedzialna za obsługę informatyczną.</a:t>
            </a:r>
          </a:p>
        </p:txBody>
      </p:sp>
      <p:pic>
        <p:nvPicPr>
          <p:cNvPr id="93190" name="Picture 4" descr="https://encrypted-tbn2.gstatic.com/images?q=tbn:ANd9GcTudSxo9I1wmc2Kb797HXqH7aghUKtY41mgXVSfa2UgajuJfq9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797152"/>
            <a:ext cx="12604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44" y="1844824"/>
            <a:ext cx="822960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90000"/>
              </a:lnSpc>
              <a:defRPr/>
            </a:pPr>
            <a:r>
              <a:rPr lang="pl-PL" sz="1500" kern="0" dirty="0">
                <a:solidFill>
                  <a:schemeClr val="accent2"/>
                </a:solidFill>
              </a:rPr>
              <a:t>osoby wchodzące w skład komisji korzystają z ochrony prawnej przewidzianej dla funkcjonariuszy publicznych i ponoszą odpowiedzialność jak funkcjonariusze publiczni,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sz="1500" kern="0" dirty="0">
                <a:solidFill>
                  <a:schemeClr val="accent2"/>
                </a:solidFill>
              </a:rPr>
              <a:t>członkowie komisji otrzymują od przewodniczącego dokumenty potwierdzające członkostwo i funkcje pełnione w komisji (dokument potwierdzający pełnienie funkcji przewodniczącego wystawia zastępca),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sz="1500" kern="0" dirty="0">
                <a:solidFill>
                  <a:schemeClr val="accent2"/>
                </a:solidFill>
              </a:rPr>
              <a:t>w dniu głosowania są obowiązani nosić identyfikatory,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sz="1400" dirty="0">
                <a:solidFill>
                  <a:srgbClr val="000099"/>
                </a:solidFill>
                <a:cs typeface="Arial" panose="020B0604020202020204" pitchFamily="34" charset="0"/>
              </a:rPr>
              <a:t>nie mogą udzielać </a:t>
            </a:r>
            <a:r>
              <a:rPr lang="pl-PL" sz="1400" b="1" dirty="0">
                <a:solidFill>
                  <a:srgbClr val="000099"/>
                </a:solidFill>
                <a:cs typeface="Arial" panose="020B0604020202020204" pitchFamily="34" charset="0"/>
              </a:rPr>
              <a:t>wyborcom pomocy </a:t>
            </a:r>
            <a:r>
              <a:rPr lang="pl-PL" sz="1400" b="1" u="sng" dirty="0">
                <a:solidFill>
                  <a:srgbClr val="000099"/>
                </a:solidFill>
                <a:cs typeface="Arial" panose="020B0604020202020204" pitchFamily="34" charset="0"/>
              </a:rPr>
              <a:t>w głosowaniu</a:t>
            </a:r>
            <a:r>
              <a:rPr lang="pl-PL" sz="14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pl-PL" sz="1400" dirty="0">
                <a:solidFill>
                  <a:srgbClr val="000099"/>
                </a:solidFill>
                <a:cs typeface="Arial" panose="020B0604020202020204" pitchFamily="34" charset="0"/>
              </a:rPr>
              <a:t>z wyjątkiem pomocy polegającej na udzielaniu głosującym stosownych informacji,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sz="1500" kern="0" dirty="0">
                <a:solidFill>
                  <a:schemeClr val="accent2"/>
                </a:solidFill>
              </a:rPr>
              <a:t>pracami komisji kieruje </a:t>
            </a:r>
            <a:r>
              <a:rPr lang="pl-PL" sz="1500" b="1" kern="0" dirty="0">
                <a:solidFill>
                  <a:schemeClr val="accent2"/>
                </a:solidFill>
              </a:rPr>
              <a:t>przewodniczący</a:t>
            </a:r>
            <a:r>
              <a:rPr lang="pl-PL" sz="1500" kern="0" dirty="0">
                <a:solidFill>
                  <a:schemeClr val="accent2"/>
                </a:solidFill>
              </a:rPr>
              <a:t>, a w razie nieobecności, jego obowiązki pełni </a:t>
            </a:r>
            <a:r>
              <a:rPr lang="pl-PL" sz="1500" b="1" kern="0" dirty="0">
                <a:solidFill>
                  <a:schemeClr val="accent2"/>
                </a:solidFill>
              </a:rPr>
              <a:t>zastępca</a:t>
            </a:r>
            <a:r>
              <a:rPr lang="pl-PL" sz="1500" kern="0" dirty="0">
                <a:solidFill>
                  <a:schemeClr val="accent2"/>
                </a:solidFill>
              </a:rPr>
              <a:t>,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sz="1500" b="1" kern="0" dirty="0">
                <a:solidFill>
                  <a:schemeClr val="accent2"/>
                </a:solidFill>
              </a:rPr>
              <a:t>przewodniczący</a:t>
            </a:r>
            <a:r>
              <a:rPr lang="pl-PL" sz="1500" kern="0" dirty="0">
                <a:solidFill>
                  <a:schemeClr val="accent2"/>
                </a:solidFill>
              </a:rPr>
              <a:t> komisji odpowiada za utrzymanie porządku, czuwa nad przestrzeganiem tajności głosowania oraz przestrzeganiem zakazu prowadzenia w  lokalu wyborczym i na terenie budynku, w którym lokal ten się znajduje, w jakiejkolwiek formie agitacji wyborczej,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sz="1500" b="1" kern="0" dirty="0">
                <a:solidFill>
                  <a:schemeClr val="accent2"/>
                </a:solidFill>
              </a:rPr>
              <a:t>przewodniczący</a:t>
            </a:r>
            <a:r>
              <a:rPr lang="pl-PL" sz="1500" kern="0" dirty="0">
                <a:solidFill>
                  <a:schemeClr val="accent2"/>
                </a:solidFill>
              </a:rPr>
              <a:t> ma prawo zażądać opuszczenia lokalu przez osoby zakłócające porządek, a w razie potrzeby zwrócić się do komendanta właściwego miejscowo komisariatu Policji o zapewnienie koniecznej pomocy.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pl-PL" sz="1500" b="1" kern="0" dirty="0">
                <a:solidFill>
                  <a:schemeClr val="accent2"/>
                </a:solidFill>
              </a:rPr>
              <a:t>    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  <a:defRPr/>
            </a:pPr>
            <a:r>
              <a:rPr lang="pl-PL" sz="1500" b="1" kern="0" dirty="0">
                <a:solidFill>
                  <a:schemeClr val="accent2"/>
                </a:solidFill>
              </a:rPr>
              <a:t>Przypadki zakłócenia głosowania odnotowuje się w punkcie 24  i 32 protokołów  głosowania „Inne uwagi…”.</a:t>
            </a:r>
          </a:p>
        </p:txBody>
      </p:sp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0242" name="Symbol zastępczy numeru slajdu 5"/>
          <p:cNvSpPr txBox="1">
            <a:spLocks noGrp="1"/>
          </p:cNvSpPr>
          <p:nvPr/>
        </p:nvSpPr>
        <p:spPr bwMode="auto">
          <a:xfrm>
            <a:off x="8244408" y="6245225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694FCB2-B562-4782-8009-381B0B41A6C0}" type="slidenum">
              <a:rPr lang="pl-PL" altLang="pl-PL" sz="1000"/>
              <a:pPr algn="r" eaLnBrk="1" hangingPunct="1"/>
              <a:t>6</a:t>
            </a:fld>
            <a:endParaRPr lang="pl-PL" altLang="pl-PL" sz="1000"/>
          </a:p>
        </p:txBody>
      </p:sp>
      <p:sp>
        <p:nvSpPr>
          <p:cNvPr id="8" name="Prostokąt 1"/>
          <p:cNvSpPr>
            <a:spLocks noChangeArrowheads="1"/>
          </p:cNvSpPr>
          <p:nvPr/>
        </p:nvSpPr>
        <p:spPr bwMode="auto">
          <a:xfrm>
            <a:off x="2627784" y="836712"/>
            <a:ext cx="3423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CZŁONKOWIE KOMISJI</a:t>
            </a:r>
          </a:p>
        </p:txBody>
      </p:sp>
      <p:pic>
        <p:nvPicPr>
          <p:cNvPr id="12" name="Obraz 5" descr="par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139367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a 12"/>
          <p:cNvGrpSpPr/>
          <p:nvPr/>
        </p:nvGrpSpPr>
        <p:grpSpPr>
          <a:xfrm>
            <a:off x="899592" y="692696"/>
            <a:ext cx="1650481" cy="1044362"/>
            <a:chOff x="6881959" y="8374"/>
            <a:chExt cx="2000250" cy="1358900"/>
          </a:xfrm>
        </p:grpSpPr>
        <p:pic>
          <p:nvPicPr>
            <p:cNvPr id="14" name="Obraz 3" descr="identyfikator.jpg"/>
            <p:cNvPicPr>
              <a:picLocks noChangeAspect="1"/>
            </p:cNvPicPr>
            <p:nvPr/>
          </p:nvPicPr>
          <p:blipFill>
            <a:blip r:embed="rId4" cstate="print"/>
            <a:srcRect t="18961"/>
            <a:stretch>
              <a:fillRect/>
            </a:stretch>
          </p:blipFill>
          <p:spPr bwMode="auto">
            <a:xfrm rot="-970816">
              <a:off x="6881959" y="8374"/>
              <a:ext cx="2000250" cy="135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pole tekstowe 4"/>
            <p:cNvSpPr txBox="1">
              <a:spLocks noChangeArrowheads="1"/>
            </p:cNvSpPr>
            <p:nvPr/>
          </p:nvSpPr>
          <p:spPr bwMode="auto">
            <a:xfrm>
              <a:off x="7236296" y="404664"/>
              <a:ext cx="1368152" cy="660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altLang="pl-PL" sz="900" b="1" dirty="0">
                  <a:latin typeface="Franklin Gothic Book" pitchFamily="34" charset="0"/>
                </a:rPr>
                <a:t>Ewa Kowalska</a:t>
              </a:r>
            </a:p>
            <a:p>
              <a:r>
                <a:rPr lang="pl-PL" altLang="pl-PL" sz="900" b="1" dirty="0">
                  <a:latin typeface="Franklin Gothic Book" pitchFamily="34" charset="0"/>
                </a:rPr>
                <a:t>Przewodnicząca Komisji</a:t>
              </a:r>
            </a:p>
          </p:txBody>
        </p:sp>
      </p:grpSp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95234" name="Prostokąt 1"/>
          <p:cNvSpPr>
            <a:spLocks noChangeArrowheads="1"/>
          </p:cNvSpPr>
          <p:nvPr/>
        </p:nvSpPr>
        <p:spPr bwMode="auto">
          <a:xfrm>
            <a:off x="179512" y="1556792"/>
            <a:ext cx="8569325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altLang="pl-PL" sz="1800" dirty="0"/>
              <a:t>P</a:t>
            </a:r>
            <a:r>
              <a:rPr lang="pl-PL" altLang="pl-PL" sz="1800" dirty="0">
                <a:cs typeface="Times New Roman" pitchFamily="18" charset="0"/>
              </a:rPr>
              <a:t>o opuszczeniu lokalu przez ostatniego wyborcę komisja zapieczętowuje otwór urny wyborczej, zaklejając go </a:t>
            </a:r>
            <a:r>
              <a:rPr lang="pl-PL" altLang="pl-PL" sz="1800" b="1" dirty="0">
                <a:solidFill>
                  <a:srgbClr val="9D032A"/>
                </a:solidFill>
                <a:cs typeface="Times New Roman" pitchFamily="18" charset="0"/>
              </a:rPr>
              <a:t>paskiem papieru opatrzonym pieczęcią komisji </a:t>
            </a:r>
            <a:br>
              <a:rPr lang="pl-PL" altLang="pl-PL" sz="1800" b="1" dirty="0">
                <a:solidFill>
                  <a:srgbClr val="9D032A"/>
                </a:solidFill>
                <a:cs typeface="Times New Roman" pitchFamily="18" charset="0"/>
              </a:rPr>
            </a:br>
            <a:r>
              <a:rPr lang="pl-PL" altLang="pl-PL" sz="1800" b="1" dirty="0">
                <a:solidFill>
                  <a:srgbClr val="9D032A"/>
                </a:solidFill>
                <a:cs typeface="Times New Roman" pitchFamily="18" charset="0"/>
              </a:rPr>
              <a:t>i podpisami jej członków;</a:t>
            </a:r>
            <a:endParaRPr lang="pl-PL" altLang="pl-PL" sz="1800" dirty="0">
              <a:solidFill>
                <a:srgbClr val="9D032A"/>
              </a:solidFill>
              <a:cs typeface="Times New Roman" pitchFamily="18" charset="0"/>
            </a:endParaRPr>
          </a:p>
        </p:txBody>
      </p:sp>
      <p:sp>
        <p:nvSpPr>
          <p:cNvPr id="95235" name="Prostokąt 3"/>
          <p:cNvSpPr>
            <a:spLocks noChangeArrowheads="1"/>
          </p:cNvSpPr>
          <p:nvPr/>
        </p:nvSpPr>
        <p:spPr bwMode="auto">
          <a:xfrm>
            <a:off x="179512" y="4005064"/>
            <a:ext cx="8569325" cy="1477328"/>
          </a:xfrm>
          <a:prstGeom prst="rect">
            <a:avLst/>
          </a:prstGeom>
          <a:noFill/>
          <a:ln w="28575">
            <a:solidFill>
              <a:srgbClr val="9D032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>
                <a:solidFill>
                  <a:srgbClr val="000000"/>
                </a:solidFill>
                <a:cs typeface="Arial" pitchFamily="34" charset="0"/>
              </a:rPr>
              <a:t>Jeżeli komisja otrzymała jednorazowe plomby (nalepki foliowe) opatrzone unikatowym numerem, za ich pomocą zabezpiecza wlot urny. Na naklejce etykiety należy postawić pieczęć komisji. </a:t>
            </a:r>
          </a:p>
          <a:p>
            <a:pPr algn="just"/>
            <a:r>
              <a:rPr lang="pl-PL" altLang="pl-PL" sz="1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Unikatowy numer plomby przewodniczący komisji wpisuje do wewnętrznego protokołu.</a:t>
            </a:r>
          </a:p>
        </p:txBody>
      </p:sp>
      <p:sp>
        <p:nvSpPr>
          <p:cNvPr id="95236" name="pole tekstowe 5"/>
          <p:cNvSpPr txBox="1">
            <a:spLocks noChangeArrowheads="1"/>
          </p:cNvSpPr>
          <p:nvPr/>
        </p:nvSpPr>
        <p:spPr bwMode="auto">
          <a:xfrm>
            <a:off x="899592" y="620688"/>
            <a:ext cx="63357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ZAKOŃCZENIE GŁOSOWANIA</a:t>
            </a:r>
            <a:r>
              <a:rPr lang="pl-PL" altLang="pl-PL" b="1" dirty="0">
                <a:solidFill>
                  <a:srgbClr val="9D032A"/>
                </a:solidFill>
                <a:latin typeface="Arial Black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95237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708920"/>
            <a:ext cx="5497512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Prostokąt 8"/>
          <p:cNvSpPr>
            <a:spLocks noChangeArrowheads="1"/>
          </p:cNvSpPr>
          <p:nvPr/>
        </p:nvSpPr>
        <p:spPr bwMode="auto">
          <a:xfrm>
            <a:off x="251520" y="5589240"/>
            <a:ext cx="84248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800" b="1" dirty="0">
                <a:solidFill>
                  <a:srgbClr val="000000"/>
                </a:solidFill>
                <a:cs typeface="Arial" pitchFamily="34" charset="0"/>
              </a:rPr>
              <a:t>Należy pamiętać, że każda próba odklejenia nalepki spowoduje pojawienie się na niej napisu informującego o tym fakcie.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pSp>
        <p:nvGrpSpPr>
          <p:cNvPr id="2" name="Grupa 26"/>
          <p:cNvGrpSpPr>
            <a:grpSpLocks/>
          </p:cNvGrpSpPr>
          <p:nvPr/>
        </p:nvGrpSpPr>
        <p:grpSpPr bwMode="auto">
          <a:xfrm>
            <a:off x="280988" y="2708275"/>
            <a:ext cx="5053012" cy="3784600"/>
            <a:chOff x="281746" y="2708920"/>
            <a:chExt cx="5052594" cy="3784569"/>
          </a:xfrm>
        </p:grpSpPr>
        <p:pic>
          <p:nvPicPr>
            <p:cNvPr id="51211" name="Obraz 20" descr="OKW - porządek na stole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746" y="2708920"/>
              <a:ext cx="5052594" cy="3784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Prostokąt 23"/>
            <p:cNvSpPr/>
            <p:nvPr/>
          </p:nvSpPr>
          <p:spPr>
            <a:xfrm>
              <a:off x="2583431" y="4885365"/>
              <a:ext cx="169848" cy="365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hangingPunct="0">
                <a:defRPr/>
              </a:pPr>
              <a:endParaRPr lang="pl-PL" sz="1800">
                <a:solidFill>
                  <a:prstClr val="white"/>
                </a:solidFill>
              </a:endParaRP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2799313" y="4885365"/>
              <a:ext cx="169848" cy="3651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hangingPunct="0">
                <a:defRPr/>
              </a:pPr>
              <a:endParaRPr lang="pl-PL" sz="1800">
                <a:solidFill>
                  <a:prstClr val="white"/>
                </a:solidFill>
              </a:endParaRPr>
            </a:p>
          </p:txBody>
        </p:sp>
        <p:sp>
          <p:nvSpPr>
            <p:cNvPr id="26" name="Owal 25"/>
            <p:cNvSpPr/>
            <p:nvPr/>
          </p:nvSpPr>
          <p:spPr>
            <a:xfrm>
              <a:off x="1188133" y="4399594"/>
              <a:ext cx="503196" cy="3968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0" hangingPunct="0">
                <a:defRPr/>
              </a:pPr>
              <a:endParaRPr lang="pl-PL" sz="1800">
                <a:solidFill>
                  <a:prstClr val="white"/>
                </a:solidFill>
              </a:endParaRPr>
            </a:p>
          </p:txBody>
        </p:sp>
      </p:grpSp>
      <p:sp>
        <p:nvSpPr>
          <p:cNvPr id="51203" name="Prostokąt 4"/>
          <p:cNvSpPr>
            <a:spLocks noChangeArrowheads="1"/>
          </p:cNvSpPr>
          <p:nvPr/>
        </p:nvSpPr>
        <p:spPr bwMode="auto">
          <a:xfrm>
            <a:off x="250825" y="1582738"/>
            <a:ext cx="87852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pl-PL" altLang="pl-PL" sz="2000" b="1" dirty="0">
                <a:solidFill>
                  <a:prstClr val="black"/>
                </a:solidFill>
                <a:latin typeface="Arial" pitchFamily="34" charset="0"/>
              </a:rPr>
              <a:t>Czynności związane z ustaleniem wyników głosowania w obwodzie </a:t>
            </a:r>
          </a:p>
          <a:p>
            <a:pPr algn="l" eaLnBrk="0" hangingPunct="0"/>
            <a:r>
              <a:rPr lang="pl-PL" altLang="pl-PL" sz="2000" b="1" dirty="0">
                <a:solidFill>
                  <a:prstClr val="black"/>
                </a:solidFill>
                <a:latin typeface="Arial" pitchFamily="34" charset="0"/>
              </a:rPr>
              <a:t>i sporządzeniem protokołów głosowania w obwodzie komisja wykonuje wspólnie, </a:t>
            </a:r>
            <a:r>
              <a:rPr lang="pl-PL" altLang="pl-PL" sz="2000" b="1" u="sng" dirty="0">
                <a:solidFill>
                  <a:prstClr val="black"/>
                </a:solidFill>
                <a:latin typeface="Arial" pitchFamily="34" charset="0"/>
              </a:rPr>
              <a:t>wszyscy obecni członkowie</a:t>
            </a:r>
            <a:r>
              <a:rPr lang="pl-PL" altLang="pl-PL" sz="2000" b="1" dirty="0">
                <a:solidFill>
                  <a:prstClr val="black"/>
                </a:solidFill>
                <a:latin typeface="Arial" pitchFamily="34" charset="0"/>
              </a:rPr>
              <a:t>. </a:t>
            </a:r>
          </a:p>
          <a:p>
            <a:pPr algn="l" eaLnBrk="0" hangingPunct="0"/>
            <a:endParaRPr lang="pl-PL" altLang="pl-PL" sz="2000" b="1" dirty="0">
              <a:solidFill>
                <a:prstClr val="black"/>
              </a:solidFill>
              <a:latin typeface="Arial" pitchFamily="34" charset="0"/>
            </a:endParaRPr>
          </a:p>
          <a:p>
            <a:pPr algn="l" eaLnBrk="0" hangingPunct="0"/>
            <a:r>
              <a:rPr lang="pl-PL" altLang="pl-PL" sz="2000" b="1" dirty="0">
                <a:solidFill>
                  <a:prstClr val="black"/>
                </a:solidFill>
                <a:latin typeface="Arial Black" pitchFamily="34" charset="0"/>
              </a:rPr>
              <a:t>Nie jest dopuszczalne tworzenie z członków komisji grup roboczych, które wykonywałyby oddzielnie czynności po zakończeniu głosowania. </a:t>
            </a:r>
          </a:p>
        </p:txBody>
      </p:sp>
      <p:pic>
        <p:nvPicPr>
          <p:cNvPr id="51204" name="Obraz 1" descr="File:&lt;strong&gt;Family&lt;/strong&gt; eating clip art.svg - Wikimedia Common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497388"/>
            <a:ext cx="1462087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Obraz 1" descr="File:&lt;strong&gt;Family&lt;/strong&gt; eating clip art.svg - Wikimedia Common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4365625"/>
            <a:ext cx="1462088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10"/>
          <p:cNvCxnSpPr/>
          <p:nvPr/>
        </p:nvCxnSpPr>
        <p:spPr>
          <a:xfrm>
            <a:off x="4630738" y="4398963"/>
            <a:ext cx="1990725" cy="1457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flipH="1">
            <a:off x="5003800" y="4365625"/>
            <a:ext cx="1390650" cy="1516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6718300" y="4383088"/>
            <a:ext cx="1992313" cy="1455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H="1">
            <a:off x="7092950" y="4348163"/>
            <a:ext cx="1389063" cy="1516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I SPORZĄDZANIE PROTOKOŁÓW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I SPORZĄDZANIE PROTOKOŁÓW GŁOSOWANIA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250825" y="1557338"/>
            <a:ext cx="86423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Komisja ustala wyniki głosowania i sporządza protokoły głosowania w obwodzie: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 wyborach do Sejmu RP,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 wyborach do Senatu RP,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l-PL" sz="2000" b="1" kern="0" dirty="0">
                <a:solidFill>
                  <a:sysClr val="windowText" lastClr="000000"/>
                </a:solidFill>
              </a:rPr>
              <a:t>w referendum,</a:t>
            </a: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wykorzystując w tym celu dostarczone formularze protokołów. </a:t>
            </a:r>
          </a:p>
        </p:txBody>
      </p:sp>
      <p:sp>
        <p:nvSpPr>
          <p:cNvPr id="27" name="pole tekstowe 4"/>
          <p:cNvSpPr txBox="1">
            <a:spLocks noChangeArrowheads="1"/>
          </p:cNvSpPr>
          <p:nvPr/>
        </p:nvSpPr>
        <p:spPr bwMode="auto">
          <a:xfrm>
            <a:off x="251520" y="357301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1600" b="1" dirty="0">
                <a:solidFill>
                  <a:srgbClr val="000099"/>
                </a:solidFill>
              </a:rPr>
              <a:t>Ustalając wyniki głosowania, obwodowa komisja wyborcza, przy wykonywaniu czynności związanych  ze sporządzaniem protokołów głosowania w obwodzie, jest zobowiązana do rygorystycznego przestrzegania zasad opisanych w rozdziale VI</a:t>
            </a:r>
            <a:r>
              <a:rPr lang="pl-PL" altLang="pl-PL" sz="1600" b="1" dirty="0">
                <a:solidFill>
                  <a:srgbClr val="000099"/>
                </a:solidFill>
                <a:latin typeface="Arial Black" pitchFamily="34" charset="0"/>
              </a:rPr>
              <a:t> </a:t>
            </a:r>
            <a:r>
              <a:rPr lang="pl-PL" altLang="pl-PL" sz="1600" b="1" dirty="0">
                <a:solidFill>
                  <a:srgbClr val="000099"/>
                </a:solidFill>
              </a:rPr>
              <a:t>uchwały Nr 211/2023 Państwowej Komisji Wyborczej z dnia 25 września 2023 r. </a:t>
            </a:r>
            <a:br>
              <a:rPr lang="pl-PL" altLang="pl-PL" sz="1600" b="1" dirty="0">
                <a:solidFill>
                  <a:srgbClr val="000099"/>
                </a:solidFill>
              </a:rPr>
            </a:br>
            <a:r>
              <a:rPr lang="pl-PL" altLang="pl-PL" sz="1600" b="1" dirty="0">
                <a:solidFill>
                  <a:srgbClr val="000099"/>
                </a:solidFill>
              </a:rPr>
              <a:t>w sprawie wytycznych dla obwodowych komisji wyborczych dotyczących zadań </a:t>
            </a:r>
            <a:br>
              <a:rPr lang="pl-PL" altLang="pl-PL" sz="1600" b="1" dirty="0">
                <a:solidFill>
                  <a:srgbClr val="000099"/>
                </a:solidFill>
              </a:rPr>
            </a:br>
            <a:r>
              <a:rPr lang="pl-PL" altLang="pl-PL" sz="1600" b="1" dirty="0">
                <a:solidFill>
                  <a:srgbClr val="000099"/>
                </a:solidFill>
              </a:rPr>
              <a:t>i trybu przygotowania oraz przeprowadzenia głosowania w obwodach głosowania utworzonych w kraju w wyborach do Sejmu Rzeczypospolitej i Senatu Rzeczypospolitej  zarządzonych na dzień 15 października 2023 r. </a:t>
            </a:r>
          </a:p>
        </p:txBody>
      </p:sp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zaokrąglony 25"/>
          <p:cNvSpPr/>
          <p:nvPr/>
        </p:nvSpPr>
        <p:spPr>
          <a:xfrm>
            <a:off x="455385" y="6129523"/>
            <a:ext cx="8208913" cy="461666"/>
          </a:xfrm>
          <a:prstGeom prst="roundRect">
            <a:avLst/>
          </a:prstGeom>
          <a:solidFill>
            <a:srgbClr val="9D032A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ROZLICZENIE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6" name="Prostokąt 6"/>
          <p:cNvSpPr>
            <a:spLocks noChangeArrowheads="1"/>
          </p:cNvSpPr>
          <p:nvPr/>
        </p:nvSpPr>
        <p:spPr bwMode="auto">
          <a:xfrm>
            <a:off x="359221" y="1259195"/>
            <a:ext cx="8137525" cy="18928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1400" b="1" dirty="0">
                <a:latin typeface="Arial" panose="020B0604020202020204" pitchFamily="34" charset="0"/>
              </a:rPr>
              <a:t>Komisja wypełnia protokoły w wyborach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1400" b="1" dirty="0">
                <a:latin typeface="Arial" panose="020B0604020202020204" pitchFamily="34" charset="0"/>
              </a:rPr>
              <a:t>do Sejmu RP i do Senatu RP oraz w referendum.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pl-PL" altLang="pl-PL" sz="1400" b="1" dirty="0">
                <a:latin typeface="Arial" panose="020B0604020202020204" pitchFamily="34" charset="0"/>
              </a:rPr>
              <a:t>Komisja postępuje w następujący sposób: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pl-PL" altLang="pl-PL" sz="1400" b="1" dirty="0">
                <a:latin typeface="Arial" panose="020B0604020202020204" pitchFamily="34" charset="0"/>
              </a:rPr>
              <a:t>w pierwszej kolejności komisja dokonuje rozliczenia kart do głosowania. Odrębnie dla wyborów do Sejmu RP i wyborów do Senatu RP. W punkcie 1 protokołów wpisuje ustalone przed rozpoczęciem głosowania liczby otrzymanych kart, dane te należy wpisać w obu formularzach protokołów (wpisuje się faktyczną liczbę otrzymanych przez komisję kart – liczby te mogą być różne):</a:t>
            </a:r>
          </a:p>
        </p:txBody>
      </p:sp>
      <p:graphicFrame>
        <p:nvGraphicFramePr>
          <p:cNvPr id="22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7445623"/>
              </p:ext>
            </p:extLst>
          </p:nvPr>
        </p:nvGraphicFramePr>
        <p:xfrm>
          <a:off x="899592" y="3513302"/>
          <a:ext cx="7273925" cy="59433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Arial"/>
                        </a:rPr>
                        <a:t>Liczba otrzymanych przez obwodową komisję wyborczą kart do głosowania, </a:t>
                      </a:r>
                      <a:r>
                        <a:rPr lang="pl-PL" sz="1100" b="1" dirty="0">
                          <a:latin typeface="Times New Roman"/>
                          <a:ea typeface="Times New Roman"/>
                          <a:cs typeface="Arial"/>
                        </a:rPr>
                        <a:t>ustalona po ich przeliczeniu przed rozpoczęciem głosowania z uwzględnieniem ewentualnych kart otrzymanych z rezerwy</a:t>
                      </a:r>
                      <a:endParaRPr lang="pl-PL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Prostokąt 8"/>
          <p:cNvSpPr>
            <a:spLocks noChangeArrowheads="1"/>
          </p:cNvSpPr>
          <p:nvPr/>
        </p:nvSpPr>
        <p:spPr bwMode="auto">
          <a:xfrm>
            <a:off x="1547663" y="3069676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PROTOKÓŁ GŁOSOWANIA W OBWODZIE</a:t>
            </a:r>
          </a:p>
          <a:p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 NA LISTY KANDYDATÓW NA POSŁÓW</a:t>
            </a:r>
          </a:p>
        </p:txBody>
      </p:sp>
      <p:graphicFrame>
        <p:nvGraphicFramePr>
          <p:cNvPr id="24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610682"/>
              </p:ext>
            </p:extLst>
          </p:nvPr>
        </p:nvGraphicFramePr>
        <p:xfrm>
          <a:off x="899592" y="4587275"/>
          <a:ext cx="7273925" cy="59433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Arial"/>
                        </a:rPr>
                        <a:t>Liczba otrzymanych przez obwodową komisję wyborczą kart do głosowania, </a:t>
                      </a:r>
                      <a:r>
                        <a:rPr lang="pl-PL" sz="1100" b="1" dirty="0">
                          <a:latin typeface="Times New Roman"/>
                          <a:ea typeface="Times New Roman"/>
                          <a:cs typeface="Arial"/>
                        </a:rPr>
                        <a:t>ustalona po ich przeliczeniu przed rozpoczęciem głosowania z uwzględnieniem ewentualnych kart otrzymanych z rezerwy</a:t>
                      </a:r>
                      <a:endParaRPr lang="pl-PL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Prostokąt 8"/>
          <p:cNvSpPr>
            <a:spLocks noChangeArrowheads="1"/>
          </p:cNvSpPr>
          <p:nvPr/>
        </p:nvSpPr>
        <p:spPr bwMode="auto">
          <a:xfrm>
            <a:off x="1619672" y="4107640"/>
            <a:ext cx="5760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PROTOKÓŁ GŁOSOWANIA W OBWODZIE</a:t>
            </a:r>
          </a:p>
          <a:p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 NA KANDYDATÓW NA SENATORA</a:t>
            </a:r>
          </a:p>
        </p:txBody>
      </p:sp>
      <p:sp>
        <p:nvSpPr>
          <p:cNvPr id="28" name="pole tekstowe 2"/>
          <p:cNvSpPr txBox="1">
            <a:spLocks noChangeArrowheads="1"/>
          </p:cNvSpPr>
          <p:nvPr/>
        </p:nvSpPr>
        <p:spPr bwMode="auto">
          <a:xfrm>
            <a:off x="359221" y="6129523"/>
            <a:ext cx="8461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200" b="1" dirty="0">
                <a:solidFill>
                  <a:schemeClr val="bg1"/>
                </a:solidFill>
              </a:rPr>
              <a:t>UWAGA: od bieżącego slajdu, zasady ustalania wyników głosowania oraz sposób sporządzenia protokołu głosowania w obwodzie, będą takie same dla wszystkich wyborów oraz wszystkich protokołów głosowania. </a:t>
            </a:r>
          </a:p>
        </p:txBody>
      </p:sp>
      <p:sp>
        <p:nvSpPr>
          <p:cNvPr id="11" name="Prostokąt 8">
            <a:extLst>
              <a:ext uri="{FF2B5EF4-FFF2-40B4-BE49-F238E27FC236}">
                <a16:creationId xmlns:a16="http://schemas.microsoft.com/office/drawing/2014/main" id="{5A93E1FF-B85A-4139-B44F-EB2EAB60F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5218857"/>
            <a:ext cx="57606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itchFamily="18" charset="0"/>
                <a:cs typeface="Times New Roman" pitchFamily="18" charset="0"/>
              </a:rPr>
              <a:t>PROTOKÓŁ GŁOSOWANIA W OBWODZIE</a:t>
            </a:r>
          </a:p>
        </p:txBody>
      </p:sp>
      <p:graphicFrame>
        <p:nvGraphicFramePr>
          <p:cNvPr id="12" name="Symbol zastępczy zawartości 4">
            <a:extLst>
              <a:ext uri="{FF2B5EF4-FFF2-40B4-BE49-F238E27FC236}">
                <a16:creationId xmlns:a16="http://schemas.microsoft.com/office/drawing/2014/main" id="{FEEC9FE0-E434-46F6-8323-76962D412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977924"/>
              </p:ext>
            </p:extLst>
          </p:nvPr>
        </p:nvGraphicFramePr>
        <p:xfrm>
          <a:off x="899592" y="5483775"/>
          <a:ext cx="7273925" cy="594338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Times New Roman"/>
                          <a:ea typeface="Times New Roman"/>
                          <a:cs typeface="Arial"/>
                        </a:rPr>
                        <a:t>Liczba otrzymanych przez obwodową komisję do spraw referendum kart do głosowania, </a:t>
                      </a:r>
                      <a:r>
                        <a:rPr lang="pl-PL" sz="1100" b="1" dirty="0">
                          <a:latin typeface="Times New Roman"/>
                          <a:ea typeface="Times New Roman"/>
                          <a:cs typeface="Arial"/>
                        </a:rPr>
                        <a:t>ustalona po ich przeliczeniu przed rozpoczęciem głosowania z uwzględnieniem ewentualnych kart otrzymanych z rezerwy</a:t>
                      </a:r>
                      <a:endParaRPr lang="pl-PL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6" name="Prostokąt 6"/>
          <p:cNvSpPr>
            <a:spLocks noChangeArrowheads="1"/>
          </p:cNvSpPr>
          <p:nvPr/>
        </p:nvSpPr>
        <p:spPr bwMode="auto">
          <a:xfrm>
            <a:off x="454025" y="1484313"/>
            <a:ext cx="8137525" cy="18689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ctr">
              <a:buNone/>
            </a:pPr>
            <a:r>
              <a:rPr lang="pl-PL" sz="1600" dirty="0"/>
              <a:t>Kolejną czynnością komisji jest ustalenie </a:t>
            </a:r>
            <a:r>
              <a:rPr lang="pl-PL" sz="1600" u="heavy" dirty="0"/>
              <a:t>liczby wyborców uprawnionych do głosowania</a:t>
            </a:r>
            <a:r>
              <a:rPr lang="pl-PL" sz="1600" dirty="0"/>
              <a:t>.</a:t>
            </a:r>
          </a:p>
          <a:p>
            <a:pPr algn="just" fontAlgn="ctr">
              <a:buNone/>
            </a:pPr>
            <a:r>
              <a:rPr lang="pl-PL" sz="1600" dirty="0"/>
              <a:t>Ustalenia tego dokonuje się na podstawie liczby osób umieszczonych w spisie łącznie z osobami dopisanymi przez komisję w trakcie głosowania na dodatkowym formularzu spisu.</a:t>
            </a:r>
          </a:p>
          <a:p>
            <a:pPr algn="just" fontAlgn="ctr"/>
            <a:r>
              <a:rPr lang="pl-PL" sz="1600" b="1" dirty="0"/>
              <a:t> Liczbę tę wpisuje się w punkcie 2 protokołów głosowania. </a:t>
            </a:r>
            <a:endParaRPr lang="pl-PL" sz="1600" dirty="0"/>
          </a:p>
          <a:p>
            <a:pPr algn="just" fontAlgn="ctr"/>
            <a:r>
              <a:rPr lang="pl-PL" sz="1600" b="1" dirty="0"/>
              <a:t> </a:t>
            </a:r>
            <a:r>
              <a:rPr lang="pl-PL" sz="1600" b="1" dirty="0">
                <a:solidFill>
                  <a:srgbClr val="FF0000"/>
                </a:solidFill>
              </a:rPr>
              <a:t>Liczby uprawnionych do głosowania w wyborach do Sejmu i do Senatu oraz referendum </a:t>
            </a:r>
            <a:r>
              <a:rPr lang="pl-PL" sz="1800" b="1" u="sng" dirty="0">
                <a:solidFill>
                  <a:srgbClr val="FF0000"/>
                </a:solidFill>
              </a:rPr>
              <a:t>muszą być równe</a:t>
            </a:r>
            <a:r>
              <a:rPr lang="pl-PL" sz="1600" b="1" dirty="0">
                <a:solidFill>
                  <a:srgbClr val="FF0000"/>
                </a:solidFill>
              </a:rPr>
              <a:t>.</a:t>
            </a:r>
            <a:endParaRPr lang="pl-PL" sz="1600" dirty="0">
              <a:solidFill>
                <a:srgbClr val="FF0000"/>
              </a:solidFill>
            </a:endParaRPr>
          </a:p>
        </p:txBody>
      </p:sp>
      <p:graphicFrame>
        <p:nvGraphicFramePr>
          <p:cNvPr id="9" name="Symbol zastępczy zawartości 4"/>
          <p:cNvGraphicFramePr>
            <a:graphicFrameLocks/>
          </p:cNvGraphicFramePr>
          <p:nvPr/>
        </p:nvGraphicFramePr>
        <p:xfrm>
          <a:off x="611560" y="3356992"/>
          <a:ext cx="7273925" cy="2285216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otrzymanych przez obwodową komisję wyborczą kart do głosowania 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ustalona po ich przeliczeniu przed rozpoczęciem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 gridSpan="7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wyborców uprawnionych do głosowania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(umieszczonych w spisie, </a:t>
                      </a:r>
                      <a:endParaRPr kumimoji="0" lang="pl-PL" alt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uwzględnieniem dodatkowych formularzy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w chwili zakończenia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niewykorzystanych kart do głosowania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wyborców, którym wydano karty do głosowania</a:t>
                      </a:r>
                    </a:p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(liczba podpisów w spisie oraz adnotacje o wydaniu karty bez potwierdzenia podpisem w spisie)</a:t>
                      </a:r>
                      <a:endParaRPr lang="pl-PL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 Box 39"/>
          <p:cNvSpPr txBox="1">
            <a:spLocks noChangeArrowheads="1"/>
          </p:cNvSpPr>
          <p:nvPr/>
        </p:nvSpPr>
        <p:spPr bwMode="auto">
          <a:xfrm>
            <a:off x="395536" y="5805264"/>
            <a:ext cx="7993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l-PL" sz="1400" dirty="0">
                <a:latin typeface="+mn-lt"/>
              </a:rPr>
              <a:t>Następnie komisja przelicza niewykorzystane karty do głosowania. Liczby te wpisuje się w punkcie 3 właściwego protokołu głosowania.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50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graphicFrame>
        <p:nvGraphicFramePr>
          <p:cNvPr id="9" name="Symbol zastępczy zawartości 4"/>
          <p:cNvGraphicFramePr>
            <a:graphicFrameLocks/>
          </p:cNvGraphicFramePr>
          <p:nvPr/>
        </p:nvGraphicFramePr>
        <p:xfrm>
          <a:off x="323528" y="1628800"/>
          <a:ext cx="7273925" cy="2285216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otrzymanych przez obwodową komisję wyborczą kart do głosowania 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ustalona po ich przeliczeniu przed rozpoczęciem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 gridSpan="7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wyborców uprawnionych do głosowania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(umieszczonych w spisie, </a:t>
                      </a:r>
                      <a:endParaRPr kumimoji="0" lang="pl-PL" alt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uwzględnieniem dodatkowych formularzy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w chwili zakończenia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niewykorzystanych kart do głosowania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wyborców, którym wydano karty do głosowania</a:t>
                      </a:r>
                    </a:p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(liczba podpisów w spisie oraz adnotacje o wydaniu karty bez potwierdzenia podpisem w spisie)</a:t>
                      </a:r>
                      <a:endParaRPr lang="pl-PL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323528" y="4149080"/>
            <a:ext cx="8280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Kolejną czynnością komisji jest ustalenie liczby wyborców, którym wydano karty do głosowania do Sejmu i do Senatu oraz referendum – na podstawie podpisów </a:t>
            </a:r>
            <a:br>
              <a:rPr lang="pl-PL" sz="1600" b="1" dirty="0">
                <a:solidFill>
                  <a:srgbClr val="000099"/>
                </a:solidFill>
                <a:latin typeface="+mn-lt"/>
              </a:rPr>
            </a:br>
            <a:r>
              <a:rPr lang="pl-PL" sz="1600" b="1" dirty="0">
                <a:solidFill>
                  <a:srgbClr val="000099"/>
                </a:solidFill>
                <a:latin typeface="+mn-lt"/>
              </a:rPr>
              <a:t>w spisie wyborców, zwracając szczególną uwagę na adnotacje „bez Sejmu”, „bez Senatu”, „bez referendum” oraz  „podpis niemożliwy”. </a:t>
            </a:r>
          </a:p>
          <a:p>
            <a:pPr algn="l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Liczby te wpisuje się w punkcie 4 właściwego protokołu.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 advAuto="50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ymbol zastępczy numeru slajdu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30FB257C-4FC2-4218-860E-A210BDA5F9CB}" type="slidenum">
              <a:rPr lang="pl-PL" altLang="en-US" sz="1000"/>
              <a:pPr algn="r" eaLnBrk="1" hangingPunct="1"/>
              <a:t>66</a:t>
            </a:fld>
            <a:endParaRPr lang="pl-PL" altLang="en-US" sz="1000"/>
          </a:p>
        </p:txBody>
      </p:sp>
      <p:graphicFrame>
        <p:nvGraphicFramePr>
          <p:cNvPr id="2170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132777"/>
              </p:ext>
            </p:extLst>
          </p:nvPr>
        </p:nvGraphicFramePr>
        <p:xfrm>
          <a:off x="611188" y="115888"/>
          <a:ext cx="5691187" cy="360362"/>
        </p:xfrm>
        <a:graphic>
          <a:graphicData uri="http://schemas.openxmlformats.org/drawingml/2006/table">
            <a:tbl>
              <a:tblPr/>
              <a:tblGrid>
                <a:gridCol w="1129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3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PREZYDENT MIASTA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Otwock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SPIS WYBORCÓW (dodatkowy)</a:t>
                      </a:r>
                      <a:endParaRPr kumimoji="0" lang="pl-PL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Obwód głosowania nr </a:t>
                      </a:r>
                      <a:r>
                        <a:rPr kumimoji="0" lang="pl-PL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pl-PL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MIASTO Otwock</a:t>
                      </a:r>
                      <a:endParaRPr kumimoji="0" lang="pl-PL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6039" name="Group 2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942600"/>
              </p:ext>
            </p:extLst>
          </p:nvPr>
        </p:nvGraphicFramePr>
        <p:xfrm>
          <a:off x="179388" y="547688"/>
          <a:ext cx="6134100" cy="3902072"/>
        </p:xfrm>
        <a:graphic>
          <a:graphicData uri="http://schemas.openxmlformats.org/drawingml/2006/table">
            <a:tbl>
              <a:tblPr/>
              <a:tblGrid>
                <a:gridCol w="36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7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25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76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Lp.</a:t>
                      </a:r>
                      <a:endParaRPr kumimoji="0" lang="pl-PL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Nazwisko i imiona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 ewidencyjny PESEL</a:t>
                      </a:r>
                      <a:endParaRPr kumimoji="0" lang="pl-PL" sz="5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Adres zamieszkania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Potwierdzenie przez wyborcę otrzymania kart(y) do głosowania </a:t>
                      </a:r>
                      <a:b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Uwagi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miejscowość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ulica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</a:t>
                      </a:r>
                      <a:b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domu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nr</a:t>
                      </a:r>
                      <a:b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miesz</a:t>
                      </a:r>
                      <a:b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pl-PL" sz="5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kania</a:t>
                      </a:r>
                      <a:endParaRPr kumimoji="0" lang="pl-PL" sz="5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1.</a:t>
                      </a: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Kowalska Janina</a:t>
                      </a:r>
                      <a:endParaRPr kumimoji="0" 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57070175797</a:t>
                      </a: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Otwock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Cicha</a:t>
                      </a: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1</a:t>
                      </a: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Blackadder ITC" pitchFamily="82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French Script MT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9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Bradley Hand ITC" pitchFamily="66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59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pl-PL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0535" name="Rectangle 126"/>
          <p:cNvSpPr>
            <a:spLocks noChangeArrowheads="1"/>
          </p:cNvSpPr>
          <p:nvPr/>
        </p:nvSpPr>
        <p:spPr bwMode="auto">
          <a:xfrm>
            <a:off x="6331133" y="1545383"/>
            <a:ext cx="37941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sz="2000" b="1" dirty="0">
                <a:solidFill>
                  <a:schemeClr val="accent2"/>
                </a:solidFill>
                <a:latin typeface="Myriad Web" pitchFamily="34" charset="0"/>
                <a:sym typeface="Wingdings 2" pitchFamily="18" charset="2"/>
              </a:rPr>
              <a:t></a:t>
            </a:r>
          </a:p>
        </p:txBody>
      </p:sp>
      <p:sp>
        <p:nvSpPr>
          <p:cNvPr id="60536" name="Text Box 127"/>
          <p:cNvSpPr txBox="1">
            <a:spLocks noChangeArrowheads="1"/>
          </p:cNvSpPr>
          <p:nvPr/>
        </p:nvSpPr>
        <p:spPr bwMode="auto">
          <a:xfrm>
            <a:off x="4932434" y="1162696"/>
            <a:ext cx="72008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900" dirty="0">
                <a:solidFill>
                  <a:schemeClr val="accent2"/>
                </a:solidFill>
                <a:latin typeface="French Script MT" pitchFamily="66" charset="0"/>
              </a:rPr>
              <a:t>Kowalska</a:t>
            </a:r>
          </a:p>
        </p:txBody>
      </p:sp>
      <p:sp>
        <p:nvSpPr>
          <p:cNvPr id="60537" name="Text Box 128"/>
          <p:cNvSpPr txBox="1">
            <a:spLocks noChangeArrowheads="1"/>
          </p:cNvSpPr>
          <p:nvPr/>
        </p:nvSpPr>
        <p:spPr bwMode="auto">
          <a:xfrm>
            <a:off x="0" y="1628800"/>
            <a:ext cx="4932039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18000">
            <a:spAutoFit/>
          </a:bodyPr>
          <a:lstStyle/>
          <a:p>
            <a:pPr eaLnBrk="1" hangingPunct="1"/>
            <a:r>
              <a:rPr lang="pl-PL" altLang="pl-PL" sz="1200" dirty="0">
                <a:latin typeface="Monotype Corsiva" pitchFamily="66" charset="0"/>
              </a:rPr>
              <a:t>    2          Michalski Maciej	   35052803695   Otwock           Cicha        33       3</a:t>
            </a:r>
          </a:p>
        </p:txBody>
      </p:sp>
      <p:sp>
        <p:nvSpPr>
          <p:cNvPr id="60538" name="Text Box 129"/>
          <p:cNvSpPr txBox="1">
            <a:spLocks noChangeArrowheads="1"/>
          </p:cNvSpPr>
          <p:nvPr/>
        </p:nvSpPr>
        <p:spPr bwMode="auto">
          <a:xfrm rot="-10619233">
            <a:off x="5015415" y="1549737"/>
            <a:ext cx="793301" cy="24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pl-PL" altLang="pl-PL" sz="1000" dirty="0">
                <a:latin typeface="Bradley Hand ITC" pitchFamily="66" charset="0"/>
              </a:rPr>
              <a:t>Michalski</a:t>
            </a:r>
          </a:p>
        </p:txBody>
      </p:sp>
      <p:sp>
        <p:nvSpPr>
          <p:cNvPr id="60539" name="Rectangle 135"/>
          <p:cNvSpPr>
            <a:spLocks noChangeArrowheads="1"/>
          </p:cNvSpPr>
          <p:nvPr/>
        </p:nvSpPr>
        <p:spPr bwMode="auto">
          <a:xfrm>
            <a:off x="0" y="2060575"/>
            <a:ext cx="8459788" cy="4032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pl-PL" altLang="pl-PL" dirty="0"/>
          </a:p>
        </p:txBody>
      </p:sp>
      <p:sp>
        <p:nvSpPr>
          <p:cNvPr id="60540" name="Line 140"/>
          <p:cNvSpPr>
            <a:spLocks noChangeShapeType="1"/>
          </p:cNvSpPr>
          <p:nvPr/>
        </p:nvSpPr>
        <p:spPr bwMode="auto">
          <a:xfrm>
            <a:off x="827088" y="1196975"/>
            <a:ext cx="73453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541" name="Line 141"/>
          <p:cNvSpPr>
            <a:spLocks noChangeShapeType="1"/>
          </p:cNvSpPr>
          <p:nvPr/>
        </p:nvSpPr>
        <p:spPr bwMode="auto">
          <a:xfrm>
            <a:off x="827088" y="1531938"/>
            <a:ext cx="734536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 dirty="0"/>
          </a:p>
        </p:txBody>
      </p:sp>
      <p:sp>
        <p:nvSpPr>
          <p:cNvPr id="60542" name="Line 142"/>
          <p:cNvSpPr>
            <a:spLocks noChangeShapeType="1"/>
          </p:cNvSpPr>
          <p:nvPr/>
        </p:nvSpPr>
        <p:spPr bwMode="auto">
          <a:xfrm>
            <a:off x="827088" y="1196975"/>
            <a:ext cx="0" cy="33496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543" name="Line 143"/>
          <p:cNvSpPr>
            <a:spLocks noChangeShapeType="1"/>
          </p:cNvSpPr>
          <p:nvPr/>
        </p:nvSpPr>
        <p:spPr bwMode="auto">
          <a:xfrm>
            <a:off x="8172450" y="1196975"/>
            <a:ext cx="0" cy="33496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547" name="Rectangle 137"/>
          <p:cNvSpPr>
            <a:spLocks noChangeArrowheads="1"/>
          </p:cNvSpPr>
          <p:nvPr/>
        </p:nvSpPr>
        <p:spPr bwMode="auto">
          <a:xfrm>
            <a:off x="6032203" y="2282070"/>
            <a:ext cx="1801243" cy="35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altLang="pl-PL" sz="700">
                <a:latin typeface="Times New Roman" pitchFamily="18" charset="0"/>
                <a:cs typeface="Times New Roman" pitchFamily="18" charset="0"/>
              </a:rPr>
              <a:t>Obwód głosowania nr </a:t>
            </a:r>
            <a:r>
              <a:rPr lang="pl-PL" altLang="pl-PL" sz="700" b="1">
                <a:latin typeface="Times New Roman" pitchFamily="18" charset="0"/>
                <a:cs typeface="Times New Roman" pitchFamily="18" charset="0"/>
              </a:rPr>
              <a:t>7</a:t>
            </a:r>
            <a:endParaRPr lang="pl-PL" altLang="pl-PL" sz="700"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altLang="pl-PL" sz="700" b="1">
                <a:latin typeface="Times New Roman" pitchFamily="18" charset="0"/>
                <a:cs typeface="Times New Roman" pitchFamily="18" charset="0"/>
              </a:rPr>
              <a:t>MIASTO Otwock</a:t>
            </a:r>
            <a:endParaRPr lang="pl-PL" altLang="pl-PL" sz="700"/>
          </a:p>
        </p:txBody>
      </p:sp>
      <p:sp>
        <p:nvSpPr>
          <p:cNvPr id="60548" name="Rectangle 138"/>
          <p:cNvSpPr>
            <a:spLocks noChangeArrowheads="1"/>
          </p:cNvSpPr>
          <p:nvPr/>
        </p:nvSpPr>
        <p:spPr bwMode="auto">
          <a:xfrm>
            <a:off x="2032888" y="2205038"/>
            <a:ext cx="4255702" cy="35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altLang="pl-PL" sz="1300" b="1">
                <a:latin typeface="Times New Roman" pitchFamily="18" charset="0"/>
                <a:cs typeface="Times New Roman" pitchFamily="18" charset="0"/>
              </a:rPr>
              <a:t>SPIS WYBORCÓW</a:t>
            </a:r>
            <a:endParaRPr lang="pl-PL" altLang="pl-PL" sz="1300"/>
          </a:p>
        </p:txBody>
      </p:sp>
      <p:sp>
        <p:nvSpPr>
          <p:cNvPr id="60549" name="Rectangle 139"/>
          <p:cNvSpPr>
            <a:spLocks noChangeArrowheads="1"/>
          </p:cNvSpPr>
          <p:nvPr/>
        </p:nvSpPr>
        <p:spPr bwMode="auto">
          <a:xfrm>
            <a:off x="476601" y="2282070"/>
            <a:ext cx="1499131" cy="35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altLang="pl-PL" sz="700" b="1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PREZYDENT MIASTA</a:t>
            </a:r>
            <a:endParaRPr lang="pl-PL" altLang="pl-PL" sz="700">
              <a:latin typeface="Times New Roman" pitchFamily="18" charset="0"/>
              <a:ea typeface="Times New Roman" pitchFamily="18" charset="0"/>
              <a:cs typeface="Arial" charset="0"/>
            </a:endParaRPr>
          </a:p>
          <a:p>
            <a:pPr algn="ctr"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l-PL" altLang="pl-PL" sz="700" b="1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Otwock</a:t>
            </a:r>
            <a:endParaRPr lang="pl-PL" altLang="pl-PL" sz="700">
              <a:ea typeface="Times New Roman" pitchFamily="18" charset="0"/>
              <a:cs typeface="Arial" charset="0"/>
            </a:endParaRPr>
          </a:p>
        </p:txBody>
      </p:sp>
      <p:sp>
        <p:nvSpPr>
          <p:cNvPr id="217361" name="Text Box 273"/>
          <p:cNvSpPr txBox="1">
            <a:spLocks noChangeArrowheads="1"/>
          </p:cNvSpPr>
          <p:nvPr/>
        </p:nvSpPr>
        <p:spPr bwMode="auto">
          <a:xfrm rot="10800000" flipV="1">
            <a:off x="7511357" y="1801982"/>
            <a:ext cx="16922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200" i="1" dirty="0">
                <a:solidFill>
                  <a:srgbClr val="0070C0"/>
                </a:solidFill>
              </a:rPr>
              <a:t>dodać liczby uprawnionych</a:t>
            </a:r>
            <a:r>
              <a:rPr lang="pl-PL" altLang="pl-PL" sz="1200" i="1" dirty="0">
                <a:solidFill>
                  <a:srgbClr val="0070C0"/>
                </a:solidFill>
                <a:hlinkClick r:id="" action="ppaction://noaction"/>
              </a:rPr>
              <a:t> </a:t>
            </a:r>
            <a:r>
              <a:rPr lang="pl-PL" altLang="pl-PL" sz="1200" i="1" dirty="0">
                <a:solidFill>
                  <a:srgbClr val="0070C0"/>
                </a:solidFill>
              </a:rPr>
              <a:t> ze wszystkich kart spisu uwzględniając adnotacje</a:t>
            </a:r>
          </a:p>
        </p:txBody>
      </p:sp>
      <p:sp>
        <p:nvSpPr>
          <p:cNvPr id="217363" name="Text Box 275"/>
          <p:cNvSpPr txBox="1">
            <a:spLocks noChangeArrowheads="1"/>
          </p:cNvSpPr>
          <p:nvPr/>
        </p:nvSpPr>
        <p:spPr bwMode="auto">
          <a:xfrm>
            <a:off x="7704138" y="2635250"/>
            <a:ext cx="13319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i="1" dirty="0">
                <a:solidFill>
                  <a:srgbClr val="0070C0"/>
                </a:solidFill>
              </a:rPr>
              <a:t>+    </a:t>
            </a:r>
            <a:r>
              <a:rPr lang="pl-PL" altLang="pl-PL" sz="1200" i="1" dirty="0">
                <a:solidFill>
                  <a:srgbClr val="0070C0"/>
                </a:solidFill>
              </a:rPr>
              <a:t>zsumować</a:t>
            </a:r>
            <a:r>
              <a:rPr lang="pl-PL" altLang="pl-PL" sz="1000" i="1" dirty="0">
                <a:solidFill>
                  <a:srgbClr val="0070C0"/>
                </a:solidFill>
              </a:rPr>
              <a:t> </a:t>
            </a:r>
            <a:r>
              <a:rPr lang="pl-PL" altLang="pl-PL" sz="1200" i="1" dirty="0">
                <a:solidFill>
                  <a:srgbClr val="0070C0"/>
                </a:solidFill>
              </a:rPr>
              <a:t>podpisy i adnotacje</a:t>
            </a:r>
            <a:r>
              <a:rPr lang="pl-PL" altLang="pl-PL" sz="1000" i="1" dirty="0">
                <a:solidFill>
                  <a:srgbClr val="0070C0"/>
                </a:solidFill>
              </a:rPr>
              <a:t> </a:t>
            </a:r>
            <a:r>
              <a:rPr lang="pl-PL" altLang="pl-PL" sz="1200" i="1" dirty="0">
                <a:solidFill>
                  <a:srgbClr val="0070C0"/>
                </a:solidFill>
              </a:rPr>
              <a:t>ze wszystkich kart spisu</a:t>
            </a:r>
          </a:p>
        </p:txBody>
      </p:sp>
      <p:sp>
        <p:nvSpPr>
          <p:cNvPr id="139" name="Text Box 258"/>
          <p:cNvSpPr txBox="1">
            <a:spLocks noChangeArrowheads="1"/>
          </p:cNvSpPr>
          <p:nvPr/>
        </p:nvSpPr>
        <p:spPr bwMode="auto">
          <a:xfrm>
            <a:off x="7216494" y="3879853"/>
            <a:ext cx="719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900" dirty="0">
                <a:solidFill>
                  <a:schemeClr val="accent2"/>
                </a:solidFill>
                <a:latin typeface="French Script MT" pitchFamily="66" charset="0"/>
              </a:rPr>
              <a:t>bez Senatu</a:t>
            </a:r>
          </a:p>
        </p:txBody>
      </p:sp>
      <p:sp>
        <p:nvSpPr>
          <p:cNvPr id="140" name="Text Box 258"/>
          <p:cNvSpPr txBox="1">
            <a:spLocks noChangeArrowheads="1"/>
          </p:cNvSpPr>
          <p:nvPr/>
        </p:nvSpPr>
        <p:spPr bwMode="auto">
          <a:xfrm>
            <a:off x="5623483" y="1126094"/>
            <a:ext cx="719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900" dirty="0">
                <a:solidFill>
                  <a:schemeClr val="accent2"/>
                </a:solidFill>
                <a:latin typeface="French Script MT" pitchFamily="66" charset="0"/>
              </a:rPr>
              <a:t>bez Sejmu</a:t>
            </a:r>
          </a:p>
        </p:txBody>
      </p:sp>
      <p:sp>
        <p:nvSpPr>
          <p:cNvPr id="141" name="Text Box 258"/>
          <p:cNvSpPr txBox="1">
            <a:spLocks noChangeArrowheads="1"/>
          </p:cNvSpPr>
          <p:nvPr/>
        </p:nvSpPr>
        <p:spPr bwMode="auto">
          <a:xfrm>
            <a:off x="7099522" y="4227767"/>
            <a:ext cx="86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900" dirty="0">
                <a:solidFill>
                  <a:schemeClr val="accent2"/>
                </a:solidFill>
                <a:latin typeface="French Script MT" pitchFamily="66" charset="0"/>
              </a:rPr>
              <a:t>podpis niemożliwy</a:t>
            </a:r>
          </a:p>
        </p:txBody>
      </p:sp>
      <p:sp>
        <p:nvSpPr>
          <p:cNvPr id="142" name="Freeform 508"/>
          <p:cNvSpPr>
            <a:spLocks/>
          </p:cNvSpPr>
          <p:nvPr/>
        </p:nvSpPr>
        <p:spPr bwMode="auto">
          <a:xfrm>
            <a:off x="7288751" y="5944919"/>
            <a:ext cx="209550" cy="330200"/>
          </a:xfrm>
          <a:custGeom>
            <a:avLst/>
            <a:gdLst>
              <a:gd name="T0" fmla="*/ 0 w 132"/>
              <a:gd name="T1" fmla="*/ 208 h 208"/>
              <a:gd name="T2" fmla="*/ 48 w 132"/>
              <a:gd name="T3" fmla="*/ 40 h 208"/>
              <a:gd name="T4" fmla="*/ 68 w 132"/>
              <a:gd name="T5" fmla="*/ 0 h 208"/>
              <a:gd name="T6" fmla="*/ 72 w 132"/>
              <a:gd name="T7" fmla="*/ 96 h 208"/>
              <a:gd name="T8" fmla="*/ 72 w 132"/>
              <a:gd name="T9" fmla="*/ 52 h 208"/>
              <a:gd name="T10" fmla="*/ 88 w 132"/>
              <a:gd name="T11" fmla="*/ 28 h 208"/>
              <a:gd name="T12" fmla="*/ 92 w 132"/>
              <a:gd name="T13" fmla="*/ 80 h 208"/>
              <a:gd name="T14" fmla="*/ 96 w 132"/>
              <a:gd name="T15" fmla="*/ 60 h 208"/>
              <a:gd name="T16" fmla="*/ 104 w 132"/>
              <a:gd name="T17" fmla="*/ 48 h 208"/>
              <a:gd name="T18" fmla="*/ 108 w 132"/>
              <a:gd name="T19" fmla="*/ 60 h 208"/>
              <a:gd name="T20" fmla="*/ 116 w 132"/>
              <a:gd name="T21" fmla="*/ 48 h 208"/>
              <a:gd name="T22" fmla="*/ 120 w 132"/>
              <a:gd name="T23" fmla="*/ 64 h 208"/>
              <a:gd name="T24" fmla="*/ 124 w 132"/>
              <a:gd name="T25" fmla="*/ 52 h 208"/>
              <a:gd name="T26" fmla="*/ 128 w 132"/>
              <a:gd name="T27" fmla="*/ 68 h 208"/>
              <a:gd name="T28" fmla="*/ 128 w 132"/>
              <a:gd name="T29" fmla="*/ 44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2"/>
              <a:gd name="T46" fmla="*/ 0 h 208"/>
              <a:gd name="T47" fmla="*/ 132 w 132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2" h="208">
                <a:moveTo>
                  <a:pt x="0" y="208"/>
                </a:moveTo>
                <a:cubicBezTo>
                  <a:pt x="3" y="148"/>
                  <a:pt x="14" y="91"/>
                  <a:pt x="48" y="40"/>
                </a:cubicBezTo>
                <a:cubicBezTo>
                  <a:pt x="52" y="26"/>
                  <a:pt x="68" y="0"/>
                  <a:pt x="68" y="0"/>
                </a:cubicBezTo>
                <a:cubicBezTo>
                  <a:pt x="94" y="26"/>
                  <a:pt x="83" y="63"/>
                  <a:pt x="72" y="96"/>
                </a:cubicBezTo>
                <a:cubicBezTo>
                  <a:pt x="66" y="79"/>
                  <a:pt x="63" y="76"/>
                  <a:pt x="72" y="52"/>
                </a:cubicBezTo>
                <a:cubicBezTo>
                  <a:pt x="75" y="43"/>
                  <a:pt x="88" y="28"/>
                  <a:pt x="88" y="28"/>
                </a:cubicBezTo>
                <a:cubicBezTo>
                  <a:pt x="105" y="54"/>
                  <a:pt x="92" y="28"/>
                  <a:pt x="92" y="80"/>
                </a:cubicBezTo>
                <a:cubicBezTo>
                  <a:pt x="92" y="87"/>
                  <a:pt x="94" y="66"/>
                  <a:pt x="96" y="60"/>
                </a:cubicBezTo>
                <a:cubicBezTo>
                  <a:pt x="98" y="55"/>
                  <a:pt x="101" y="52"/>
                  <a:pt x="104" y="48"/>
                </a:cubicBezTo>
                <a:cubicBezTo>
                  <a:pt x="105" y="52"/>
                  <a:pt x="104" y="60"/>
                  <a:pt x="108" y="60"/>
                </a:cubicBezTo>
                <a:cubicBezTo>
                  <a:pt x="113" y="60"/>
                  <a:pt x="111" y="46"/>
                  <a:pt x="116" y="48"/>
                </a:cubicBezTo>
                <a:cubicBezTo>
                  <a:pt x="121" y="50"/>
                  <a:pt x="119" y="59"/>
                  <a:pt x="120" y="64"/>
                </a:cubicBezTo>
                <a:cubicBezTo>
                  <a:pt x="121" y="60"/>
                  <a:pt x="120" y="50"/>
                  <a:pt x="124" y="52"/>
                </a:cubicBezTo>
                <a:cubicBezTo>
                  <a:pt x="129" y="54"/>
                  <a:pt x="126" y="73"/>
                  <a:pt x="128" y="68"/>
                </a:cubicBezTo>
                <a:cubicBezTo>
                  <a:pt x="132" y="61"/>
                  <a:pt x="128" y="52"/>
                  <a:pt x="128" y="44"/>
                </a:cubicBezTo>
              </a:path>
            </a:pathLst>
          </a:cu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43" name="Freeform 508"/>
          <p:cNvSpPr>
            <a:spLocks/>
          </p:cNvSpPr>
          <p:nvPr/>
        </p:nvSpPr>
        <p:spPr bwMode="auto">
          <a:xfrm>
            <a:off x="7340717" y="4439857"/>
            <a:ext cx="209550" cy="330200"/>
          </a:xfrm>
          <a:custGeom>
            <a:avLst/>
            <a:gdLst>
              <a:gd name="T0" fmla="*/ 0 w 132"/>
              <a:gd name="T1" fmla="*/ 208 h 208"/>
              <a:gd name="T2" fmla="*/ 48 w 132"/>
              <a:gd name="T3" fmla="*/ 40 h 208"/>
              <a:gd name="T4" fmla="*/ 68 w 132"/>
              <a:gd name="T5" fmla="*/ 0 h 208"/>
              <a:gd name="T6" fmla="*/ 72 w 132"/>
              <a:gd name="T7" fmla="*/ 96 h 208"/>
              <a:gd name="T8" fmla="*/ 72 w 132"/>
              <a:gd name="T9" fmla="*/ 52 h 208"/>
              <a:gd name="T10" fmla="*/ 88 w 132"/>
              <a:gd name="T11" fmla="*/ 28 h 208"/>
              <a:gd name="T12" fmla="*/ 92 w 132"/>
              <a:gd name="T13" fmla="*/ 80 h 208"/>
              <a:gd name="T14" fmla="*/ 96 w 132"/>
              <a:gd name="T15" fmla="*/ 60 h 208"/>
              <a:gd name="T16" fmla="*/ 104 w 132"/>
              <a:gd name="T17" fmla="*/ 48 h 208"/>
              <a:gd name="T18" fmla="*/ 108 w 132"/>
              <a:gd name="T19" fmla="*/ 60 h 208"/>
              <a:gd name="T20" fmla="*/ 116 w 132"/>
              <a:gd name="T21" fmla="*/ 48 h 208"/>
              <a:gd name="T22" fmla="*/ 120 w 132"/>
              <a:gd name="T23" fmla="*/ 64 h 208"/>
              <a:gd name="T24" fmla="*/ 124 w 132"/>
              <a:gd name="T25" fmla="*/ 52 h 208"/>
              <a:gd name="T26" fmla="*/ 128 w 132"/>
              <a:gd name="T27" fmla="*/ 68 h 208"/>
              <a:gd name="T28" fmla="*/ 128 w 132"/>
              <a:gd name="T29" fmla="*/ 44 h 2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2"/>
              <a:gd name="T46" fmla="*/ 0 h 208"/>
              <a:gd name="T47" fmla="*/ 132 w 132"/>
              <a:gd name="T48" fmla="*/ 208 h 2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2" h="208">
                <a:moveTo>
                  <a:pt x="0" y="208"/>
                </a:moveTo>
                <a:cubicBezTo>
                  <a:pt x="3" y="148"/>
                  <a:pt x="14" y="91"/>
                  <a:pt x="48" y="40"/>
                </a:cubicBezTo>
                <a:cubicBezTo>
                  <a:pt x="52" y="26"/>
                  <a:pt x="68" y="0"/>
                  <a:pt x="68" y="0"/>
                </a:cubicBezTo>
                <a:cubicBezTo>
                  <a:pt x="94" y="26"/>
                  <a:pt x="83" y="63"/>
                  <a:pt x="72" y="96"/>
                </a:cubicBezTo>
                <a:cubicBezTo>
                  <a:pt x="66" y="79"/>
                  <a:pt x="63" y="76"/>
                  <a:pt x="72" y="52"/>
                </a:cubicBezTo>
                <a:cubicBezTo>
                  <a:pt x="75" y="43"/>
                  <a:pt x="88" y="28"/>
                  <a:pt x="88" y="28"/>
                </a:cubicBezTo>
                <a:cubicBezTo>
                  <a:pt x="105" y="54"/>
                  <a:pt x="92" y="28"/>
                  <a:pt x="92" y="80"/>
                </a:cubicBezTo>
                <a:cubicBezTo>
                  <a:pt x="92" y="87"/>
                  <a:pt x="94" y="66"/>
                  <a:pt x="96" y="60"/>
                </a:cubicBezTo>
                <a:cubicBezTo>
                  <a:pt x="98" y="55"/>
                  <a:pt x="101" y="52"/>
                  <a:pt x="104" y="48"/>
                </a:cubicBezTo>
                <a:cubicBezTo>
                  <a:pt x="105" y="52"/>
                  <a:pt x="104" y="60"/>
                  <a:pt x="108" y="60"/>
                </a:cubicBezTo>
                <a:cubicBezTo>
                  <a:pt x="113" y="60"/>
                  <a:pt x="111" y="46"/>
                  <a:pt x="116" y="48"/>
                </a:cubicBezTo>
                <a:cubicBezTo>
                  <a:pt x="121" y="50"/>
                  <a:pt x="119" y="59"/>
                  <a:pt x="120" y="64"/>
                </a:cubicBezTo>
                <a:cubicBezTo>
                  <a:pt x="121" y="60"/>
                  <a:pt x="120" y="50"/>
                  <a:pt x="124" y="52"/>
                </a:cubicBezTo>
                <a:cubicBezTo>
                  <a:pt x="129" y="54"/>
                  <a:pt x="126" y="73"/>
                  <a:pt x="128" y="68"/>
                </a:cubicBezTo>
                <a:cubicBezTo>
                  <a:pt x="132" y="61"/>
                  <a:pt x="128" y="52"/>
                  <a:pt x="128" y="44"/>
                </a:cubicBezTo>
              </a:path>
            </a:pathLst>
          </a:custGeom>
          <a:noFill/>
          <a:ln w="127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grpSp>
        <p:nvGrpSpPr>
          <p:cNvPr id="144" name="Group 326"/>
          <p:cNvGrpSpPr>
            <a:grpSpLocks/>
          </p:cNvGrpSpPr>
          <p:nvPr/>
        </p:nvGrpSpPr>
        <p:grpSpPr bwMode="auto">
          <a:xfrm>
            <a:off x="6597567" y="5606518"/>
            <a:ext cx="1439862" cy="398463"/>
            <a:chOff x="4195" y="2614"/>
            <a:chExt cx="907" cy="251"/>
          </a:xfrm>
        </p:grpSpPr>
        <p:sp>
          <p:nvSpPr>
            <p:cNvPr id="145" name="Text Box 321"/>
            <p:cNvSpPr txBox="1">
              <a:spLocks noChangeArrowheads="1"/>
            </p:cNvSpPr>
            <p:nvPr/>
          </p:nvSpPr>
          <p:spPr bwMode="auto">
            <a:xfrm>
              <a:off x="4195" y="2659"/>
              <a:ext cx="454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800" b="1" i="1" dirty="0">
                  <a:solidFill>
                    <a:schemeClr val="accent2"/>
                  </a:solidFill>
                  <a:latin typeface="Times New Roman" pitchFamily="18" charset="0"/>
                </a:rPr>
                <a:t>Jan Nowak</a:t>
              </a:r>
            </a:p>
          </p:txBody>
        </p:sp>
        <p:sp>
          <p:nvSpPr>
            <p:cNvPr id="147" name="Text Box 325"/>
            <p:cNvSpPr txBox="1">
              <a:spLocks noChangeArrowheads="1"/>
            </p:cNvSpPr>
            <p:nvPr/>
          </p:nvSpPr>
          <p:spPr bwMode="auto">
            <a:xfrm>
              <a:off x="4558" y="2614"/>
              <a:ext cx="544" cy="2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800" i="1" dirty="0">
                  <a:latin typeface="Times New Roman" pitchFamily="18" charset="0"/>
                </a:rPr>
                <a:t>pełnomocnik</a:t>
              </a:r>
            </a:p>
            <a:p>
              <a:pPr algn="l">
                <a:spcBef>
                  <a:spcPct val="50000"/>
                </a:spcBef>
              </a:pPr>
              <a:r>
                <a:rPr lang="pl-PL" sz="800" i="1" dirty="0">
                  <a:solidFill>
                    <a:schemeClr val="accent2"/>
                  </a:solidFill>
                  <a:latin typeface="Times New Roman" pitchFamily="18" charset="0"/>
                </a:rPr>
                <a:t>  Jan Nowak</a:t>
              </a:r>
            </a:p>
          </p:txBody>
        </p:sp>
      </p:grpSp>
      <p:sp>
        <p:nvSpPr>
          <p:cNvPr id="150" name="Objaśnienie prostokątne zaokrąglone 149"/>
          <p:cNvSpPr/>
          <p:nvPr/>
        </p:nvSpPr>
        <p:spPr bwMode="auto">
          <a:xfrm>
            <a:off x="539552" y="1124744"/>
            <a:ext cx="7416824" cy="792088"/>
          </a:xfrm>
          <a:prstGeom prst="wedgeRoundRectCallout">
            <a:avLst>
              <a:gd name="adj1" fmla="val 46461"/>
              <a:gd name="adj2" fmla="val 144947"/>
              <a:gd name="adj3" fmla="val 16667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1" name="Objaśnienie prostokątne zaokrąglone 150"/>
          <p:cNvSpPr/>
          <p:nvPr/>
        </p:nvSpPr>
        <p:spPr bwMode="auto">
          <a:xfrm rot="10800000">
            <a:off x="539552" y="3356992"/>
            <a:ext cx="7272808" cy="3024336"/>
          </a:xfrm>
          <a:prstGeom prst="wedgeRoundRectCallout">
            <a:avLst>
              <a:gd name="adj1" fmla="val -52479"/>
              <a:gd name="adj2" fmla="val 67399"/>
              <a:gd name="adj3" fmla="val 16667"/>
            </a:avLst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9" name="Group 280">
            <a:extLst>
              <a:ext uri="{FF2B5EF4-FFF2-40B4-BE49-F238E27FC236}">
                <a16:creationId xmlns:a16="http://schemas.microsoft.com/office/drawing/2014/main" id="{A81F9E4B-CDDC-476C-B238-8A781E3540B3}"/>
              </a:ext>
            </a:extLst>
          </p:cNvPr>
          <p:cNvGrpSpPr>
            <a:grpSpLocks/>
          </p:cNvGrpSpPr>
          <p:nvPr/>
        </p:nvGrpSpPr>
        <p:grpSpPr bwMode="auto">
          <a:xfrm>
            <a:off x="128764" y="2716584"/>
            <a:ext cx="7704682" cy="3910226"/>
            <a:chOff x="158" y="1731"/>
            <a:chExt cx="4718" cy="2335"/>
          </a:xfrm>
        </p:grpSpPr>
        <p:grpSp>
          <p:nvGrpSpPr>
            <p:cNvPr id="152" name="Group 270">
              <a:extLst>
                <a:ext uri="{FF2B5EF4-FFF2-40B4-BE49-F238E27FC236}">
                  <a16:creationId xmlns:a16="http://schemas.microsoft.com/office/drawing/2014/main" id="{96238F35-CC2F-498D-BA46-1C8195C800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" y="1731"/>
              <a:ext cx="4718" cy="2335"/>
              <a:chOff x="249" y="1026"/>
              <a:chExt cx="4907" cy="2653"/>
            </a:xfrm>
          </p:grpSpPr>
          <p:sp>
            <p:nvSpPr>
              <p:cNvPr id="158" name="Rectangle 145">
                <a:extLst>
                  <a:ext uri="{FF2B5EF4-FFF2-40B4-BE49-F238E27FC236}">
                    <a16:creationId xmlns:a16="http://schemas.microsoft.com/office/drawing/2014/main" id="{17B4F9F7-D3AC-4335-BBB5-90F037194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3027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59" name="Rectangle 146">
                <a:extLst>
                  <a:ext uri="{FF2B5EF4-FFF2-40B4-BE49-F238E27FC236}">
                    <a16:creationId xmlns:a16="http://schemas.microsoft.com/office/drawing/2014/main" id="{55B39407-E2CF-41B7-BC0E-0CB95480B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3027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60" name="Rectangle 147">
                <a:extLst>
                  <a:ext uri="{FF2B5EF4-FFF2-40B4-BE49-F238E27FC236}">
                    <a16:creationId xmlns:a16="http://schemas.microsoft.com/office/drawing/2014/main" id="{2E0B22BB-CD2C-488C-B32D-3B1D7580E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3027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1</a:t>
                </a:r>
                <a:endParaRPr lang="pl-PL" altLang="pl-PL" sz="1700">
                  <a:cs typeface="Tahoma" pitchFamily="34" charset="0"/>
                </a:endParaRPr>
              </a:p>
            </p:txBody>
          </p:sp>
          <p:sp>
            <p:nvSpPr>
              <p:cNvPr id="161" name="Rectangle 148">
                <a:extLst>
                  <a:ext uri="{FF2B5EF4-FFF2-40B4-BE49-F238E27FC236}">
                    <a16:creationId xmlns:a16="http://schemas.microsoft.com/office/drawing/2014/main" id="{233FEC93-D2D2-42EC-8E0B-29BE33A05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3027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2</a:t>
                </a:r>
                <a:endParaRPr lang="pl-PL" altLang="pl-PL" sz="1700">
                  <a:cs typeface="Tahoma" pitchFamily="34" charset="0"/>
                </a:endParaRPr>
              </a:p>
            </p:txBody>
          </p:sp>
          <p:sp>
            <p:nvSpPr>
              <p:cNvPr id="162" name="Rectangle 149">
                <a:extLst>
                  <a:ext uri="{FF2B5EF4-FFF2-40B4-BE49-F238E27FC236}">
                    <a16:creationId xmlns:a16="http://schemas.microsoft.com/office/drawing/2014/main" id="{008409D7-B4CE-4A2F-B7FE-19EFABBA64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3027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63" name="Rectangle 150">
                <a:extLst>
                  <a:ext uri="{FF2B5EF4-FFF2-40B4-BE49-F238E27FC236}">
                    <a16:creationId xmlns:a16="http://schemas.microsoft.com/office/drawing/2014/main" id="{A2D7B13E-6E06-483D-AA5E-7D3A13DA7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3027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164" name="Rectangle 151">
                <a:extLst>
                  <a:ext uri="{FF2B5EF4-FFF2-40B4-BE49-F238E27FC236}">
                    <a16:creationId xmlns:a16="http://schemas.microsoft.com/office/drawing/2014/main" id="{CCDD1B45-56F4-4E4E-B9AE-A9F894BDF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3027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6</a:t>
                </a: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5</a:t>
                </a: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0</a:t>
                </a:r>
                <a:r>
                  <a:rPr lang="pl-PL" altLang="pl-PL" sz="700" b="1">
                    <a:latin typeface="Tahoma" pitchFamily="34" charset="0"/>
                    <a:cs typeface="Times New Roman" pitchFamily="18" charset="0"/>
                  </a:rPr>
                  <a:t>2</a:t>
                </a: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1</a:t>
                </a:r>
                <a:r>
                  <a:rPr lang="pl-PL" altLang="pl-PL" sz="700" b="1">
                    <a:latin typeface="Tahoma" pitchFamily="34" charset="0"/>
                    <a:cs typeface="Times New Roman" pitchFamily="18" charset="0"/>
                  </a:rPr>
                  <a:t>216872</a:t>
                </a:r>
                <a:endParaRPr lang="pl-PL" altLang="pl-PL" sz="1700">
                  <a:cs typeface="Times New Roman" pitchFamily="18" charset="0"/>
                </a:endParaRPr>
              </a:p>
            </p:txBody>
          </p:sp>
          <p:sp>
            <p:nvSpPr>
              <p:cNvPr id="165" name="Rectangle 154">
                <a:extLst>
                  <a:ext uri="{FF2B5EF4-FFF2-40B4-BE49-F238E27FC236}">
                    <a16:creationId xmlns:a16="http://schemas.microsoft.com/office/drawing/2014/main" id="{FA2BB831-271A-4256-AE9A-C73221489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3027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Jankowski Jan</a:t>
                </a:r>
              </a:p>
            </p:txBody>
          </p:sp>
          <p:sp>
            <p:nvSpPr>
              <p:cNvPr id="166" name="Rectangle 155">
                <a:extLst>
                  <a:ext uri="{FF2B5EF4-FFF2-40B4-BE49-F238E27FC236}">
                    <a16:creationId xmlns:a16="http://schemas.microsoft.com/office/drawing/2014/main" id="{E1E3B3A3-C1FC-4906-989B-338E8B8C0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3027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6.</a:t>
                </a:r>
              </a:p>
            </p:txBody>
          </p:sp>
          <p:sp>
            <p:nvSpPr>
              <p:cNvPr id="167" name="Rectangle 156">
                <a:extLst>
                  <a:ext uri="{FF2B5EF4-FFF2-40B4-BE49-F238E27FC236}">
                    <a16:creationId xmlns:a16="http://schemas.microsoft.com/office/drawing/2014/main" id="{D710F64F-0425-4D39-AA4B-A7C23D6F8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2701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68" name="Rectangle 157">
                <a:extLst>
                  <a:ext uri="{FF2B5EF4-FFF2-40B4-BE49-F238E27FC236}">
                    <a16:creationId xmlns:a16="http://schemas.microsoft.com/office/drawing/2014/main" id="{ABE9BE5F-55D8-4DBE-BBC7-40B16AD49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701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69" name="Rectangle 158">
                <a:extLst>
                  <a:ext uri="{FF2B5EF4-FFF2-40B4-BE49-F238E27FC236}">
                    <a16:creationId xmlns:a16="http://schemas.microsoft.com/office/drawing/2014/main" id="{911C2E23-CFE1-4F57-A779-6006FCC93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2701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3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0" name="Rectangle 159">
                <a:extLst>
                  <a:ext uri="{FF2B5EF4-FFF2-40B4-BE49-F238E27FC236}">
                    <a16:creationId xmlns:a16="http://schemas.microsoft.com/office/drawing/2014/main" id="{7C432D3E-3E02-4358-95E3-BB53B1774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2701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1" name="Rectangle 160">
                <a:extLst>
                  <a:ext uri="{FF2B5EF4-FFF2-40B4-BE49-F238E27FC236}">
                    <a16:creationId xmlns:a16="http://schemas.microsoft.com/office/drawing/2014/main" id="{9ACCD878-2A3A-47D6-883C-E85AC2B80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2701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2" name="Rectangle 161">
                <a:extLst>
                  <a:ext uri="{FF2B5EF4-FFF2-40B4-BE49-F238E27FC236}">
                    <a16:creationId xmlns:a16="http://schemas.microsoft.com/office/drawing/2014/main" id="{D124BCF2-7FAA-44A9-9250-9557D0858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701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Otoock</a:t>
                </a:r>
              </a:p>
            </p:txBody>
          </p:sp>
          <p:sp>
            <p:nvSpPr>
              <p:cNvPr id="173" name="Rectangle 162">
                <a:extLst>
                  <a:ext uri="{FF2B5EF4-FFF2-40B4-BE49-F238E27FC236}">
                    <a16:creationId xmlns:a16="http://schemas.microsoft.com/office/drawing/2014/main" id="{2C1C53E9-1BF8-4010-8118-5884140A6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2701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85122168742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4" name="Rectangle 165">
                <a:extLst>
                  <a:ext uri="{FF2B5EF4-FFF2-40B4-BE49-F238E27FC236}">
                    <a16:creationId xmlns:a16="http://schemas.microsoft.com/office/drawing/2014/main" id="{89EE499C-1B52-45F1-9A29-D0B4651B4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701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Włocławekski Ireneusz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5" name="Rectangle 166">
                <a:extLst>
                  <a:ext uri="{FF2B5EF4-FFF2-40B4-BE49-F238E27FC236}">
                    <a16:creationId xmlns:a16="http://schemas.microsoft.com/office/drawing/2014/main" id="{C72AC162-AEE2-42DB-B8D5-B2347546F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2701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5.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6" name="Rectangle 167">
                <a:extLst>
                  <a:ext uri="{FF2B5EF4-FFF2-40B4-BE49-F238E27FC236}">
                    <a16:creationId xmlns:a16="http://schemas.microsoft.com/office/drawing/2014/main" id="{79A49446-68AB-40CD-AFB1-5D0419F77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3353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77" name="Rectangle 168">
                <a:extLst>
                  <a:ext uri="{FF2B5EF4-FFF2-40B4-BE49-F238E27FC236}">
                    <a16:creationId xmlns:a16="http://schemas.microsoft.com/office/drawing/2014/main" id="{79581BAD-C243-4277-9D18-7A9B6208F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3353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78" name="Rectangle 169">
                <a:extLst>
                  <a:ext uri="{FF2B5EF4-FFF2-40B4-BE49-F238E27FC236}">
                    <a16:creationId xmlns:a16="http://schemas.microsoft.com/office/drawing/2014/main" id="{91A11C45-0ADC-4380-BA45-467CCCEA3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3353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3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79" name="Rectangle 170">
                <a:extLst>
                  <a:ext uri="{FF2B5EF4-FFF2-40B4-BE49-F238E27FC236}">
                    <a16:creationId xmlns:a16="http://schemas.microsoft.com/office/drawing/2014/main" id="{86B61EBA-91AA-4422-B43F-51676D634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3353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2</a:t>
                </a:r>
              </a:p>
            </p:txBody>
          </p:sp>
          <p:sp>
            <p:nvSpPr>
              <p:cNvPr id="180" name="Rectangle 171">
                <a:extLst>
                  <a:ext uri="{FF2B5EF4-FFF2-40B4-BE49-F238E27FC236}">
                    <a16:creationId xmlns:a16="http://schemas.microsoft.com/office/drawing/2014/main" id="{C1B2E152-A279-4E83-82E6-FF75A242A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3353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81" name="Rectangle 172">
                <a:extLst>
                  <a:ext uri="{FF2B5EF4-FFF2-40B4-BE49-F238E27FC236}">
                    <a16:creationId xmlns:a16="http://schemas.microsoft.com/office/drawing/2014/main" id="{1A318A7E-16E4-4D51-9435-353900DC0B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3353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182" name="Rectangle 173">
                <a:extLst>
                  <a:ext uri="{FF2B5EF4-FFF2-40B4-BE49-F238E27FC236}">
                    <a16:creationId xmlns:a16="http://schemas.microsoft.com/office/drawing/2014/main" id="{13FB452B-6149-4173-8D87-C08ABAB62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3353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70030324841</a:t>
                </a:r>
              </a:p>
            </p:txBody>
          </p:sp>
          <p:sp>
            <p:nvSpPr>
              <p:cNvPr id="183" name="Rectangle 176">
                <a:extLst>
                  <a:ext uri="{FF2B5EF4-FFF2-40B4-BE49-F238E27FC236}">
                    <a16:creationId xmlns:a16="http://schemas.microsoft.com/office/drawing/2014/main" id="{4493612B-EC1C-46BA-82E5-BA19ECBDE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3353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Michalska Michalina</a:t>
                </a:r>
              </a:p>
            </p:txBody>
          </p:sp>
          <p:sp>
            <p:nvSpPr>
              <p:cNvPr id="184" name="Rectangle 177">
                <a:extLst>
                  <a:ext uri="{FF2B5EF4-FFF2-40B4-BE49-F238E27FC236}">
                    <a16:creationId xmlns:a16="http://schemas.microsoft.com/office/drawing/2014/main" id="{2A10306B-7B3C-4504-8CC4-32AAC858A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3353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7.</a:t>
                </a:r>
              </a:p>
            </p:txBody>
          </p:sp>
          <p:sp>
            <p:nvSpPr>
              <p:cNvPr id="185" name="Rectangle 178">
                <a:extLst>
                  <a:ext uri="{FF2B5EF4-FFF2-40B4-BE49-F238E27FC236}">
                    <a16:creationId xmlns:a16="http://schemas.microsoft.com/office/drawing/2014/main" id="{1548539B-7203-4CFD-B82C-6205A81A9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2375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86" name="Rectangle 179">
                <a:extLst>
                  <a:ext uri="{FF2B5EF4-FFF2-40B4-BE49-F238E27FC236}">
                    <a16:creationId xmlns:a16="http://schemas.microsoft.com/office/drawing/2014/main" id="{02C69B26-8202-445E-A795-E2262BDF0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375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87" name="Rectangle 180">
                <a:extLst>
                  <a:ext uri="{FF2B5EF4-FFF2-40B4-BE49-F238E27FC236}">
                    <a16:creationId xmlns:a16="http://schemas.microsoft.com/office/drawing/2014/main" id="{C5E7D561-2C12-4462-AB83-775768117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2375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2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88" name="Rectangle 181">
                <a:extLst>
                  <a:ext uri="{FF2B5EF4-FFF2-40B4-BE49-F238E27FC236}">
                    <a16:creationId xmlns:a16="http://schemas.microsoft.com/office/drawing/2014/main" id="{605260EF-93DA-42AA-8575-3815D9200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2375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89" name="Rectangle 182">
                <a:extLst>
                  <a:ext uri="{FF2B5EF4-FFF2-40B4-BE49-F238E27FC236}">
                    <a16:creationId xmlns:a16="http://schemas.microsoft.com/office/drawing/2014/main" id="{04C08D81-F70E-448D-991D-37675B3C7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2375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0" name="Rectangle 183">
                <a:extLst>
                  <a:ext uri="{FF2B5EF4-FFF2-40B4-BE49-F238E27FC236}">
                    <a16:creationId xmlns:a16="http://schemas.microsoft.com/office/drawing/2014/main" id="{312DDC00-FFD6-4EF4-AB1C-2FF967D5C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375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191" name="Rectangle 184">
                <a:extLst>
                  <a:ext uri="{FF2B5EF4-FFF2-40B4-BE49-F238E27FC236}">
                    <a16:creationId xmlns:a16="http://schemas.microsoft.com/office/drawing/2014/main" id="{6756E047-A252-4A62-9A37-32C42DEFC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2375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36010163456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2" name="Rectangle 187">
                <a:extLst>
                  <a:ext uri="{FF2B5EF4-FFF2-40B4-BE49-F238E27FC236}">
                    <a16:creationId xmlns:a16="http://schemas.microsoft.com/office/drawing/2014/main" id="{D6D18981-BDFB-4580-AC95-33FBC85B7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375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Wysocki Tadeusz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3" name="Rectangle 188">
                <a:extLst>
                  <a:ext uri="{FF2B5EF4-FFF2-40B4-BE49-F238E27FC236}">
                    <a16:creationId xmlns:a16="http://schemas.microsoft.com/office/drawing/2014/main" id="{06B40F5C-3090-49DC-804A-58DA3DD20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2375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4.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4" name="Rectangle 189">
                <a:extLst>
                  <a:ext uri="{FF2B5EF4-FFF2-40B4-BE49-F238E27FC236}">
                    <a16:creationId xmlns:a16="http://schemas.microsoft.com/office/drawing/2014/main" id="{42A298CF-5773-40F3-83EF-8D13E0E14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2049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195" name="Rectangle 190">
                <a:extLst>
                  <a:ext uri="{FF2B5EF4-FFF2-40B4-BE49-F238E27FC236}">
                    <a16:creationId xmlns:a16="http://schemas.microsoft.com/office/drawing/2014/main" id="{61071BC0-9189-4D47-B21F-76C88EE23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2049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900">
                  <a:solidFill>
                    <a:schemeClr val="accent2"/>
                  </a:solidFill>
                  <a:latin typeface="Bradley Hand ITC" pitchFamily="66" charset="0"/>
                </a:endParaRPr>
              </a:p>
            </p:txBody>
          </p:sp>
          <p:sp>
            <p:nvSpPr>
              <p:cNvPr id="196" name="Rectangle 191">
                <a:extLst>
                  <a:ext uri="{FF2B5EF4-FFF2-40B4-BE49-F238E27FC236}">
                    <a16:creationId xmlns:a16="http://schemas.microsoft.com/office/drawing/2014/main" id="{A31D8F94-48B6-4A70-838C-1D7C7833B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2049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7" name="Rectangle 192">
                <a:extLst>
                  <a:ext uri="{FF2B5EF4-FFF2-40B4-BE49-F238E27FC236}">
                    <a16:creationId xmlns:a16="http://schemas.microsoft.com/office/drawing/2014/main" id="{47762F47-26B2-4445-947F-50861FFC4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2049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8" name="Rectangle 193">
                <a:extLst>
                  <a:ext uri="{FF2B5EF4-FFF2-40B4-BE49-F238E27FC236}">
                    <a16:creationId xmlns:a16="http://schemas.microsoft.com/office/drawing/2014/main" id="{AAB6D04B-B403-466E-A5CF-67DE9047A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2049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199" name="Rectangle 194">
                <a:extLst>
                  <a:ext uri="{FF2B5EF4-FFF2-40B4-BE49-F238E27FC236}">
                    <a16:creationId xmlns:a16="http://schemas.microsoft.com/office/drawing/2014/main" id="{EDBA662A-B49E-4FED-B72B-CA967075B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2049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200" name="Rectangle 195">
                <a:extLst>
                  <a:ext uri="{FF2B5EF4-FFF2-40B4-BE49-F238E27FC236}">
                    <a16:creationId xmlns:a16="http://schemas.microsoft.com/office/drawing/2014/main" id="{78FC0E43-B718-4BB3-9096-94F27ABC3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2049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 dirty="0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80111419014</a:t>
                </a:r>
                <a:endParaRPr lang="pl-PL" altLang="pl-PL" sz="1700" dirty="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1" name="Rectangle 198">
                <a:extLst>
                  <a:ext uri="{FF2B5EF4-FFF2-40B4-BE49-F238E27FC236}">
                    <a16:creationId xmlns:a16="http://schemas.microsoft.com/office/drawing/2014/main" id="{1D3E9F3E-FCDE-41E7-8E89-E4E68E47E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2049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 dirty="0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Kowalski Tomasz</a:t>
                </a:r>
                <a:endParaRPr lang="pl-PL" altLang="pl-PL" sz="1700" dirty="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2" name="Rectangle 199">
                <a:extLst>
                  <a:ext uri="{FF2B5EF4-FFF2-40B4-BE49-F238E27FC236}">
                    <a16:creationId xmlns:a16="http://schemas.microsoft.com/office/drawing/2014/main" id="{DF71A35D-2B72-4F89-BD17-6600A6559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2049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3.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3" name="Rectangle 200">
                <a:extLst>
                  <a:ext uri="{FF2B5EF4-FFF2-40B4-BE49-F238E27FC236}">
                    <a16:creationId xmlns:a16="http://schemas.microsoft.com/office/drawing/2014/main" id="{E77C7886-56ED-458E-B20B-9957A3B67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1723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204" name="Rectangle 201">
                <a:extLst>
                  <a:ext uri="{FF2B5EF4-FFF2-40B4-BE49-F238E27FC236}">
                    <a16:creationId xmlns:a16="http://schemas.microsoft.com/office/drawing/2014/main" id="{A2EE4BC8-BC94-4AA9-BB44-BF35A60D6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1723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900">
                  <a:solidFill>
                    <a:schemeClr val="accent2"/>
                  </a:solidFill>
                  <a:latin typeface="French Script MT" pitchFamily="66" charset="0"/>
                </a:endParaRPr>
              </a:p>
            </p:txBody>
          </p:sp>
          <p:sp>
            <p:nvSpPr>
              <p:cNvPr id="205" name="Rectangle 202">
                <a:extLst>
                  <a:ext uri="{FF2B5EF4-FFF2-40B4-BE49-F238E27FC236}">
                    <a16:creationId xmlns:a16="http://schemas.microsoft.com/office/drawing/2014/main" id="{070B9028-6451-4EB3-8868-7CE066A7F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1723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6" name="Rectangle 203">
                <a:extLst>
                  <a:ext uri="{FF2B5EF4-FFF2-40B4-BE49-F238E27FC236}">
                    <a16:creationId xmlns:a16="http://schemas.microsoft.com/office/drawing/2014/main" id="{D2243C57-4D7A-46F3-B7C6-A54D02A69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1723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7" name="Rectangle 204">
                <a:extLst>
                  <a:ext uri="{FF2B5EF4-FFF2-40B4-BE49-F238E27FC236}">
                    <a16:creationId xmlns:a16="http://schemas.microsoft.com/office/drawing/2014/main" id="{BC9B0EF1-016D-4173-8C2D-A2E7EF250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723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08" name="Rectangle 205">
                <a:extLst>
                  <a:ext uri="{FF2B5EF4-FFF2-40B4-BE49-F238E27FC236}">
                    <a16:creationId xmlns:a16="http://schemas.microsoft.com/office/drawing/2014/main" id="{619736FD-B005-4996-893F-59F8DC1BA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1723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209" name="Rectangle 206">
                <a:extLst>
                  <a:ext uri="{FF2B5EF4-FFF2-40B4-BE49-F238E27FC236}">
                    <a16:creationId xmlns:a16="http://schemas.microsoft.com/office/drawing/2014/main" id="{D8E60BF1-B397-4B33-B943-1A9C0C91E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1723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60041881045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B83E9BDB-B6A0-405F-8CEC-FDB57A3F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723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Kowalska Maria, Joanna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3EE041E2-962E-430A-A749-8E9E6608C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1723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2.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669D4FE7-B076-45AC-ACB8-09887A4AA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1397"/>
                <a:ext cx="36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260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867CCFE6-7068-42C0-B30A-43FF791FA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1397"/>
                <a:ext cx="48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endParaRPr lang="pl-PL" altLang="pl-PL" sz="900">
                  <a:solidFill>
                    <a:schemeClr val="accent2"/>
                  </a:solidFill>
                  <a:latin typeface="Blackadder ITC" pitchFamily="82" charset="0"/>
                </a:endParaRPr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E4CBEB69-D400-4E47-8618-14A67EFBB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1397"/>
                <a:ext cx="241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36AD4077-64E1-4D19-B7AF-56DFE51C4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1397"/>
                <a:ext cx="24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B96B3EEB-A151-4BE4-B48B-E5A30D32C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397"/>
                <a:ext cx="3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Cicha</a:t>
                </a:r>
                <a:endParaRPr lang="pl-PL" altLang="pl-PL" sz="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3FDFCD3A-69D5-4D83-AE41-21DED201E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1397"/>
                <a:ext cx="46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cs typeface="Tahoma" pitchFamily="34" charset="0"/>
                  </a:rPr>
                  <a:t>Otwock</a:t>
                </a:r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BFB0F330-450F-4998-A03B-13AD7B80C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1397"/>
                <a:ext cx="60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57070775707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19" name="Rectangle 220">
                <a:extLst>
                  <a:ext uri="{FF2B5EF4-FFF2-40B4-BE49-F238E27FC236}">
                    <a16:creationId xmlns:a16="http://schemas.microsoft.com/office/drawing/2014/main" id="{DFAD1ACA-3A1D-4C86-B2E6-91A5D7363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397"/>
                <a:ext cx="923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Kowalski Jan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20" name="Rectangle 221">
                <a:extLst>
                  <a:ext uri="{FF2B5EF4-FFF2-40B4-BE49-F238E27FC236}">
                    <a16:creationId xmlns:a16="http://schemas.microsoft.com/office/drawing/2014/main" id="{4F5442A3-08EB-44A5-82DA-3952B680D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1397"/>
                <a:ext cx="227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533400" indent="-533400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700" b="1"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1.</a:t>
                </a:r>
                <a:endParaRPr lang="pl-PL" altLang="pl-PL" sz="1700">
                  <a:ea typeface="Times New Roman" pitchFamily="18" charset="0"/>
                  <a:cs typeface="Tahoma" pitchFamily="34" charset="0"/>
                </a:endParaRPr>
              </a:p>
            </p:txBody>
          </p:sp>
          <p:sp>
            <p:nvSpPr>
              <p:cNvPr id="221" name="Rectangle 222">
                <a:extLst>
                  <a:ext uri="{FF2B5EF4-FFF2-40B4-BE49-F238E27FC236}">
                    <a16:creationId xmlns:a16="http://schemas.microsoft.com/office/drawing/2014/main" id="{99FD3FC0-E8CC-4022-962E-7005D9178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1177"/>
                <a:ext cx="241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nr</a:t>
                </a:r>
                <a:b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</a:b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miesz</a:t>
                </a:r>
                <a:b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</a:b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kania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2" name="Rectangle 223">
                <a:extLst>
                  <a:ext uri="{FF2B5EF4-FFF2-40B4-BE49-F238E27FC236}">
                    <a16:creationId xmlns:a16="http://schemas.microsoft.com/office/drawing/2014/main" id="{4CC5838D-8DB0-48D1-A207-CB99A06D1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1177"/>
                <a:ext cx="246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nr</a:t>
                </a:r>
                <a:b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</a:b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domu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3" name="Rectangle 224">
                <a:extLst>
                  <a:ext uri="{FF2B5EF4-FFF2-40B4-BE49-F238E27FC236}">
                    <a16:creationId xmlns:a16="http://schemas.microsoft.com/office/drawing/2014/main" id="{C1508CED-D751-4EDA-B8E9-E0F5C904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177"/>
                <a:ext cx="307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ulica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4" name="Rectangle 225">
                <a:extLst>
                  <a:ext uri="{FF2B5EF4-FFF2-40B4-BE49-F238E27FC236}">
                    <a16:creationId xmlns:a16="http://schemas.microsoft.com/office/drawing/2014/main" id="{E98E2A55-68AD-4266-9C96-3DB06FA08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1177"/>
                <a:ext cx="466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miejscowość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5" name="Rectangle 226">
                <a:extLst>
                  <a:ext uri="{FF2B5EF4-FFF2-40B4-BE49-F238E27FC236}">
                    <a16:creationId xmlns:a16="http://schemas.microsoft.com/office/drawing/2014/main" id="{957E711F-8931-4B74-B2F9-557FCB79F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" y="1026"/>
                <a:ext cx="361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Uwagi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6" name="Rectangle 227">
                <a:extLst>
                  <a:ext uri="{FF2B5EF4-FFF2-40B4-BE49-F238E27FC236}">
                    <a16:creationId xmlns:a16="http://schemas.microsoft.com/office/drawing/2014/main" id="{CD7CFEB5-F771-4626-8769-89BF2D67A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9" y="1026"/>
                <a:ext cx="486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Potwierdzenie przez wyborcę otrzymania kart(y) do głosowania </a:t>
                </a:r>
                <a:b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</a:br>
                <a:endParaRPr lang="pl-PL" altLang="pl-PL" sz="500" b="1">
                  <a:solidFill>
                    <a:schemeClr val="tx2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227" name="Rectangle 228">
                <a:extLst>
                  <a:ext uri="{FF2B5EF4-FFF2-40B4-BE49-F238E27FC236}">
                    <a16:creationId xmlns:a16="http://schemas.microsoft.com/office/drawing/2014/main" id="{F61BA4F4-ADE5-41D0-B1F5-693E5D5DC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1026"/>
                <a:ext cx="1260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Adres zamieszkania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8" name="Rectangle 229">
                <a:extLst>
                  <a:ext uri="{FF2B5EF4-FFF2-40B4-BE49-F238E27FC236}">
                    <a16:creationId xmlns:a16="http://schemas.microsoft.com/office/drawing/2014/main" id="{3217323B-850A-46DF-ACE3-2B9013133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1026"/>
                <a:ext cx="607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Nr ewidencyjny PESEL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29" name="Rectangle 232">
                <a:extLst>
                  <a:ext uri="{FF2B5EF4-FFF2-40B4-BE49-F238E27FC236}">
                    <a16:creationId xmlns:a16="http://schemas.microsoft.com/office/drawing/2014/main" id="{50102FFE-4EE3-4E11-95F0-DE78B70A7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" y="1026"/>
                <a:ext cx="92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 dirty="0">
                    <a:solidFill>
                      <a:schemeClr val="tx2"/>
                    </a:solidFill>
                    <a:cs typeface="Times New Roman" pitchFamily="18" charset="0"/>
                  </a:rPr>
                  <a:t>Nazwisko i imiona</a:t>
                </a:r>
                <a:endParaRPr lang="pl-PL" altLang="pl-PL" sz="5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0" name="Rectangle 233">
                <a:extLst>
                  <a:ext uri="{FF2B5EF4-FFF2-40B4-BE49-F238E27FC236}">
                    <a16:creationId xmlns:a16="http://schemas.microsoft.com/office/drawing/2014/main" id="{F4B878FD-D6E0-4BF6-9478-CADFE265E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" y="1026"/>
                <a:ext cx="227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buClr>
                    <a:schemeClr val="tx2"/>
                  </a:buClr>
                  <a:buSzPct val="70000"/>
                  <a:buFont typeface="Wingdings" pitchFamily="2" charset="2"/>
                  <a:buNone/>
                </a:pPr>
                <a:r>
                  <a:rPr lang="pl-PL" altLang="pl-PL" sz="500" b="1">
                    <a:solidFill>
                      <a:schemeClr val="tx2"/>
                    </a:solidFill>
                    <a:cs typeface="Times New Roman" pitchFamily="18" charset="0"/>
                  </a:rPr>
                  <a:t>Lp.</a:t>
                </a:r>
                <a:endParaRPr lang="pl-PL" altLang="pl-PL" sz="5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31" name="Line 234">
                <a:extLst>
                  <a:ext uri="{FF2B5EF4-FFF2-40B4-BE49-F238E27FC236}">
                    <a16:creationId xmlns:a16="http://schemas.microsoft.com/office/drawing/2014/main" id="{4A8A763E-776C-4377-842D-B9A3C6CA3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1026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2" name="Line 235">
                <a:extLst>
                  <a:ext uri="{FF2B5EF4-FFF2-40B4-BE49-F238E27FC236}">
                    <a16:creationId xmlns:a16="http://schemas.microsoft.com/office/drawing/2014/main" id="{1FB7B36F-EF8B-4F83-879E-E5EEB66E9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3679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3" name="Line 236">
                <a:extLst>
                  <a:ext uri="{FF2B5EF4-FFF2-40B4-BE49-F238E27FC236}">
                    <a16:creationId xmlns:a16="http://schemas.microsoft.com/office/drawing/2014/main" id="{5F826375-F706-4915-AFEF-D5D5061BF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4" name="Line 237">
                <a:extLst>
                  <a:ext uri="{FF2B5EF4-FFF2-40B4-BE49-F238E27FC236}">
                    <a16:creationId xmlns:a16="http://schemas.microsoft.com/office/drawing/2014/main" id="{3CF1E914-23B5-4A67-99D1-8A166A193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56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5" name="Line 238">
                <a:extLst>
                  <a:ext uri="{FF2B5EF4-FFF2-40B4-BE49-F238E27FC236}">
                    <a16:creationId xmlns:a16="http://schemas.microsoft.com/office/drawing/2014/main" id="{5FF079E8-AC5C-43D9-886E-6CF91B7CA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1397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36" name="Line 239">
                <a:extLst>
                  <a:ext uri="{FF2B5EF4-FFF2-40B4-BE49-F238E27FC236}">
                    <a16:creationId xmlns:a16="http://schemas.microsoft.com/office/drawing/2014/main" id="{279772FC-3DCE-4BA2-A7A4-7475E0EB8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7" name="Line 242">
                <a:extLst>
                  <a:ext uri="{FF2B5EF4-FFF2-40B4-BE49-F238E27FC236}">
                    <a16:creationId xmlns:a16="http://schemas.microsoft.com/office/drawing/2014/main" id="{932971D6-5833-4BBF-A864-F5CB1932D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4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8" name="Line 243">
                <a:extLst>
                  <a:ext uri="{FF2B5EF4-FFF2-40B4-BE49-F238E27FC236}">
                    <a16:creationId xmlns:a16="http://schemas.microsoft.com/office/drawing/2014/main" id="{99E59D39-27DD-4A62-9108-B9399C971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9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9" name="Line 244">
                <a:extLst>
                  <a:ext uri="{FF2B5EF4-FFF2-40B4-BE49-F238E27FC236}">
                    <a16:creationId xmlns:a16="http://schemas.microsoft.com/office/drawing/2014/main" id="{31392CA6-79EB-4AEC-B470-B9464BE6D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5" y="1177"/>
                <a:ext cx="0" cy="250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0" name="Line 245">
                <a:extLst>
                  <a:ext uri="{FF2B5EF4-FFF2-40B4-BE49-F238E27FC236}">
                    <a16:creationId xmlns:a16="http://schemas.microsoft.com/office/drawing/2014/main" id="{5C210018-EF12-44FF-96FA-0EDFDFDA9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9" y="1177"/>
                <a:ext cx="1260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1" name="Line 246">
                <a:extLst>
                  <a:ext uri="{FF2B5EF4-FFF2-40B4-BE49-F238E27FC236}">
                    <a16:creationId xmlns:a16="http://schemas.microsoft.com/office/drawing/2014/main" id="{7C547812-913F-4C6C-A81D-8BA23ED793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9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2" name="Line 247">
                <a:extLst>
                  <a:ext uri="{FF2B5EF4-FFF2-40B4-BE49-F238E27FC236}">
                    <a16:creationId xmlns:a16="http://schemas.microsoft.com/office/drawing/2014/main" id="{0ED47FEF-FCED-4D46-B78C-E70FC09FE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5" y="1026"/>
                <a:ext cx="0" cy="2653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3" name="Line 248">
                <a:extLst>
                  <a:ext uri="{FF2B5EF4-FFF2-40B4-BE49-F238E27FC236}">
                    <a16:creationId xmlns:a16="http://schemas.microsoft.com/office/drawing/2014/main" id="{8CAD11BB-31FC-48A6-A85E-330356E9B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2" y="1177"/>
                <a:ext cx="0" cy="250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4" name="Line 249">
                <a:extLst>
                  <a:ext uri="{FF2B5EF4-FFF2-40B4-BE49-F238E27FC236}">
                    <a16:creationId xmlns:a16="http://schemas.microsoft.com/office/drawing/2014/main" id="{EEC8D11D-5CA4-434C-94AA-BD183A2762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8" y="1177"/>
                <a:ext cx="0" cy="2502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5" name="Line 250">
                <a:extLst>
                  <a:ext uri="{FF2B5EF4-FFF2-40B4-BE49-F238E27FC236}">
                    <a16:creationId xmlns:a16="http://schemas.microsoft.com/office/drawing/2014/main" id="{EC185660-8344-4687-8170-D431146575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1723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46" name="Line 251">
                <a:extLst>
                  <a:ext uri="{FF2B5EF4-FFF2-40B4-BE49-F238E27FC236}">
                    <a16:creationId xmlns:a16="http://schemas.microsoft.com/office/drawing/2014/main" id="{3C070591-F67D-4825-9214-71240F192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2049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7" name="Line 252">
                <a:extLst>
                  <a:ext uri="{FF2B5EF4-FFF2-40B4-BE49-F238E27FC236}">
                    <a16:creationId xmlns:a16="http://schemas.microsoft.com/office/drawing/2014/main" id="{05B43C3C-0B03-4AF9-828D-BAFEED127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2375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8" name="Line 253">
                <a:extLst>
                  <a:ext uri="{FF2B5EF4-FFF2-40B4-BE49-F238E27FC236}">
                    <a16:creationId xmlns:a16="http://schemas.microsoft.com/office/drawing/2014/main" id="{D4FCD0A5-B2A5-4029-8F26-02032A477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2701"/>
                <a:ext cx="4907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249" name="Line 254">
                <a:extLst>
                  <a:ext uri="{FF2B5EF4-FFF2-40B4-BE49-F238E27FC236}">
                    <a16:creationId xmlns:a16="http://schemas.microsoft.com/office/drawing/2014/main" id="{130A8494-535D-4B5C-B4D6-0DF2AC8FD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3027"/>
                <a:ext cx="4060" cy="0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0" name="Line 255">
                <a:extLst>
                  <a:ext uri="{FF2B5EF4-FFF2-40B4-BE49-F238E27FC236}">
                    <a16:creationId xmlns:a16="http://schemas.microsoft.com/office/drawing/2014/main" id="{AD7B6ECB-6F25-41F2-B5C8-55B655352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9" y="3027"/>
                <a:ext cx="84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1" name="Line 256">
                <a:extLst>
                  <a:ext uri="{FF2B5EF4-FFF2-40B4-BE49-F238E27FC236}">
                    <a16:creationId xmlns:a16="http://schemas.microsoft.com/office/drawing/2014/main" id="{4AFFFF88-49B2-457C-BB9B-C0811A4A80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" y="3353"/>
                <a:ext cx="490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53" name="Rectangle 257">
              <a:extLst>
                <a:ext uri="{FF2B5EF4-FFF2-40B4-BE49-F238E27FC236}">
                  <a16:creationId xmlns:a16="http://schemas.microsoft.com/office/drawing/2014/main" id="{4995E587-CF30-4E6E-8A9B-DA30962A0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998"/>
              <a:ext cx="23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altLang="pl-PL" sz="2000" b="1">
                  <a:solidFill>
                    <a:schemeClr val="accent2"/>
                  </a:solidFill>
                  <a:latin typeface="Myriad Web" pitchFamily="34" charset="0"/>
                  <a:sym typeface="Wingdings 2" pitchFamily="18" charset="2"/>
                </a:rPr>
                <a:t></a:t>
              </a:r>
            </a:p>
          </p:txBody>
        </p:sp>
        <p:sp>
          <p:nvSpPr>
            <p:cNvPr id="154" name="Text Box 258">
              <a:extLst>
                <a:ext uri="{FF2B5EF4-FFF2-40B4-BE49-F238E27FC236}">
                  <a16:creationId xmlns:a16="http://schemas.microsoft.com/office/drawing/2014/main" id="{E81CE3B0-B32A-44F2-814D-E15E77961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" y="2089"/>
              <a:ext cx="453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l-PL" altLang="pl-PL" sz="900" dirty="0">
                  <a:solidFill>
                    <a:schemeClr val="accent2"/>
                  </a:solidFill>
                  <a:latin typeface="French Script MT" pitchFamily="66" charset="0"/>
                </a:rPr>
                <a:t>Kowalski</a:t>
              </a:r>
            </a:p>
          </p:txBody>
        </p:sp>
        <p:sp>
          <p:nvSpPr>
            <p:cNvPr id="155" name="Text Box 259">
              <a:extLst>
                <a:ext uri="{FF2B5EF4-FFF2-40B4-BE49-F238E27FC236}">
                  <a16:creationId xmlns:a16="http://schemas.microsoft.com/office/drawing/2014/main" id="{624D6407-5636-43BE-983A-A1DCFF0D2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0" y="2451"/>
              <a:ext cx="40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l-PL" altLang="pl-PL" sz="900">
                  <a:solidFill>
                    <a:schemeClr val="accent2"/>
                  </a:solidFill>
                  <a:latin typeface="Blackadder ITC" pitchFamily="82" charset="0"/>
                </a:rPr>
                <a:t>Kowalska</a:t>
              </a:r>
            </a:p>
          </p:txBody>
        </p:sp>
        <p:sp>
          <p:nvSpPr>
            <p:cNvPr id="156" name="Rectangle 261">
              <a:extLst>
                <a:ext uri="{FF2B5EF4-FFF2-40B4-BE49-F238E27FC236}">
                  <a16:creationId xmlns:a16="http://schemas.microsoft.com/office/drawing/2014/main" id="{F42B2847-D4AB-4879-8499-0ABF8C659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2315"/>
              <a:ext cx="239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altLang="pl-PL" sz="2000" b="1">
                  <a:solidFill>
                    <a:schemeClr val="accent2"/>
                  </a:solidFill>
                  <a:latin typeface="Myriad Web" pitchFamily="34" charset="0"/>
                  <a:sym typeface="Wingdings 2" pitchFamily="18" charset="2"/>
                </a:rPr>
                <a:t></a:t>
              </a:r>
            </a:p>
          </p:txBody>
        </p:sp>
        <p:sp>
          <p:nvSpPr>
            <p:cNvPr id="157" name="Text Box 265">
              <a:extLst>
                <a:ext uri="{FF2B5EF4-FFF2-40B4-BE49-F238E27FC236}">
                  <a16:creationId xmlns:a16="http://schemas.microsoft.com/office/drawing/2014/main" id="{FA7D24F4-E5E3-48C4-ADA6-E9D4C9E99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4015" y="2959"/>
              <a:ext cx="45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pl-PL" altLang="pl-PL" sz="1000">
                  <a:solidFill>
                    <a:srgbClr val="0000CC"/>
                  </a:solidFill>
                  <a:latin typeface="Monotype Corsiva" pitchFamily="66" charset="0"/>
                </a:rPr>
                <a:t>Wysocki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17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361" grpId="0"/>
      <p:bldP spid="2173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graphicFrame>
        <p:nvGraphicFramePr>
          <p:cNvPr id="9" name="Symbol zastępczy zawartości 4"/>
          <p:cNvGraphicFramePr>
            <a:graphicFrameLocks/>
          </p:cNvGraphicFramePr>
          <p:nvPr/>
        </p:nvGraphicFramePr>
        <p:xfrm>
          <a:off x="323528" y="1628800"/>
          <a:ext cx="7273925" cy="2285216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otrzymanych przez obwodową komisję wyborczą kart do głosowania 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ustalona po ich przeliczeniu przed rozpoczęciem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 gridSpan="7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wyborców uprawnionych do głosowania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(umieszczonych w spisie, </a:t>
                      </a:r>
                      <a:endParaRPr kumimoji="0" lang="pl-PL" alt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pl-PL" altLang="pl-PL" sz="11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uwzględnieniem dodatkowych formularzy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w chwili zakończenia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niewykorzystanych kart do głosowania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wyborców, którym wydano karty do głosowania</a:t>
                      </a:r>
                    </a:p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(liczba podpisów w spisie oraz adnotacje o wydaniu karty bez potwierdzenia podpisem w spisie)</a:t>
                      </a:r>
                      <a:endParaRPr lang="pl-PL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164"/>
          <p:cNvSpPr txBox="1">
            <a:spLocks noChangeArrowheads="1"/>
          </p:cNvSpPr>
          <p:nvPr/>
        </p:nvSpPr>
        <p:spPr bwMode="auto">
          <a:xfrm>
            <a:off x="7956376" y="3140968"/>
            <a:ext cx="5048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/>
              <a:t>+</a:t>
            </a:r>
          </a:p>
        </p:txBody>
      </p:sp>
      <p:sp>
        <p:nvSpPr>
          <p:cNvPr id="12" name="Text Box 161"/>
          <p:cNvSpPr txBox="1">
            <a:spLocks noChangeArrowheads="1"/>
          </p:cNvSpPr>
          <p:nvPr/>
        </p:nvSpPr>
        <p:spPr bwMode="auto">
          <a:xfrm>
            <a:off x="7740352" y="1628800"/>
            <a:ext cx="6127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>
                <a:latin typeface="Times New Roman" pitchFamily="18" charset="0"/>
              </a:rPr>
              <a:t>=</a:t>
            </a:r>
          </a:p>
        </p:txBody>
      </p:sp>
      <p:sp>
        <p:nvSpPr>
          <p:cNvPr id="13" name="AutoShape 106"/>
          <p:cNvSpPr>
            <a:spLocks/>
          </p:cNvSpPr>
          <p:nvPr/>
        </p:nvSpPr>
        <p:spPr bwMode="auto">
          <a:xfrm>
            <a:off x="7668344" y="2924944"/>
            <a:ext cx="215900" cy="935037"/>
          </a:xfrm>
          <a:prstGeom prst="rightBrace">
            <a:avLst>
              <a:gd name="adj1" fmla="val 36091"/>
              <a:gd name="adj2" fmla="val 4737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pl-PL"/>
          </a:p>
        </p:txBody>
      </p:sp>
      <p:sp>
        <p:nvSpPr>
          <p:cNvPr id="14" name="Oval 92"/>
          <p:cNvSpPr>
            <a:spLocks noChangeArrowheads="1"/>
          </p:cNvSpPr>
          <p:nvPr/>
        </p:nvSpPr>
        <p:spPr bwMode="auto">
          <a:xfrm>
            <a:off x="5796136" y="1628800"/>
            <a:ext cx="2016125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323528" y="4221088"/>
            <a:ext cx="7920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0"/>
              </a:spcBef>
            </a:pPr>
            <a:r>
              <a:rPr lang="pl-PL" sz="1600" b="1" dirty="0">
                <a:solidFill>
                  <a:schemeClr val="accent2"/>
                </a:solidFill>
                <a:latin typeface="+mn-lt"/>
              </a:rPr>
              <a:t>Na podstawie ustalonych danych komisja dokonuje rozliczenia kart do głosowania – ustala, czy suma liczby kart niewykorzystanych (pkt 3) i liczby wyborców, którym wydano karty do głosowania (pkt 4), jest równa liczbie kart, które komisja otrzymała (pkt 1) – jeśli tak nie jest, przypuszczalna przyczyna musi być omówiona w punkcie 16 lub 25 właściwego protokołu.</a:t>
            </a:r>
            <a:endParaRPr lang="pl-PL" sz="16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467544" y="1484784"/>
            <a:ext cx="79200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Następnie Komisja ustala liczbę wyborców, którym wysłano pakiety wyborcze, na podstawie . 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Liczbę wpisuje się w punkcie 5 protokołów.</a:t>
            </a:r>
            <a:endParaRPr lang="pl-PL" sz="1600" dirty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7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355986"/>
              </p:ext>
            </p:extLst>
          </p:nvPr>
        </p:nvGraphicFramePr>
        <p:xfrm>
          <a:off x="611560" y="2996952"/>
          <a:ext cx="7273925" cy="1053331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wyborców, którym wysłano pakiety wyborcze</a:t>
                      </a:r>
                      <a:endParaRPr lang="pl-PL" sz="1000" b="0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Liczba wyborców, którym wydano karty do głosowania w lokalu komisji oraz w głosowaniu korespondencyjnym </a:t>
                      </a:r>
                      <a:r>
                        <a:rPr lang="pl-PL" sz="1000" b="0" i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(łącznie)</a:t>
                      </a:r>
                      <a:endParaRPr lang="pl-PL" sz="1000" b="0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611560" y="407707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Uwaga!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Suma liczb z pkt 4 i 5</a:t>
            </a:r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 musi być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równa liczbie z</a:t>
            </a:r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pkt 6.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51520" y="4653136"/>
            <a:ext cx="8569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chemeClr val="accent2"/>
                </a:solidFill>
                <a:latin typeface="+mn-lt"/>
              </a:rPr>
              <a:t>Suma liczb z pkt 4 i 5 musi być równa liczbie z pkt 6 protokołu.</a:t>
            </a:r>
          </a:p>
        </p:txBody>
      </p:sp>
    </p:spTree>
    <p:extLst>
      <p:ext uri="{BB962C8B-B14F-4D97-AF65-F5344CB8AC3E}">
        <p14:creationId xmlns:p14="http://schemas.microsoft.com/office/powerpoint/2010/main" val="2610263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500"/>
      <p:bldP spid="11" grpId="0" build="p" autoUpdateAnimBg="0" advAuto="5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ROZLIZENIE KART DO GŁOSOWANIA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PRZED OTWRCIEM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6" name="Text Box 39"/>
          <p:cNvSpPr txBox="1">
            <a:spLocks noChangeArrowheads="1"/>
          </p:cNvSpPr>
          <p:nvPr/>
        </p:nvSpPr>
        <p:spPr bwMode="auto">
          <a:xfrm>
            <a:off x="467544" y="1484784"/>
            <a:ext cx="79200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Następnie Komisja ustala liczbę wyborców głosujących przez pełnomocnika. Ustalenia tego dokonuje się na podstawie liczby podpisów pełnomocników głosujących w imieniu wyborców ujętych w spisie . 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99"/>
                </a:solidFill>
                <a:latin typeface="+mn-lt"/>
              </a:rPr>
              <a:t>Liczbę wpisuje się w punkcie 7 protokołów.</a:t>
            </a:r>
            <a:endParaRPr lang="pl-PL" sz="1600" dirty="0">
              <a:solidFill>
                <a:srgbClr val="000099"/>
              </a:solidFill>
              <a:latin typeface="+mn-lt"/>
            </a:endParaRPr>
          </a:p>
        </p:txBody>
      </p:sp>
      <p:graphicFrame>
        <p:nvGraphicFramePr>
          <p:cNvPr id="7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796848"/>
              </p:ext>
            </p:extLst>
          </p:nvPr>
        </p:nvGraphicFramePr>
        <p:xfrm>
          <a:off x="611560" y="2996952"/>
          <a:ext cx="7273925" cy="1053331"/>
        </p:xfrm>
        <a:graphic>
          <a:graphicData uri="http://schemas.openxmlformats.org/drawingml/2006/table">
            <a:tbl>
              <a:tblPr/>
              <a:tblGrid>
                <a:gridCol w="43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pl-PL" sz="1100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 głosujących przez pełnomocnika </a:t>
                      </a:r>
                      <a:r>
                        <a:rPr lang="pl-PL" sz="1100" i="1" kern="120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(liczba kart do głosowania wydanych na podstawie aktów pełnomocnictwa otrzymanych przez obwodową komisję wyborczą)</a:t>
                      </a:r>
                      <a:endParaRPr lang="pl-PL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7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lvl="0"/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 głosujących na podstawie zaświadczenia o prawie do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7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rostokąt 9"/>
          <p:cNvSpPr/>
          <p:nvPr/>
        </p:nvSpPr>
        <p:spPr>
          <a:xfrm>
            <a:off x="611560" y="407707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Uwaga!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Suma liczb z pkt 7 i 8</a:t>
            </a:r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 musi być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mniejsza lub równa liczbie z</a:t>
            </a:r>
            <a:r>
              <a:rPr lang="pl-PL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100" dirty="0">
                <a:latin typeface="Times New Roman" pitchFamily="18" charset="0"/>
                <a:cs typeface="Times New Roman" pitchFamily="18" charset="0"/>
              </a:rPr>
              <a:t>pkt 4.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51520" y="4653136"/>
            <a:ext cx="85693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chemeClr val="accent2"/>
                </a:solidFill>
                <a:latin typeface="+mn-lt"/>
              </a:rPr>
              <a:t>Przed przystąpieniem do sporządzania protokołów głosowania w obwodzie, komisja ustala liczbę wyborców, którzy głosowali na podstawie zaświadczenia o prawie do głosowania. 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chemeClr val="accent2"/>
                </a:solidFill>
                <a:latin typeface="+mn-lt"/>
              </a:rPr>
              <a:t>Liczbę tę należy ustalić po przeliczeniu zaświadczeń dołączonych do spisu wyborców.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chemeClr val="accent2"/>
                </a:solidFill>
                <a:latin typeface="+mn-lt"/>
              </a:rPr>
              <a:t>Suma liczb z pkt 7 i 8 musi być mniejsza lub równa liczbie z pkt 4 protokołu.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500"/>
      <p:bldP spid="11" grpId="0" build="p" autoUpdateAnimBg="0" advAuto="5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6386" name="Prostokąt 1"/>
          <p:cNvSpPr>
            <a:spLocks noChangeArrowheads="1"/>
          </p:cNvSpPr>
          <p:nvPr/>
        </p:nvSpPr>
        <p:spPr bwMode="auto">
          <a:xfrm>
            <a:off x="2225378" y="652463"/>
            <a:ext cx="3423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CZŁONKOWIE KOMISJI</a:t>
            </a:r>
          </a:p>
        </p:txBody>
      </p:sp>
      <p:pic>
        <p:nvPicPr>
          <p:cNvPr id="16387" name="Picture 2" descr="http://sp1.wroclaw.pl/old/sukcesy/g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1850686" cy="17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http://3.bp.blogspot.com/_dAF9To2jxaE/TEpSG0any0I/AAAAAAAAAqQ/RhtjrOAU-ic/s1600/computad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17589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Symbol zastępczy zawartości 10"/>
          <p:cNvSpPr>
            <a:spLocks noGrp="1"/>
          </p:cNvSpPr>
          <p:nvPr>
            <p:ph sz="quarter" idx="4294967295"/>
          </p:nvPr>
        </p:nvSpPr>
        <p:spPr>
          <a:xfrm>
            <a:off x="2411760" y="3933056"/>
            <a:ext cx="6211888" cy="2246733"/>
          </a:xfrm>
        </p:spPr>
        <p:txBody>
          <a:bodyPr lIns="91403" tIns="45702" rIns="91403" bIns="45702">
            <a:spAutoFit/>
          </a:bodyPr>
          <a:lstStyle/>
          <a:p>
            <a:pPr indent="0">
              <a:buFont typeface="Arial" charset="0"/>
              <a:buNone/>
            </a:pPr>
            <a:r>
              <a:rPr lang="pl-PL" altLang="pl-PL" sz="2000" b="1" dirty="0"/>
              <a:t>Obsługę i techniczno-materialne warunki pracy OKW, w tym możliwość wykorzystania techniki elektronicznej </a:t>
            </a:r>
            <a:r>
              <a:rPr lang="pl-PL" altLang="pl-PL" sz="2000" dirty="0"/>
              <a:t>oraz</a:t>
            </a:r>
            <a:r>
              <a:rPr lang="pl-PL" altLang="pl-PL" sz="2000" b="1" dirty="0"/>
              <a:t> wykonanie zadań związanych z organizacją i przeprowadzeniem wyborów </a:t>
            </a:r>
            <a:r>
              <a:rPr lang="pl-PL" altLang="pl-PL" sz="2000" dirty="0"/>
              <a:t>na obszarze gminy </a:t>
            </a:r>
            <a:r>
              <a:rPr lang="pl-PL" altLang="pl-PL" sz="2000" b="1" dirty="0"/>
              <a:t>zapewnia  wójt (burmistrz, prezydent miasta) zwany dalej </a:t>
            </a:r>
            <a:r>
              <a:rPr lang="pl-PL" altLang="pl-PL" sz="2000" b="1" dirty="0">
                <a:solidFill>
                  <a:srgbClr val="90181B"/>
                </a:solidFill>
              </a:rPr>
              <a:t>,,wójtem”  </a:t>
            </a:r>
            <a:r>
              <a:rPr lang="pl-PL" altLang="pl-PL" sz="1200" dirty="0"/>
              <a:t>(art. 156 § 1 Kodeksu wyborczego).</a:t>
            </a:r>
            <a:r>
              <a:rPr lang="pl-PL" altLang="pl-PL" sz="1200" b="1" dirty="0"/>
              <a:t>  </a:t>
            </a:r>
          </a:p>
        </p:txBody>
      </p:sp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2267744" y="1772816"/>
            <a:ext cx="6696869" cy="1631216"/>
          </a:xfrm>
          <a:prstGeom prst="rect">
            <a:avLst/>
          </a:prstGeom>
          <a:noFill/>
          <a:ln w="38100">
            <a:solidFill>
              <a:srgbClr val="90181B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pl-PL" altLang="pl-PL" sz="2000" dirty="0">
                <a:cs typeface="Times New Roman" pitchFamily="18" charset="0"/>
              </a:rPr>
              <a:t>Zgodnie z art. 161 § 1 Kodeksu wyborczego wytyczne Państwowej Komisji Wyborczej są wiążące dla komisji niższego stopnia. </a:t>
            </a:r>
            <a:r>
              <a:rPr lang="pl-PL" altLang="pl-PL" sz="2000" b="1" dirty="0">
                <a:cs typeface="Times New Roman" pitchFamily="18" charset="0"/>
              </a:rPr>
              <a:t>Dlatego też członkowie komisji zobowiązani są zapoznać się z całością wytycznych </a:t>
            </a:r>
            <a:br>
              <a:rPr lang="pl-PL" altLang="pl-PL" sz="2000" b="1" dirty="0">
                <a:cs typeface="Times New Roman" pitchFamily="18" charset="0"/>
              </a:rPr>
            </a:br>
            <a:r>
              <a:rPr lang="pl-PL" altLang="pl-PL" sz="2000" b="1" dirty="0">
                <a:cs typeface="Times New Roman" pitchFamily="18" charset="0"/>
              </a:rPr>
              <a:t>i bezwzględnie je stosować</a:t>
            </a:r>
            <a:r>
              <a:rPr lang="pl-PL" altLang="pl-PL" sz="2000" dirty="0">
                <a:cs typeface="Times New Roman" pitchFamily="18" charset="0"/>
              </a:rPr>
              <a:t>.</a:t>
            </a:r>
            <a:endParaRPr lang="pl-PL" altLang="pl-PL" sz="2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8612" name="Prostokąt 4"/>
          <p:cNvSpPr>
            <a:spLocks noChangeArrowheads="1"/>
          </p:cNvSpPr>
          <p:nvPr/>
        </p:nvSpPr>
        <p:spPr bwMode="auto">
          <a:xfrm>
            <a:off x="179512" y="1412776"/>
            <a:ext cx="87852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ctr"/>
            <a:r>
              <a:rPr lang="pl-PL" sz="1400" dirty="0"/>
              <a:t>Komisja ustala </a:t>
            </a:r>
            <a:r>
              <a:rPr lang="pl-PL" sz="1400" u="heavy" dirty="0"/>
              <a:t>liczby dotyczące głosowania korespondencyjnego</a:t>
            </a:r>
            <a:r>
              <a:rPr lang="pl-PL" sz="1400" dirty="0"/>
              <a:t>. Ustaleń tych dokonują komisje, które w spisie wyborców miały zamieszczone adnotacje zawierające informacje o wysłaniu pakietu wyborczego do wyborcy. </a:t>
            </a:r>
            <a:r>
              <a:rPr lang="pl-PL" sz="1400" u="sng" dirty="0"/>
              <a:t>Pozostałe komisje w punktach 9–9e protokołów głosowania wpisują cyfrę „0”.</a:t>
            </a:r>
          </a:p>
          <a:p>
            <a:pPr algn="just" fontAlgn="ctr"/>
            <a:r>
              <a:rPr lang="pl-PL" sz="1400" dirty="0"/>
              <a:t>Liczbę wyborców, którym wysłano pakiety wyborcze, ustala się na podstawie liczby adnotacji w spisie wyborców zawierających informacje o wysłaniu pakietu wyborczego do wyborcy.</a:t>
            </a:r>
          </a:p>
          <a:p>
            <a:pPr algn="just" fontAlgn="ctr"/>
            <a:r>
              <a:rPr lang="pl-PL" sz="1400" b="1" dirty="0"/>
              <a:t>Liczbę tę wpisuje się w punkcie 5 zarówno w protokole głosowania na listy kandydatów na posłów jak i w protokole głosowania w obwodzie na kandydatów na senatora oraz referendum.</a:t>
            </a:r>
            <a:endParaRPr lang="pl-PL" sz="1400" dirty="0"/>
          </a:p>
          <a:p>
            <a:pPr algn="just" fontAlgn="ctr"/>
            <a:r>
              <a:rPr lang="pl-PL" sz="1400" b="1" u="sng" dirty="0"/>
              <a:t>Liczby te w protokołach muszą być równe.</a:t>
            </a:r>
            <a:endParaRPr lang="pl-PL" sz="14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GŁOSOWANIE KORESPONDENCYJNE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graphicFrame>
        <p:nvGraphicFramePr>
          <p:cNvPr id="7" name="Symbol zastępczy zawartości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196815"/>
              </p:ext>
            </p:extLst>
          </p:nvPr>
        </p:nvGraphicFramePr>
        <p:xfrm>
          <a:off x="323528" y="3284984"/>
          <a:ext cx="8424934" cy="295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0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6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6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72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</a:t>
                      </a:r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otrzymanych kopert zwrotnych w głosowaniu korespondencyjnym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22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9a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kopert zwrotnych w głosowaniu korespondencyjnym, w których nie było oświadczenia</a:t>
                      </a:r>
                      <a:r>
                        <a:rPr lang="pl-PL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pl-PL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pl-PL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 osobistym i tajnym oddaniu głosu</a:t>
                      </a:r>
                      <a:endParaRPr lang="pl-PL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72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9b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kopert zwrotnych w głosowaniu korespondencyjnym, w których oświadczenie</a:t>
                      </a:r>
                      <a:r>
                        <a:rPr lang="pl-PL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nie było podpisane przez wyborcę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2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9c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kopert zwrotnych w głosowaniu korespondencyjnym, w których nie było koperty</a:t>
                      </a:r>
                      <a:r>
                        <a:rPr lang="pl-PL" sz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kartę do głosowania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7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9d</a:t>
                      </a:r>
                    </a:p>
                    <a:p>
                      <a:pPr algn="ctr"/>
                      <a:endParaRPr lang="pl-PL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kopert zwrotnych , w głosowaniu korespondencyjnym w których znajdowała się niezaklejona koperta na kartę do głosowania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72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9e</a:t>
                      </a: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kopert</a:t>
                      </a:r>
                      <a:r>
                        <a:rPr lang="pl-PL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kartę do głosowania </a:t>
                      </a: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 głosowaniu korespondencyjnym </a:t>
                      </a:r>
                      <a:r>
                        <a:rPr lang="pl-PL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wrzuconych do urny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42" marR="91442" marT="45705" marB="457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723">
                <a:tc gridSpan="7">
                  <a:txBody>
                    <a:bodyPr/>
                    <a:lstStyle/>
                    <a:p>
                      <a:pPr marL="628650" indent="-628650"/>
                      <a:r>
                        <a:rPr lang="pl-PL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Uwaga! </a:t>
                      </a: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z pkt. 9 nie może być większa od</a:t>
                      </a:r>
                      <a:r>
                        <a:rPr lang="pl-PL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liczby z pkt. 5. Suma liczb z pkt 9a – 9e nie może być mniejsza od liczby z pkt 9.</a:t>
                      </a:r>
                      <a:endParaRPr lang="pl-PL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2" marR="91442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323850" y="4797425"/>
            <a:ext cx="8352606" cy="1655911"/>
          </a:xfrm>
          <a:prstGeom prst="roundRect">
            <a:avLst/>
          </a:prstGeom>
          <a:solidFill>
            <a:srgbClr val="9D032A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7588" name="pole tekstowe 1"/>
          <p:cNvSpPr txBox="1">
            <a:spLocks noChangeArrowheads="1"/>
          </p:cNvSpPr>
          <p:nvPr/>
        </p:nvSpPr>
        <p:spPr bwMode="auto">
          <a:xfrm>
            <a:off x="250825" y="1328738"/>
            <a:ext cx="85693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2000" b="1" dirty="0"/>
              <a:t>Po wypełnieniu wszystkich protokołów głosowania w zakresie punktów: 1 – 9e oraz 24 i 32, komisja odkłada protokół i podejmuje czynności związane z ustaleniem wyników głosowania. </a:t>
            </a:r>
          </a:p>
        </p:txBody>
      </p:sp>
      <p:sp>
        <p:nvSpPr>
          <p:cNvPr id="67589" name="Prostokąt 2"/>
          <p:cNvSpPr>
            <a:spLocks noChangeArrowheads="1"/>
          </p:cNvSpPr>
          <p:nvPr/>
        </p:nvSpPr>
        <p:spPr bwMode="auto">
          <a:xfrm>
            <a:off x="279400" y="2420938"/>
            <a:ext cx="85693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altLang="pl-PL" sz="2000" b="1" dirty="0"/>
              <a:t>Komisja sprawdza, czy pieczęcie na urnie oraz na wlocie do urny lub jednorazowe plomby (nalepki foliowe) pozostały nienaruszone, po czym otwiera urnę i wyjmuje z niej karty do głosowania. </a:t>
            </a:r>
          </a:p>
          <a:p>
            <a:pPr algn="just"/>
            <a:r>
              <a:rPr lang="pl-PL" altLang="pl-PL" sz="2000" b="1" dirty="0"/>
              <a:t>Zaleca się zachowanie staranności przy wyjmowaniu kart z urny, aby karty do głosowania nie zostały uszkodzone. Poza tym należy wyjmować karty do głosowania z urny wyborczej w taki sposób, aby nie uszkodzić urny. </a:t>
            </a:r>
          </a:p>
        </p:txBody>
      </p:sp>
      <p:sp>
        <p:nvSpPr>
          <p:cNvPr id="67590" name="Prostokąt 4"/>
          <p:cNvSpPr>
            <a:spLocks noChangeArrowheads="1"/>
          </p:cNvSpPr>
          <p:nvPr/>
        </p:nvSpPr>
        <p:spPr bwMode="auto">
          <a:xfrm>
            <a:off x="476250" y="4797425"/>
            <a:ext cx="7912174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900" b="1" dirty="0">
                <a:solidFill>
                  <a:schemeClr val="bg1"/>
                </a:solidFill>
              </a:rPr>
              <a:t>Niedopuszczalne jest przewracanie wypełnionej urny wyborczej. </a:t>
            </a:r>
            <a:br>
              <a:rPr lang="pl-PL" altLang="pl-PL" sz="1900" b="1" dirty="0">
                <a:solidFill>
                  <a:schemeClr val="bg1"/>
                </a:solidFill>
              </a:rPr>
            </a:br>
            <a:r>
              <a:rPr lang="pl-PL" altLang="pl-PL" sz="1900" b="1" dirty="0">
                <a:solidFill>
                  <a:schemeClr val="bg1"/>
                </a:solidFill>
              </a:rPr>
              <a:t>W przypadku, gdy urna jest znacznie zapełniona należy </a:t>
            </a:r>
            <a:br>
              <a:rPr lang="pl-PL" altLang="pl-PL" sz="1900" b="1" dirty="0">
                <a:solidFill>
                  <a:schemeClr val="bg1"/>
                </a:solidFill>
              </a:rPr>
            </a:br>
            <a:r>
              <a:rPr lang="pl-PL" altLang="pl-PL" sz="1900" b="1" dirty="0">
                <a:solidFill>
                  <a:schemeClr val="bg1"/>
                </a:solidFill>
              </a:rPr>
              <a:t>w pierwszej kolejności wyjąć część kart do głosowania, a dopiero później, ewentualnie ostrożnie przechylić urnę wyborczą, zachowując przy tym szczególną ostrożność. </a:t>
            </a:r>
          </a:p>
        </p:txBody>
      </p:sp>
      <p:sp>
        <p:nvSpPr>
          <p:cNvPr id="8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CZYNNOŚCI PO OTWARCIU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8611" name="Prostokąt 1"/>
          <p:cNvSpPr>
            <a:spLocks noChangeArrowheads="1"/>
          </p:cNvSpPr>
          <p:nvPr/>
        </p:nvSpPr>
        <p:spPr bwMode="auto">
          <a:xfrm>
            <a:off x="1331640" y="1772816"/>
            <a:ext cx="7488832" cy="11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altLang="pl-PL" sz="1600" b="1" dirty="0"/>
              <a:t>W przypadku stwierdzenia, że w urnie znajdują się inne przedmioty niż karty do głosowania (np. czyste kartki papieru), komisja oddziela je od kart do głosowania, a informacje o ich odnalezieniu odnotowuje w:</a:t>
            </a:r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CZYNNOŚCI PO OTWARCIU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23528" y="2060848"/>
            <a:ext cx="791542" cy="575890"/>
          </a:xfrm>
          <a:prstGeom prst="flowChartMultidocumen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259632" y="3095162"/>
            <a:ext cx="6985297" cy="100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pl-PL" sz="1600" b="1" dirty="0">
                <a:latin typeface="+mn-lt"/>
              </a:rPr>
              <a:t>w punkcie 24 protokołu glosowania na listy kandydatów na posłów, protokołu głosowania na kandydatów na senatorów,</a:t>
            </a:r>
          </a:p>
          <a:p>
            <a:pPr marL="342900" indent="-342900" algn="just">
              <a:lnSpc>
                <a:spcPct val="110000"/>
              </a:lnSpc>
              <a:spcBef>
                <a:spcPct val="50000"/>
              </a:spcBef>
              <a:buFont typeface="+mj-lt"/>
              <a:buAutoNum type="arabicParenR"/>
            </a:pPr>
            <a:r>
              <a:rPr lang="pl-PL" sz="1600" b="1" dirty="0">
                <a:latin typeface="+mn-lt"/>
              </a:rPr>
              <a:t>w punkcie 32 protokołu głosowania w referendum</a:t>
            </a:r>
          </a:p>
        </p:txBody>
      </p:sp>
    </p:spTree>
    <p:extLst>
      <p:ext uri="{BB962C8B-B14F-4D97-AF65-F5344CB8AC3E}">
        <p14:creationId xmlns:p14="http://schemas.microsoft.com/office/powerpoint/2010/main" val="16118643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8612" name="Prostokąt 4"/>
          <p:cNvSpPr>
            <a:spLocks noChangeArrowheads="1"/>
          </p:cNvSpPr>
          <p:nvPr/>
        </p:nvSpPr>
        <p:spPr bwMode="auto">
          <a:xfrm>
            <a:off x="323465" y="1584690"/>
            <a:ext cx="849706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800" b="1" dirty="0"/>
              <a:t>W pierwszej kolejności komisja po otwarciu urny i wyjęciu z niej kart, wyjmuje karty do głosowania ze znajdujących się w urnie kopert na kartę do głosowania w głosowaniu korespondencyjnym i ustala ich liczbę. Liczbę tę ustala się odrębnie dla wyborów do Sejmu RP, wyborów do Senatu RP i referendum. Liczby te powinny odpowiadać liczbie adnotacji w rubryce spisu „Uwagi”, że wyborca głosował korespondencyjnie. Różnica jest możliwa tylko, gdy koperta na kartę do głosowania była pusta lub, gdy w kopercie nie znajdowały się karty dla wszystkich rodzajów wyborów. Sytuację tę komisja opisuje w punkcie 24 i 32 właściwego protokołu głosowania. Koperty na kartę do głosowania, z których wyjęto karty, komisja pakuje w pakiet, opisuje go i odkłada. </a:t>
            </a:r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CZYNNOŚCI PO OTWARCIU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8611" name="Prostokąt 1"/>
          <p:cNvSpPr>
            <a:spLocks noChangeArrowheads="1"/>
          </p:cNvSpPr>
          <p:nvPr/>
        </p:nvSpPr>
        <p:spPr bwMode="auto">
          <a:xfrm>
            <a:off x="1331640" y="1772816"/>
            <a:ext cx="74888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l-PL" altLang="pl-PL" sz="1600" b="1" dirty="0"/>
              <a:t>Następnie komisja przegląda wszystkie karty i wydziela z nich karty całkowicie przedarte na dwie lub więcej części, których nie bierze się pod uwagę przy obliczeniach. Karty takie należy zapakować w pakiet, opieczętować go i opisać.</a:t>
            </a:r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USTALANIE WYNIKÓW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CZYNNOŚCI PO OTWARCIU URNY</a:t>
            </a:r>
            <a:endParaRPr lang="pl-PL" altLang="pl-PL" sz="2000" dirty="0">
              <a:solidFill>
                <a:srgbClr val="9D032A"/>
              </a:solidFill>
              <a:latin typeface="Arial Black" pitchFamily="34" charset="0"/>
            </a:endParaRP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23528" y="2060848"/>
            <a:ext cx="791542" cy="575890"/>
          </a:xfrm>
          <a:prstGeom prst="flowChartMultidocumen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78043" y="3376265"/>
            <a:ext cx="4032696" cy="11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ct val="50000"/>
              </a:spcBef>
            </a:pPr>
            <a:r>
              <a:rPr lang="pl-PL" sz="1600" b="1" dirty="0">
                <a:latin typeface="+mn-lt"/>
              </a:rPr>
              <a:t>Komisja oddziela karty do głosowania </a:t>
            </a:r>
            <a:br>
              <a:rPr lang="pl-PL" sz="1600" b="1" dirty="0">
                <a:latin typeface="+mn-lt"/>
              </a:rPr>
            </a:br>
            <a:r>
              <a:rPr lang="pl-PL" sz="1600" b="1" dirty="0">
                <a:latin typeface="+mn-lt"/>
              </a:rPr>
              <a:t>w wyborach do Sejmu od kart do głosowania w wyborach do Senatu oraz kart w referendum.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903103" y="3153120"/>
            <a:ext cx="1296987" cy="1439863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pl-PL" sz="1200" b="1" dirty="0"/>
              <a:t>Karty Sejm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379892" y="3140968"/>
            <a:ext cx="1081384" cy="1439863"/>
          </a:xfrm>
          <a:prstGeom prst="rect">
            <a:avLst/>
          </a:prstGeom>
          <a:solidFill>
            <a:srgbClr val="FFFF00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pl-PL" sz="1200" b="1" dirty="0"/>
              <a:t>Karty Senat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71800" y="5157192"/>
            <a:ext cx="55451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pl-PL" sz="1600" b="1" dirty="0">
                <a:latin typeface="+mn-lt"/>
              </a:rPr>
              <a:t>Następnie karty te liczy i odpowiednie liczby wpisuje </a:t>
            </a:r>
            <a:br>
              <a:rPr lang="pl-PL" sz="1600" b="1" dirty="0">
                <a:latin typeface="+mn-lt"/>
              </a:rPr>
            </a:br>
            <a:r>
              <a:rPr lang="pl-PL" sz="1600" b="1" dirty="0">
                <a:latin typeface="+mn-lt"/>
              </a:rPr>
              <a:t>w punkcie 10 właściwego protokołu głosowania.</a:t>
            </a:r>
          </a:p>
        </p:txBody>
      </p:sp>
      <p:pic>
        <p:nvPicPr>
          <p:cNvPr id="13" name="Picture 14" descr="Busine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75" y="5012729"/>
            <a:ext cx="1589087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9B27724E-EFF4-469A-9373-B43D63572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58764"/>
            <a:ext cx="1081384" cy="1439863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pl-PL" sz="1200" b="1" dirty="0"/>
              <a:t>Karty referendum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  <p:bldP spid="12" grpId="0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39938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316416" y="6245225"/>
            <a:ext cx="370384" cy="476250"/>
          </a:xfrm>
          <a:noFill/>
        </p:spPr>
        <p:txBody>
          <a:bodyPr/>
          <a:lstStyle/>
          <a:p>
            <a:fld id="{A1BF117C-3C00-4529-8AD8-9024C462A54B}" type="slidenum">
              <a:rPr lang="pl-PL" sz="1000"/>
              <a:pPr/>
              <a:t>75</a:t>
            </a:fld>
            <a:endParaRPr lang="pl-PL" sz="1000" dirty="0"/>
          </a:p>
        </p:txBody>
      </p:sp>
      <p:graphicFrame>
        <p:nvGraphicFramePr>
          <p:cNvPr id="40080" name="Object 1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585623"/>
              </p:ext>
            </p:extLst>
          </p:nvPr>
        </p:nvGraphicFramePr>
        <p:xfrm>
          <a:off x="546100" y="2489200"/>
          <a:ext cx="7805738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33243" imgH="816509" progId="Word.Document.8">
                  <p:embed/>
                </p:oleObj>
              </mc:Choice>
              <mc:Fallback>
                <p:oleObj name="Document" r:id="rId4" imgW="5933243" imgH="816509" progId="Word.Document.8">
                  <p:embed/>
                  <p:pic>
                    <p:nvPicPr>
                      <p:cNvPr id="0" name="Picture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2489200"/>
                        <a:ext cx="7805738" cy="1065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179" name="Group 126"/>
          <p:cNvGrpSpPr>
            <a:grpSpLocks/>
          </p:cNvGrpSpPr>
          <p:nvPr/>
        </p:nvGrpSpPr>
        <p:grpSpPr bwMode="auto">
          <a:xfrm>
            <a:off x="4139953" y="1340768"/>
            <a:ext cx="3384795" cy="1011112"/>
            <a:chOff x="2928" y="144"/>
            <a:chExt cx="1980" cy="674"/>
          </a:xfrm>
        </p:grpSpPr>
        <p:sp>
          <p:nvSpPr>
            <p:cNvPr id="40091" name="Line 127"/>
            <p:cNvSpPr>
              <a:spLocks noChangeShapeType="1"/>
            </p:cNvSpPr>
            <p:nvPr/>
          </p:nvSpPr>
          <p:spPr bwMode="auto">
            <a:xfrm>
              <a:off x="4466" y="639"/>
              <a:ext cx="442" cy="1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endParaRPr lang="pl-PL"/>
            </a:p>
          </p:txBody>
        </p:sp>
        <p:sp>
          <p:nvSpPr>
            <p:cNvPr id="40092" name="Text Box 128"/>
            <p:cNvSpPr txBox="1">
              <a:spLocks noChangeArrowheads="1"/>
            </p:cNvSpPr>
            <p:nvPr/>
          </p:nvSpPr>
          <p:spPr bwMode="auto">
            <a:xfrm>
              <a:off x="2928" y="144"/>
              <a:ext cx="1488" cy="67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600" dirty="0">
                  <a:solidFill>
                    <a:srgbClr val="FF0000"/>
                  </a:solidFill>
                  <a:latin typeface="Comic Sans MS" pitchFamily="66" charset="0"/>
                </a:rPr>
                <a:t>Liczba ta powinna się równać liczbie wyborców, którym wydano karty (pkt 4)</a:t>
              </a:r>
            </a:p>
          </p:txBody>
        </p:sp>
      </p:grpSp>
      <p:sp>
        <p:nvSpPr>
          <p:cNvPr id="2" name="Text Box 139"/>
          <p:cNvSpPr txBox="1">
            <a:spLocks noChangeArrowheads="1"/>
          </p:cNvSpPr>
          <p:nvPr/>
        </p:nvSpPr>
        <p:spPr bwMode="auto">
          <a:xfrm>
            <a:off x="445344" y="4563125"/>
            <a:ext cx="7704138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600" b="1" dirty="0">
                <a:solidFill>
                  <a:srgbClr val="0000CC"/>
                </a:solidFill>
                <a:latin typeface="+mn-lt"/>
              </a:rPr>
              <a:t>Jeżeli liczba kart wyjętych z urny (pkt 10) pomniejszona o liczbę kart wyjętych z kopert (pkt 10a) nie jest równa liczbie wyborców, którym wydano karty (pkt 4) – przypuszczalną przyczynę należy opisać  w punkcie 17 protokołu głosowania kandydatów na posłów, głosowania na senatorów i punkcie 26 protokołu głosowania w referendum</a:t>
            </a:r>
            <a:endParaRPr lang="pl-PL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KARTY WYJĘTE Z URNY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08B38E10-D8B3-4227-82B8-BAF683D91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744444"/>
            <a:ext cx="7884294" cy="6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pl-PL" sz="1600" b="1" dirty="0">
                <a:latin typeface="+mn-lt"/>
              </a:rPr>
              <a:t>Komisje, w których nie było kopert na karty do głosowania w głosowaniu korespondencyjnym, w punkcie 10a wpisują cyfrę „0”.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aphicFrame>
        <p:nvGraphicFramePr>
          <p:cNvPr id="211001" name="Object 5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566574"/>
              </p:ext>
            </p:extLst>
          </p:nvPr>
        </p:nvGraphicFramePr>
        <p:xfrm>
          <a:off x="323528" y="1631735"/>
          <a:ext cx="7805737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33243" imgH="787348" progId="Word.Document.8">
                  <p:embed/>
                </p:oleObj>
              </mc:Choice>
              <mc:Fallback>
                <p:oleObj name="Document" r:id="rId3" imgW="5933243" imgH="787348" progId="Word.Document.8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31735"/>
                        <a:ext cx="7805737" cy="1027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176" name="Text Box 144"/>
          <p:cNvSpPr txBox="1">
            <a:spLocks noChangeArrowheads="1"/>
          </p:cNvSpPr>
          <p:nvPr/>
        </p:nvSpPr>
        <p:spPr bwMode="auto">
          <a:xfrm>
            <a:off x="467544" y="3645024"/>
            <a:ext cx="81375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l-PL" sz="1400" b="1" dirty="0">
                <a:solidFill>
                  <a:srgbClr val="0000CC"/>
                </a:solidFill>
                <a:latin typeface="+mn-lt"/>
              </a:rPr>
              <a:t>Komisja wydziela i liczy karty nieważne, tj. inne niż urzędowo ustalone lub nieopatrzone pieczęcią komisji – oddzielnie karty do Sejmu, do Senatu oraz w referendum.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400" b="1" dirty="0">
                <a:solidFill>
                  <a:srgbClr val="0000CC"/>
                </a:solidFill>
                <a:latin typeface="+mn-lt"/>
              </a:rPr>
              <a:t>Ustalone liczby kart nieważnych wpisuje się w punkcie 11 właściwego protokołu.</a:t>
            </a:r>
          </a:p>
          <a:p>
            <a:pPr algn="just" eaLnBrk="0" hangingPunct="0">
              <a:spcBef>
                <a:spcPct val="50000"/>
              </a:spcBef>
            </a:pPr>
            <a:r>
              <a:rPr lang="pl-PL" sz="1400" b="1" dirty="0">
                <a:solidFill>
                  <a:srgbClr val="0000CC"/>
                </a:solidFill>
                <a:latin typeface="+mn-lt"/>
              </a:rPr>
              <a:t>Karty nieważne należy zapakować w pakiety, opieczętować i opisać.</a:t>
            </a:r>
          </a:p>
        </p:txBody>
      </p:sp>
      <p:sp>
        <p:nvSpPr>
          <p:cNvPr id="2" name="Text Box 144"/>
          <p:cNvSpPr txBox="1">
            <a:spLocks noChangeArrowheads="1"/>
          </p:cNvSpPr>
          <p:nvPr/>
        </p:nvSpPr>
        <p:spPr bwMode="auto">
          <a:xfrm>
            <a:off x="395536" y="4869160"/>
            <a:ext cx="8496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pl-PL" sz="1600" b="1" dirty="0">
                <a:solidFill>
                  <a:srgbClr val="0000CC"/>
                </a:solidFill>
                <a:latin typeface="+mn-lt"/>
              </a:rPr>
              <a:t>Pozostałe karty są kartami ważnymi i na ich podstawie ustala się wyniki głosowania.</a:t>
            </a:r>
          </a:p>
          <a:p>
            <a:pPr algn="l" eaLnBrk="0" hangingPunct="0">
              <a:spcBef>
                <a:spcPts val="0"/>
              </a:spcBef>
            </a:pPr>
            <a:r>
              <a:rPr lang="pl-PL" sz="1600" b="1" dirty="0">
                <a:solidFill>
                  <a:srgbClr val="0000CC"/>
                </a:solidFill>
                <a:latin typeface="+mn-lt"/>
              </a:rPr>
              <a:t>Liczbę kart ważnych wpisuje się w punkcie 12 właściwego protokołu.</a:t>
            </a:r>
          </a:p>
        </p:txBody>
      </p:sp>
      <p:sp>
        <p:nvSpPr>
          <p:cNvPr id="211015" name="AutoShape 71"/>
          <p:cNvSpPr>
            <a:spLocks noChangeArrowheads="1"/>
          </p:cNvSpPr>
          <p:nvPr/>
        </p:nvSpPr>
        <p:spPr bwMode="auto">
          <a:xfrm>
            <a:off x="1475656" y="933046"/>
            <a:ext cx="3959895" cy="576064"/>
          </a:xfrm>
          <a:prstGeom prst="wedgeRectCallout">
            <a:avLst>
              <a:gd name="adj1" fmla="val 79107"/>
              <a:gd name="adj2" fmla="val 1248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Suma tych liczb </a:t>
            </a:r>
            <a:r>
              <a:rPr lang="pl-PL" sz="1400" b="1" u="sng" dirty="0">
                <a:solidFill>
                  <a:srgbClr val="FF0000"/>
                </a:solidFill>
                <a:latin typeface="Comic Sans MS" pitchFamily="66" charset="0"/>
              </a:rPr>
              <a:t>musi</a:t>
            </a: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 się równać liczbie kart wyjętych z urny (pkt 9)</a:t>
            </a:r>
          </a:p>
        </p:txBody>
      </p:sp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KARTY NIEWAŻNE I KARTY WAŻNE</a:t>
            </a:r>
          </a:p>
        </p:txBody>
      </p:sp>
      <p:sp>
        <p:nvSpPr>
          <p:cNvPr id="15" name="Prostokąt 5"/>
          <p:cNvSpPr>
            <a:spLocks noChangeArrowheads="1"/>
          </p:cNvSpPr>
          <p:nvPr/>
        </p:nvSpPr>
        <p:spPr bwMode="auto">
          <a:xfrm>
            <a:off x="323528" y="2713432"/>
            <a:ext cx="7366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pl-PL" alt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Uwagi o przypuszczalnej przyczynie wystąpienia kart nieważnych (pkt. 11); jeżeli liczba w pkt. 9 wynosi 0, wpisać „brak kart nieważnych”.: </a:t>
            </a:r>
            <a:r>
              <a:rPr lang="pl-PL" altLang="pl-PL" sz="1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Z urny wyjęto kartę bez pieczęci komisji .</a:t>
            </a:r>
            <a:endParaRPr lang="pl-PL" altLang="pl-PL" sz="1400" b="1" i="1" dirty="0">
              <a:solidFill>
                <a:srgbClr val="000099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95536" y="55892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dirty="0"/>
              <a:t>Do dalszych czynności należy</a:t>
            </a:r>
            <a:r>
              <a:rPr lang="pl-PL" sz="1400" b="1" dirty="0"/>
              <a:t> pozostawić karty ważne w wyborach do Sejmu, </a:t>
            </a:r>
            <a:r>
              <a:rPr lang="pl-PL" sz="1400" dirty="0"/>
              <a:t>a ważne karty do głosowania w wyborach do Senatu i referendum należy zapakować tymczasowo w odrębne pakiety, opisać je i opieczętować. </a:t>
            </a:r>
            <a:r>
              <a:rPr lang="pl-PL" sz="1400" b="1" dirty="0"/>
              <a:t>Pakiety te muszą pozostać w pomieszczeniu</a:t>
            </a:r>
            <a:r>
              <a:rPr lang="pl-PL" sz="1400" dirty="0"/>
              <a:t>, w którym komisja ustala wyniki głosowania.</a:t>
            </a:r>
          </a:p>
        </p:txBody>
      </p:sp>
      <p:sp>
        <p:nvSpPr>
          <p:cNvPr id="10" name="Prostokąt 5">
            <a:extLst>
              <a:ext uri="{FF2B5EF4-FFF2-40B4-BE49-F238E27FC236}">
                <a16:creationId xmlns:a16="http://schemas.microsoft.com/office/drawing/2014/main" id="{391F17A0-44F5-4ABD-A1D0-44B51882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140678"/>
            <a:ext cx="73660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27.</a:t>
            </a:r>
            <a:r>
              <a:rPr lang="pl-PL" altLang="pl-PL" sz="1100" baseline="30000" dirty="0">
                <a:latin typeface="Times New Roman" pitchFamily="18" charset="0"/>
                <a:cs typeface="Times New Roman" pitchFamily="18" charset="0"/>
              </a:rPr>
              <a:t>**) </a:t>
            </a:r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Uwagi o przypuszczalnej przyczynie wystąpienia kart nieważnych (pkt. 11); jeżeli liczba w pkt. 9 wynosi 0, wpisać „brak kart nieważnych”.: </a:t>
            </a:r>
            <a:r>
              <a:rPr lang="pl-PL" altLang="pl-PL" sz="1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Z urny wyjęto kartę bez pieczęci komisji .</a:t>
            </a:r>
            <a:endParaRPr lang="pl-PL" altLang="pl-PL" sz="1400" b="1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76" grpId="0"/>
      <p:bldP spid="2" grpId="0"/>
      <p:bldP spid="2110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1450" y="1773238"/>
            <a:ext cx="8785225" cy="432005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cs typeface="Times New Roman" pitchFamily="18" charset="0"/>
              </a:rPr>
              <a:t>Komisja ustala z kart ważnych  liczbę głosów nieważnych oraz głosów ważnych oddanych na wszystkie listy kandydatów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l-PL" sz="1400" b="1" dirty="0">
                <a:solidFill>
                  <a:srgbClr val="FF0000"/>
                </a:solidFill>
                <a:cs typeface="Times New Roman" pitchFamily="18" charset="0"/>
              </a:rPr>
              <a:t> Komisja jest obowiązana przejrzeć całą kartę do głosowania, a nie poprzestać na miejscu, w którym wyborca postawił znak "x”.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l-PL" sz="1400" dirty="0">
                <a:cs typeface="Times New Roman" pitchFamily="18" charset="0"/>
              </a:rPr>
              <a:t>W trakcie przeglądania kart do głosowania komisja odkłada osobno karty z głosami nieważnymi i osobno karty z głosami ważnymi.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pl-PL" sz="1400" dirty="0"/>
              <a:t>Uznania głosu za nieważny komisja dokonuje po okazaniu karty wszystkim członkom komisji uczestniczącym w ustalaniu wyniku głosowania.</a:t>
            </a:r>
          </a:p>
          <a:p>
            <a:pPr fontAlgn="ctr">
              <a:buNone/>
            </a:pPr>
            <a:r>
              <a:rPr lang="pl-PL" sz="1400" dirty="0"/>
              <a:t>Ustalając, czy głos na karcie jest ważny, czy nieważny, komisja stosuje poniższe reguły:</a:t>
            </a:r>
          </a:p>
          <a:p>
            <a:pPr lvl="0" algn="just" fontAlgn="ctr">
              <a:buFont typeface="+mj-lt"/>
              <a:buAutoNum type="arabicParenR"/>
            </a:pPr>
            <a:r>
              <a:rPr lang="pl-PL" sz="1400" b="1" dirty="0"/>
              <a:t>w przypadkach wątpliwych należy przyjmować, że znakiem „x” postawionym w kratce są </a:t>
            </a:r>
            <a:br>
              <a:rPr lang="pl-PL" sz="1400" b="1" dirty="0"/>
            </a:br>
            <a:r>
              <a:rPr lang="pl-PL" sz="1400" b="1" u="sng" dirty="0"/>
              <a:t>co najmniej dwie linie, które przecinają się w obrębie kratki</a:t>
            </a:r>
            <a:r>
              <a:rPr lang="pl-PL" sz="1400" b="1" dirty="0"/>
              <a:t>. Ustalenie, czy postawiony znak jest znakiem „x” w rozumieniu Kodeksu wyborczego oraz, czy postawiony jest on w kratce, czy poza nią, należy do komisji;</a:t>
            </a:r>
            <a:endParaRPr lang="pl-PL" sz="1400" dirty="0"/>
          </a:p>
          <a:p>
            <a:pPr lvl="0" fontAlgn="ctr">
              <a:buFont typeface="+mj-lt"/>
              <a:buAutoNum type="arabicParenR"/>
            </a:pPr>
            <a:r>
              <a:rPr lang="pl-PL" sz="1400" b="1" dirty="0"/>
              <a:t>wszelkie znaki, wykreślenia, przekreślenia, w tym również i znak „x” postawiony przez wyborcę poza przeznaczoną na to kratką, traktuje się jako dopiski, które nie wpływają na ważność głosu;</a:t>
            </a:r>
            <a:endParaRPr lang="pl-PL" sz="1400" dirty="0"/>
          </a:p>
          <a:p>
            <a:pPr lvl="0" fontAlgn="ctr">
              <a:buFont typeface="+mj-lt"/>
              <a:buAutoNum type="arabicParenR"/>
            </a:pPr>
            <a:r>
              <a:rPr lang="pl-PL" sz="1400" b="1" dirty="0"/>
              <a:t>wszelkie inne znaki niż znak „x”, tj. niebędące </a:t>
            </a:r>
            <a:r>
              <a:rPr lang="pl-PL" sz="1400" dirty="0"/>
              <a:t>co najmniej dwiema liniami, które przecinają się w obrębie kratki,</a:t>
            </a:r>
            <a:r>
              <a:rPr lang="pl-PL" sz="1400" b="1" dirty="0"/>
              <a:t> naniesione w obrębie kratki, również nie wpływają na ważność głosu.</a:t>
            </a:r>
            <a:endParaRPr lang="pl-PL" sz="14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pl-PL" sz="1400" dirty="0">
              <a:cs typeface="Times New Roman" pitchFamily="18" charset="0"/>
            </a:endParaRP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400"/>
              <a:pPr algn="r" eaLnBrk="1" hangingPunct="1"/>
              <a:t>77</a:t>
            </a:fld>
            <a:endParaRPr lang="pl-PL" altLang="pl-PL" sz="1400"/>
          </a:p>
        </p:txBody>
      </p:sp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251520" y="692696"/>
            <a:ext cx="73448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 I GŁOSY WAŻNE </a:t>
            </a:r>
            <a:b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</a:br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SEJM I SENAT</a:t>
            </a:r>
          </a:p>
        </p:txBody>
      </p:sp>
    </p:spTree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40962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79D0A3-FCBA-4BF2-9FFC-364D9B5F43C4}" type="slidenum">
              <a:rPr lang="pl-PL"/>
              <a:pPr/>
              <a:t>78</a:t>
            </a:fld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611560" y="836712"/>
            <a:ext cx="6408738" cy="5264150"/>
            <a:chOff x="1619250" y="333375"/>
            <a:chExt cx="6408738" cy="5264150"/>
          </a:xfrm>
        </p:grpSpPr>
        <p:sp>
          <p:nvSpPr>
            <p:cNvPr id="40963" name="Rectangle 2"/>
            <p:cNvSpPr>
              <a:spLocks noChangeArrowheads="1"/>
            </p:cNvSpPr>
            <p:nvPr/>
          </p:nvSpPr>
          <p:spPr bwMode="auto">
            <a:xfrm>
              <a:off x="2209800" y="1508125"/>
              <a:ext cx="4495800" cy="3505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0186" name="AutoShape 10"/>
            <p:cNvSpPr>
              <a:spLocks noChangeArrowheads="1"/>
            </p:cNvSpPr>
            <p:nvPr/>
          </p:nvSpPr>
          <p:spPr bwMode="auto">
            <a:xfrm rot="8448338">
              <a:off x="1619250" y="3213100"/>
              <a:ext cx="5373688" cy="212725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50191" name="AutoShape 15"/>
            <p:cNvSpPr>
              <a:spLocks noChangeArrowheads="1"/>
            </p:cNvSpPr>
            <p:nvPr/>
          </p:nvSpPr>
          <p:spPr bwMode="auto">
            <a:xfrm rot="3193811">
              <a:off x="3146425" y="2767013"/>
              <a:ext cx="5083175" cy="215900"/>
            </a:xfrm>
            <a:prstGeom prst="roundRect">
              <a:avLst>
                <a:gd name="adj" fmla="val 0"/>
              </a:avLst>
            </a:prstGeom>
            <a:solidFill>
              <a:srgbClr val="3366FF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50194" name="AutoShape 18"/>
            <p:cNvSpPr>
              <a:spLocks noChangeArrowheads="1"/>
            </p:cNvSpPr>
            <p:nvPr/>
          </p:nvSpPr>
          <p:spPr bwMode="auto">
            <a:xfrm rot="4545482">
              <a:off x="2050257" y="3142456"/>
              <a:ext cx="4724400" cy="185737"/>
            </a:xfrm>
            <a:prstGeom prst="roundRect">
              <a:avLst>
                <a:gd name="adj" fmla="val 0"/>
              </a:avLst>
            </a:prstGeom>
            <a:solidFill>
              <a:srgbClr val="3366FF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50195" name="AutoShape 19"/>
            <p:cNvSpPr>
              <a:spLocks noChangeArrowheads="1"/>
            </p:cNvSpPr>
            <p:nvPr/>
          </p:nvSpPr>
          <p:spPr bwMode="auto">
            <a:xfrm rot="8448338">
              <a:off x="1763713" y="3716338"/>
              <a:ext cx="6264275" cy="144462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50196" name="AutoShape 20"/>
            <p:cNvSpPr>
              <a:spLocks noChangeArrowheads="1"/>
            </p:cNvSpPr>
            <p:nvPr/>
          </p:nvSpPr>
          <p:spPr bwMode="auto">
            <a:xfrm>
              <a:off x="2124075" y="3068638"/>
              <a:ext cx="4795838" cy="144462"/>
            </a:xfrm>
            <a:prstGeom prst="roundRect">
              <a:avLst>
                <a:gd name="adj" fmla="val 0"/>
              </a:avLst>
            </a:prstGeom>
            <a:solidFill>
              <a:srgbClr val="3366FF"/>
            </a:solidFill>
            <a:ln w="28575">
              <a:solidFill>
                <a:srgbClr val="3366FF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716017" y="3140969"/>
            <a:ext cx="4319588" cy="1323975"/>
            <a:chOff x="3061" y="1207"/>
            <a:chExt cx="2721" cy="834"/>
          </a:xfrm>
        </p:grpSpPr>
        <p:sp>
          <p:nvSpPr>
            <p:cNvPr id="40973" name="Text Box 8"/>
            <p:cNvSpPr txBox="1">
              <a:spLocks noChangeArrowheads="1"/>
            </p:cNvSpPr>
            <p:nvPr/>
          </p:nvSpPr>
          <p:spPr bwMode="auto">
            <a:xfrm>
              <a:off x="3877" y="1207"/>
              <a:ext cx="190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l-PL" sz="2000" b="1" dirty="0">
                  <a:latin typeface="+mn-lt"/>
                </a:rPr>
                <a:t>Znak „x” - czyli </a:t>
              </a:r>
              <a:br>
                <a:rPr lang="pl-PL" sz="2000" b="1" dirty="0">
                  <a:latin typeface="+mn-lt"/>
                </a:rPr>
              </a:br>
              <a:r>
                <a:rPr lang="pl-PL" sz="2000" b="1" dirty="0">
                  <a:latin typeface="+mn-lt"/>
                </a:rPr>
                <a:t>co najmniej dwie linie przecinające się </a:t>
              </a:r>
              <a:br>
                <a:rPr lang="pl-PL" sz="2000" b="1" dirty="0">
                  <a:latin typeface="+mn-lt"/>
                </a:rPr>
              </a:br>
              <a:r>
                <a:rPr lang="pl-PL" sz="2000" b="1" dirty="0">
                  <a:latin typeface="+mn-lt"/>
                </a:rPr>
                <a:t>w obrębie kratki</a:t>
              </a:r>
            </a:p>
          </p:txBody>
        </p:sp>
        <p:sp>
          <p:nvSpPr>
            <p:cNvPr id="40974" name="Line 7"/>
            <p:cNvSpPr>
              <a:spLocks noChangeShapeType="1"/>
            </p:cNvSpPr>
            <p:nvPr/>
          </p:nvSpPr>
          <p:spPr bwMode="auto">
            <a:xfrm flipH="1">
              <a:off x="3061" y="1751"/>
              <a:ext cx="81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9" name="pole tekstowe 1"/>
          <p:cNvSpPr txBox="1">
            <a:spLocks noChangeArrowheads="1"/>
          </p:cNvSpPr>
          <p:nvPr/>
        </p:nvSpPr>
        <p:spPr bwMode="auto">
          <a:xfrm>
            <a:off x="467544" y="332656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ZNAK „X”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4365104"/>
            <a:ext cx="1907704" cy="823094"/>
            <a:chOff x="336" y="2544"/>
            <a:chExt cx="912" cy="836"/>
          </a:xfrm>
        </p:grpSpPr>
        <p:sp>
          <p:nvSpPr>
            <p:cNvPr id="40975" name="Line 4"/>
            <p:cNvSpPr>
              <a:spLocks noChangeShapeType="1"/>
            </p:cNvSpPr>
            <p:nvPr/>
          </p:nvSpPr>
          <p:spPr bwMode="auto">
            <a:xfrm flipV="1">
              <a:off x="720" y="2544"/>
              <a:ext cx="528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976" name="Text Box 5"/>
            <p:cNvSpPr txBox="1">
              <a:spLocks noChangeArrowheads="1"/>
            </p:cNvSpPr>
            <p:nvPr/>
          </p:nvSpPr>
          <p:spPr bwMode="auto">
            <a:xfrm>
              <a:off x="336" y="3168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l-PL" sz="1600">
                  <a:latin typeface="Comic Sans MS" pitchFamily="66" charset="0"/>
                </a:rPr>
                <a:t>Kratka</a:t>
              </a:r>
            </a:p>
          </p:txBody>
        </p:sp>
      </p:grpSp>
      <p:sp>
        <p:nvSpPr>
          <p:cNvPr id="20" name="AutoShape 19"/>
          <p:cNvSpPr>
            <a:spLocks noChangeArrowheads="1"/>
          </p:cNvSpPr>
          <p:nvPr/>
        </p:nvSpPr>
        <p:spPr bwMode="auto">
          <a:xfrm rot="8448338">
            <a:off x="908423" y="4372075"/>
            <a:ext cx="6264275" cy="14446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 rot="8448338">
            <a:off x="1060823" y="4524475"/>
            <a:ext cx="6264275" cy="14446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8448338">
            <a:off x="96514" y="3303880"/>
            <a:ext cx="6264275" cy="144462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 rot="3193811">
            <a:off x="1838083" y="3477383"/>
            <a:ext cx="5083175" cy="215900"/>
          </a:xfrm>
          <a:prstGeom prst="roundRect">
            <a:avLst>
              <a:gd name="adj" fmla="val 0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 rot="3193811">
            <a:off x="1262020" y="3765416"/>
            <a:ext cx="5083175" cy="215900"/>
          </a:xfrm>
          <a:prstGeom prst="roundRect">
            <a:avLst>
              <a:gd name="adj" fmla="val 0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 rot="3193811">
            <a:off x="469932" y="3837423"/>
            <a:ext cx="5083175" cy="215900"/>
          </a:xfrm>
          <a:prstGeom prst="roundRect">
            <a:avLst>
              <a:gd name="adj" fmla="val 0"/>
            </a:avLst>
          </a:prstGeom>
          <a:solidFill>
            <a:srgbClr val="3366FF"/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400"/>
              <a:pPr algn="r" eaLnBrk="1" hangingPunct="1"/>
              <a:t>79</a:t>
            </a:fld>
            <a:endParaRPr lang="pl-PL" altLang="pl-PL" sz="1400"/>
          </a:p>
        </p:txBody>
      </p:sp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620688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 - SEJM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1484784"/>
            <a:ext cx="878522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Wyborca może głosować tylko na jedną listę i na jednego kandydata z tej listy, stawiając na karcie do głosowania znak „x” w kratce z lewej strony obok nazwiska jednego z kandydatów z tej listy, przez co wskazuje jego pierwszeństwo do otrzymania mandatu (art. 227 Kodeksu wyborczego); tak oddane głosy wyborców są głosami ważnymi.</a:t>
            </a:r>
          </a:p>
          <a:p>
            <a:pPr marL="342900" marR="0" lvl="0" indent="-34290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Głos uznaje się za ważny także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gdy wyborca postawił znak „x”:</a:t>
            </a:r>
          </a:p>
          <a:p>
            <a:pPr marL="342900" marR="0" lvl="0" indent="-34290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 jednej liście przy nazwisku dwóch lub więcej kandydatów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Głos taki traktuje się jako oddany na tego kandydata spośród tych, przy których postawiono znak „x”, którego nazwisko jest umieszczone wyżej na tej liście;</a:t>
            </a:r>
          </a:p>
          <a:p>
            <a:pPr marL="342900" marR="0" lvl="0" indent="-34290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wyłącznie przy nazwisku skreślonego kandydata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Głos taki traktuje się jako oddany na listę bez wskazania pierwszeństwa do uzyskania mandatu;</a:t>
            </a:r>
          </a:p>
          <a:p>
            <a:pPr marL="342900" marR="0" lvl="0" indent="-34290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przy nazwisku skreślonego kandydata oraz przy nazwisku innego kandydata z tej samej listy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Głos taki traktuje się jako oddany na nieskreślonego kandydata;</a:t>
            </a:r>
          </a:p>
          <a:p>
            <a:pPr marL="342900" marR="0" lvl="0" indent="-342900" algn="just" defTabSz="914400" rtl="0" eaLnBrk="0" fontAlgn="ctr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przy nazwisku kandydata skreślonego z jednej listy i przy nazwisku kandydata </a:t>
            </a:r>
            <a:b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 innej (ale tylko jednej) listy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Głos taki traktuje się jako oddany na nieskreślonego kandydata z tej innej listy;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przy nazwisku kandydata z unieważnionej listy i przy nazwisku kandydata z innej (ale tylko jednej) listy</a:t>
            </a: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Głos taki traktuje się jako oddany na kandydata z listy, której rejestracja nie została unieważniona.</a:t>
            </a:r>
            <a:endParaRPr kumimoji="0" lang="pl-PL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pl-PL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3149600"/>
          </a:xfrm>
        </p:spPr>
        <p:txBody>
          <a:bodyPr/>
          <a:lstStyle/>
          <a:p>
            <a:pPr marL="609600" indent="-609600">
              <a:lnSpc>
                <a:spcPct val="130000"/>
              </a:lnSpc>
              <a:buFontTx/>
              <a:buAutoNum type="arabicPeriod"/>
            </a:pPr>
            <a:r>
              <a:rPr lang="pl-PL" altLang="pl-PL" sz="2400" dirty="0">
                <a:solidFill>
                  <a:srgbClr val="000099"/>
                </a:solidFill>
              </a:rPr>
              <a:t>Udział w posiedzeniach komisji.</a:t>
            </a:r>
          </a:p>
          <a:p>
            <a:pPr marL="609600" indent="-609600">
              <a:lnSpc>
                <a:spcPct val="130000"/>
              </a:lnSpc>
              <a:buFontTx/>
              <a:buAutoNum type="arabicPeriod"/>
            </a:pPr>
            <a:r>
              <a:rPr lang="pl-PL" altLang="pl-PL" sz="2400" dirty="0">
                <a:solidFill>
                  <a:srgbClr val="000099"/>
                </a:solidFill>
              </a:rPr>
              <a:t>Sprawdzenie i przygotowanie lokalu.</a:t>
            </a:r>
          </a:p>
          <a:p>
            <a:pPr marL="609600" indent="-609600">
              <a:lnSpc>
                <a:spcPct val="130000"/>
              </a:lnSpc>
              <a:buFontTx/>
              <a:buAutoNum type="arabicPeriod"/>
            </a:pPr>
            <a:r>
              <a:rPr lang="pl-PL" altLang="pl-PL" sz="2400" dirty="0">
                <a:solidFill>
                  <a:srgbClr val="000099"/>
                </a:solidFill>
              </a:rPr>
              <a:t>Przyjęcie  i sprawdzenie kart do głosowania oraz materiałów pomocniczych.</a:t>
            </a:r>
          </a:p>
          <a:p>
            <a:pPr marL="609600" indent="-609600">
              <a:lnSpc>
                <a:spcPct val="130000"/>
              </a:lnSpc>
              <a:buFontTx/>
              <a:buAutoNum type="arabicPeriod"/>
            </a:pPr>
            <a:r>
              <a:rPr lang="pl-PL" altLang="pl-PL" sz="2400" dirty="0">
                <a:solidFill>
                  <a:srgbClr val="000099"/>
                </a:solidFill>
              </a:rPr>
              <a:t>Zapoznanie się z wytycznymi Państwowej Komisji wyborczej.</a:t>
            </a:r>
          </a:p>
        </p:txBody>
      </p:sp>
      <p:sp>
        <p:nvSpPr>
          <p:cNvPr id="11268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22A26A-F40D-4E4D-B721-5E5BE8B88760}" type="slidenum">
              <a:rPr lang="pl-PL" altLang="pl-PL" sz="1400"/>
              <a:pPr/>
              <a:t>8</a:t>
            </a:fld>
            <a:endParaRPr lang="pl-PL" altLang="pl-PL" sz="1400"/>
          </a:p>
        </p:txBody>
      </p:sp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323850" y="1916113"/>
            <a:ext cx="83629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Tx/>
              <a:buAutoNum type="arabicPeriod"/>
            </a:pPr>
            <a:endParaRPr lang="pl-PL" altLang="pl-PL" sz="18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9" name="Prostokąt 1"/>
          <p:cNvSpPr>
            <a:spLocks noChangeArrowheads="1"/>
          </p:cNvSpPr>
          <p:nvPr/>
        </p:nvSpPr>
        <p:spPr bwMode="auto">
          <a:xfrm>
            <a:off x="1403648" y="620688"/>
            <a:ext cx="502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CZYNNOŚCI CZŁONKÓW KOMISJI </a:t>
            </a:r>
            <a:b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</a:br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PRZED DNIEM GŁOSOWANIA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iekt 19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6596" imgH="9076207" progId="AcroExch.Document.DC">
                  <p:embed/>
                </p:oleObj>
              </mc:Choice>
              <mc:Fallback>
                <p:oleObj name="Acrobat Document" r:id="rId3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4C620-7753-4AB9-AF0B-0F6395124E6A}" type="slidenum">
              <a:rPr lang="pl-PL"/>
              <a:pPr/>
              <a:t>80</a:t>
            </a:fld>
            <a:endParaRPr lang="pl-PL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800000">
            <a:off x="3626364" y="5800464"/>
            <a:ext cx="755228" cy="740298"/>
            <a:chOff x="3475" y="1598"/>
            <a:chExt cx="2618" cy="2520"/>
          </a:xfrm>
        </p:grpSpPr>
        <p:sp>
          <p:nvSpPr>
            <p:cNvPr id="48144" name="WordArt 5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Okręgowa Komisja Wyborcza * Nr 5 * </a:t>
              </a:r>
            </a:p>
          </p:txBody>
        </p:sp>
        <p:sp>
          <p:nvSpPr>
            <p:cNvPr id="48145" name="Oval 6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6" name="WordArt 7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w Toruniu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1800000">
            <a:off x="3082501" y="5893433"/>
            <a:ext cx="489278" cy="509807"/>
            <a:chOff x="3475" y="1598"/>
            <a:chExt cx="2618" cy="2520"/>
          </a:xfrm>
        </p:grpSpPr>
        <p:sp>
          <p:nvSpPr>
            <p:cNvPr id="48141" name="WordArt 9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48142" name="Oval 10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3" name="WordArt 11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Kowalu</a:t>
              </a:r>
            </a:p>
          </p:txBody>
        </p:sp>
      </p:grp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4860032" y="22768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 WAŻNY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323528" y="2780928"/>
            <a:ext cx="560387" cy="304800"/>
            <a:chOff x="2297113" y="3516313"/>
            <a:chExt cx="560387" cy="304800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iekt 19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6596" imgH="9076207" progId="AcroExch.Document.DC">
                  <p:embed/>
                </p:oleObj>
              </mc:Choice>
              <mc:Fallback>
                <p:oleObj name="Acrobat Document" r:id="rId3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4C620-7753-4AB9-AF0B-0F6395124E6A}" type="slidenum">
              <a:rPr lang="pl-PL"/>
              <a:pPr/>
              <a:t>81</a:t>
            </a:fld>
            <a:endParaRPr lang="pl-PL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800000">
            <a:off x="3626364" y="5800464"/>
            <a:ext cx="755228" cy="740298"/>
            <a:chOff x="3475" y="1598"/>
            <a:chExt cx="2618" cy="2520"/>
          </a:xfrm>
        </p:grpSpPr>
        <p:sp>
          <p:nvSpPr>
            <p:cNvPr id="48144" name="WordArt 5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Okręgowa Komisja Wyborcza * Nr 5 * </a:t>
              </a:r>
            </a:p>
          </p:txBody>
        </p:sp>
        <p:sp>
          <p:nvSpPr>
            <p:cNvPr id="48145" name="Oval 6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6" name="WordArt 7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w Toruniu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1800000">
            <a:off x="3082501" y="5893433"/>
            <a:ext cx="489278" cy="509807"/>
            <a:chOff x="3475" y="1598"/>
            <a:chExt cx="2618" cy="2520"/>
          </a:xfrm>
        </p:grpSpPr>
        <p:sp>
          <p:nvSpPr>
            <p:cNvPr id="48141" name="WordArt 9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48142" name="Oval 10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3" name="WordArt 11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Kowalu</a:t>
              </a:r>
            </a:p>
          </p:txBody>
        </p:sp>
      </p:grp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4860032" y="22768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 WAŻNY</a:t>
            </a:r>
          </a:p>
        </p:txBody>
      </p:sp>
      <p:grpSp>
        <p:nvGrpSpPr>
          <p:cNvPr id="4" name="Grupa 12"/>
          <p:cNvGrpSpPr/>
          <p:nvPr/>
        </p:nvGrpSpPr>
        <p:grpSpPr>
          <a:xfrm>
            <a:off x="323528" y="2780928"/>
            <a:ext cx="560387" cy="304800"/>
            <a:chOff x="2297113" y="3516313"/>
            <a:chExt cx="560387" cy="304800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6" name="Grupa 12"/>
          <p:cNvGrpSpPr/>
          <p:nvPr/>
        </p:nvGrpSpPr>
        <p:grpSpPr>
          <a:xfrm>
            <a:off x="323528" y="3717032"/>
            <a:ext cx="560387" cy="304800"/>
            <a:chOff x="2297113" y="3516313"/>
            <a:chExt cx="560387" cy="304800"/>
          </a:xfrm>
        </p:grpSpPr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iekt 19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6596" imgH="9076207" progId="AcroExch.Document.DC">
                  <p:embed/>
                </p:oleObj>
              </mc:Choice>
              <mc:Fallback>
                <p:oleObj name="Acrobat Document" r:id="rId3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4C620-7753-4AB9-AF0B-0F6395124E6A}" type="slidenum">
              <a:rPr lang="pl-PL"/>
              <a:pPr/>
              <a:t>82</a:t>
            </a:fld>
            <a:endParaRPr lang="pl-PL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800000">
            <a:off x="3626364" y="5800464"/>
            <a:ext cx="755228" cy="740298"/>
            <a:chOff x="3475" y="1598"/>
            <a:chExt cx="2618" cy="2520"/>
          </a:xfrm>
        </p:grpSpPr>
        <p:sp>
          <p:nvSpPr>
            <p:cNvPr id="48144" name="WordArt 5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Okręgowa Komisja Wyborcza * Nr 5 * </a:t>
              </a:r>
            </a:p>
          </p:txBody>
        </p:sp>
        <p:sp>
          <p:nvSpPr>
            <p:cNvPr id="48145" name="Oval 6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6" name="WordArt 7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w Toruniu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1800000">
            <a:off x="3082501" y="5893433"/>
            <a:ext cx="489278" cy="509807"/>
            <a:chOff x="3475" y="1598"/>
            <a:chExt cx="2618" cy="2520"/>
          </a:xfrm>
        </p:grpSpPr>
        <p:sp>
          <p:nvSpPr>
            <p:cNvPr id="48141" name="WordArt 9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48142" name="Oval 10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3" name="WordArt 11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Kowalu</a:t>
              </a:r>
            </a:p>
          </p:txBody>
        </p:sp>
      </p:grp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4860032" y="22768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 WAŻNY</a:t>
            </a:r>
          </a:p>
        </p:txBody>
      </p:sp>
      <p:grpSp>
        <p:nvGrpSpPr>
          <p:cNvPr id="4" name="Grupa 12"/>
          <p:cNvGrpSpPr/>
          <p:nvPr/>
        </p:nvGrpSpPr>
        <p:grpSpPr>
          <a:xfrm>
            <a:off x="323528" y="2780928"/>
            <a:ext cx="560387" cy="304800"/>
            <a:chOff x="2297113" y="3516313"/>
            <a:chExt cx="560387" cy="304800"/>
          </a:xfrm>
        </p:grpSpPr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6" name="pole tekstowe 15"/>
          <p:cNvSpPr txBox="1"/>
          <p:nvPr/>
        </p:nvSpPr>
        <p:spPr>
          <a:xfrm rot="18093657">
            <a:off x="885172" y="2841809"/>
            <a:ext cx="259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1" i="1" dirty="0">
                <a:solidFill>
                  <a:srgbClr val="000099"/>
                </a:solidFill>
                <a:latin typeface="Ink Free" pitchFamily="66" charset="0"/>
                <a:ea typeface="DejaVu Sans Mono" pitchFamily="49" charset="0"/>
                <a:cs typeface="DejaVu Sans Mono" pitchFamily="49" charset="0"/>
              </a:rPr>
              <a:t>lubię piiiiiiiiwoooo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6" y="1412776"/>
            <a:ext cx="8064896" cy="4896544"/>
          </a:xfrm>
        </p:spPr>
        <p:txBody>
          <a:bodyPr/>
          <a:lstStyle/>
          <a:p>
            <a:pPr lvl="0" algn="just" fontAlgn="ctr">
              <a:buNone/>
            </a:pPr>
            <a:r>
              <a:rPr lang="pl-PL" sz="1600" b="1" dirty="0"/>
              <a:t>Za nieważny uznaje się głos, gdy wyborca w kratce na karcie do głosowania:</a:t>
            </a:r>
            <a:endParaRPr lang="pl-PL" sz="1600" dirty="0"/>
          </a:p>
          <a:p>
            <a:pPr lvl="0" algn="just" fontAlgn="ctr"/>
            <a:r>
              <a:rPr lang="pl-PL" sz="1600" b="1" dirty="0"/>
              <a:t>postawił znak „x” przy nazwiskach dwóch lub większej liczby kandydatów z różnych list;</a:t>
            </a:r>
            <a:endParaRPr lang="pl-PL" sz="1600" dirty="0"/>
          </a:p>
          <a:p>
            <a:pPr lvl="0" algn="just" fontAlgn="ctr"/>
            <a:r>
              <a:rPr lang="pl-PL" sz="1600" b="1" dirty="0"/>
              <a:t>nie postawił znaku „x” przy nazwisku żadnego kandydata;</a:t>
            </a:r>
            <a:endParaRPr lang="pl-PL" sz="1600" dirty="0"/>
          </a:p>
          <a:p>
            <a:pPr lvl="0" algn="just" fontAlgn="ctr"/>
            <a:r>
              <a:rPr lang="pl-PL" sz="1600" b="1" dirty="0"/>
              <a:t>postawił znak „x” wyłącznie przy nazwisku kandydata z listy, której rejestrację unieważniono.</a:t>
            </a:r>
          </a:p>
          <a:p>
            <a:pPr marL="0" lvl="0" indent="0" algn="just" fontAlgn="ctr">
              <a:buNone/>
            </a:pPr>
            <a:r>
              <a:rPr lang="pl-PL" sz="1400" dirty="0"/>
              <a:t>Wyodrębnione karty z głosami nieważnymi komisja liczy i ich łączną liczbę ustaloną zgodnie z pkt 84 i 86 wpisuje </a:t>
            </a:r>
            <a:r>
              <a:rPr lang="pl-PL" sz="1400" b="1" dirty="0"/>
              <a:t>w punkcie 13 protokołu głosowania</a:t>
            </a:r>
            <a:r>
              <a:rPr lang="pl-PL" sz="1400" dirty="0"/>
              <a:t>. Następnie komisja dokonuje oceny przyczyny nieważności głosu i rozkłada oddzielnie karty według przyczyny nieważności głosu.</a:t>
            </a:r>
          </a:p>
          <a:p>
            <a:pPr algn="just" fontAlgn="ctr"/>
            <a:r>
              <a:rPr lang="pl-PL" sz="1400" u="heavy" dirty="0"/>
              <a:t>W punkcie 13a</a:t>
            </a:r>
            <a:r>
              <a:rPr lang="pl-PL" sz="1400" dirty="0"/>
              <a:t> protokołu głosowania wpisuje się liczbę głosów nieważnych z powodu postawienia znaku „x” obok nazwiska dwóch lub większej liczby kandydatów z różnych list.</a:t>
            </a:r>
          </a:p>
          <a:p>
            <a:pPr algn="just" fontAlgn="ctr"/>
            <a:r>
              <a:rPr lang="pl-PL" sz="1400" u="heavy" dirty="0"/>
              <a:t>W punkcie 13b</a:t>
            </a:r>
            <a:r>
              <a:rPr lang="pl-PL" sz="1400" dirty="0"/>
              <a:t> protokołu głosowania wpisuje się liczbę głosów nieważnych z powodu niepostawienia znaku „x” obok nazwiska żadnego kandydata.</a:t>
            </a:r>
          </a:p>
          <a:p>
            <a:pPr algn="just" fontAlgn="ctr"/>
            <a:r>
              <a:rPr lang="pl-PL" sz="1400" u="heavy" dirty="0"/>
              <a:t>W punkcie 13c</a:t>
            </a:r>
            <a:r>
              <a:rPr lang="pl-PL" sz="1400" dirty="0"/>
              <a:t> protokołu głosowania wpisuje się liczbę głosów nieważnych z powodu postawienia znaku „x” wyłącznie obok nazwiska kandydata na liście, której rejestracja została unieważniona.</a:t>
            </a:r>
          </a:p>
          <a:p>
            <a:pPr marL="0" lvl="0" indent="0" algn="just" fontAlgn="ctr">
              <a:buNone/>
            </a:pPr>
            <a:r>
              <a:rPr lang="pl-PL" sz="1400" dirty="0"/>
              <a:t>Karty ważne z głosami nieważnymi należy zapakować w odrębne pakiety – według przyczyn nieważności głosu – opieczętować je i opisać.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83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 - SEJM</a:t>
            </a:r>
          </a:p>
        </p:txBody>
      </p:sp>
    </p:spTree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iekt 19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6596" imgH="9076207" progId="AcroExch.Document.DC">
                  <p:embed/>
                </p:oleObj>
              </mc:Choice>
              <mc:Fallback>
                <p:oleObj name="Acrobat Document" r:id="rId3" imgW="6416596" imgH="907620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4C620-7753-4AB9-AF0B-0F6395124E6A}" type="slidenum">
              <a:rPr lang="pl-PL"/>
              <a:pPr/>
              <a:t>84</a:t>
            </a:fld>
            <a:endParaRPr lang="pl-PL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800000">
            <a:off x="3626364" y="5800464"/>
            <a:ext cx="755228" cy="740298"/>
            <a:chOff x="3475" y="1598"/>
            <a:chExt cx="2618" cy="2520"/>
          </a:xfrm>
        </p:grpSpPr>
        <p:sp>
          <p:nvSpPr>
            <p:cNvPr id="48144" name="WordArt 5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Okręgowa Komisja Wyborcza * Nr 5 * </a:t>
              </a:r>
            </a:p>
          </p:txBody>
        </p:sp>
        <p:sp>
          <p:nvSpPr>
            <p:cNvPr id="48145" name="Oval 6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6" name="WordArt 7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w Toruniu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1800000">
            <a:off x="3082501" y="5893433"/>
            <a:ext cx="489278" cy="509807"/>
            <a:chOff x="3475" y="1598"/>
            <a:chExt cx="2618" cy="2520"/>
          </a:xfrm>
        </p:grpSpPr>
        <p:sp>
          <p:nvSpPr>
            <p:cNvPr id="48141" name="WordArt 9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48142" name="Oval 10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3" name="WordArt 11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Kowalu</a:t>
              </a:r>
            </a:p>
          </p:txBody>
        </p:sp>
      </p:grpSp>
      <p:sp>
        <p:nvSpPr>
          <p:cNvPr id="18" name="pole tekstowe 1"/>
          <p:cNvSpPr txBox="1">
            <a:spLocks noChangeArrowheads="1"/>
          </p:cNvSpPr>
          <p:nvPr/>
        </p:nvSpPr>
        <p:spPr bwMode="auto">
          <a:xfrm>
            <a:off x="4860032" y="22768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 NIEWAŻNY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iekt 19"/>
          <p:cNvGraphicFramePr>
            <a:graphicFrameLocks noChangeAspect="1"/>
          </p:cNvGraphicFramePr>
          <p:nvPr/>
        </p:nvGraphicFramePr>
        <p:xfrm>
          <a:off x="0" y="0"/>
          <a:ext cx="48482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6596" imgH="9076207" progId="AcroExch.Document.DC">
                  <p:embed/>
                </p:oleObj>
              </mc:Choice>
              <mc:Fallback>
                <p:oleObj name="Acrobat Document" r:id="rId3" imgW="6416596" imgH="9076207" progId="AcroExch.Document.DC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4822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0" name="Symbol zastępczy numeru slajd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F4C620-7753-4AB9-AF0B-0F6395124E6A}" type="slidenum">
              <a:rPr lang="pl-PL"/>
              <a:pPr/>
              <a:t>85</a:t>
            </a:fld>
            <a:endParaRPr lang="pl-PL"/>
          </a:p>
        </p:txBody>
      </p:sp>
      <p:grpSp>
        <p:nvGrpSpPr>
          <p:cNvPr id="48135" name="Group 4"/>
          <p:cNvGrpSpPr>
            <a:grpSpLocks/>
          </p:cNvGrpSpPr>
          <p:nvPr/>
        </p:nvGrpSpPr>
        <p:grpSpPr bwMode="auto">
          <a:xfrm rot="-1800000">
            <a:off x="3626364" y="5800464"/>
            <a:ext cx="755228" cy="740298"/>
            <a:chOff x="3475" y="1598"/>
            <a:chExt cx="2618" cy="2520"/>
          </a:xfrm>
        </p:grpSpPr>
        <p:sp>
          <p:nvSpPr>
            <p:cNvPr id="48144" name="WordArt 5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 dirty="0">
                  <a:ln w="6350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Okręgowa Komisja Wyborcza * Nr 5 * </a:t>
              </a:r>
            </a:p>
          </p:txBody>
        </p:sp>
        <p:sp>
          <p:nvSpPr>
            <p:cNvPr id="48145" name="Oval 6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6" name="WordArt 7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solidFill>
                    <a:schemeClr val="bg2"/>
                  </a:solidFill>
                  <a:latin typeface="Myriad Web"/>
                </a:rPr>
                <a:t>w Toruniu</a:t>
              </a:r>
            </a:p>
          </p:txBody>
        </p:sp>
      </p:grpSp>
      <p:grpSp>
        <p:nvGrpSpPr>
          <p:cNvPr id="48136" name="Group 8"/>
          <p:cNvGrpSpPr>
            <a:grpSpLocks/>
          </p:cNvGrpSpPr>
          <p:nvPr/>
        </p:nvGrpSpPr>
        <p:grpSpPr bwMode="auto">
          <a:xfrm rot="1800000">
            <a:off x="3082501" y="5893433"/>
            <a:ext cx="489278" cy="509807"/>
            <a:chOff x="3475" y="1598"/>
            <a:chExt cx="2618" cy="2520"/>
          </a:xfrm>
        </p:grpSpPr>
        <p:sp>
          <p:nvSpPr>
            <p:cNvPr id="48141" name="WordArt 9"/>
            <p:cNvSpPr>
              <a:spLocks noChangeArrowheads="1" noChangeShapeType="1" noTextEdit="1"/>
            </p:cNvSpPr>
            <p:nvPr/>
          </p:nvSpPr>
          <p:spPr bwMode="auto">
            <a:xfrm rot="-9394933" flipH="1" flipV="1">
              <a:off x="3854" y="1988"/>
              <a:ext cx="1865" cy="1799"/>
            </a:xfrm>
            <a:prstGeom prst="rect">
              <a:avLst/>
            </a:prstGeom>
          </p:spPr>
          <p:txBody>
            <a:bodyPr spcFirstLastPara="1" wrap="none" fromWordArt="1">
              <a:prstTxWarp prst="textCircle">
                <a:avLst>
                  <a:gd name="adj" fmla="val 10857876"/>
                </a:avLst>
              </a:prstTxWarp>
            </a:bodyPr>
            <a:lstStyle/>
            <a:p>
              <a:r>
                <a:rPr lang="pl-PL" sz="1200" kern="10">
                  <a:ln w="6350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Obwodowa Komisja Wyborcza * Nr 1 * </a:t>
              </a:r>
            </a:p>
          </p:txBody>
        </p:sp>
        <p:sp>
          <p:nvSpPr>
            <p:cNvPr id="48142" name="Oval 10"/>
            <p:cNvSpPr>
              <a:spLocks noChangeArrowheads="1"/>
            </p:cNvSpPr>
            <p:nvPr/>
          </p:nvSpPr>
          <p:spPr bwMode="auto">
            <a:xfrm>
              <a:off x="3475" y="1598"/>
              <a:ext cx="2618" cy="252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143" name="WordArt 11"/>
            <p:cNvSpPr>
              <a:spLocks noChangeArrowheads="1" noChangeShapeType="1" noTextEdit="1"/>
            </p:cNvSpPr>
            <p:nvPr/>
          </p:nvSpPr>
          <p:spPr bwMode="auto">
            <a:xfrm rot="1439909">
              <a:off x="4333" y="2678"/>
              <a:ext cx="825" cy="2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Myriad Web"/>
                </a:rPr>
                <a:t>w Kowalu</a:t>
              </a: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323528" y="2780928"/>
            <a:ext cx="560387" cy="304800"/>
            <a:chOff x="2297113" y="3516313"/>
            <a:chExt cx="560387" cy="304800"/>
          </a:xfrm>
        </p:grpSpPr>
        <p:sp>
          <p:nvSpPr>
            <p:cNvPr id="48137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266254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1115616" y="3212976"/>
            <a:ext cx="560387" cy="304800"/>
            <a:chOff x="2297113" y="3516313"/>
            <a:chExt cx="560387" cy="304800"/>
          </a:xfrm>
        </p:grpSpPr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2425700" y="3516313"/>
              <a:ext cx="431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400" b="1" dirty="0"/>
                <a:t>X</a:t>
              </a: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2297113" y="3530601"/>
              <a:ext cx="546695" cy="2584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6" name="pole tekstowe 1"/>
          <p:cNvSpPr txBox="1">
            <a:spLocks noChangeArrowheads="1"/>
          </p:cNvSpPr>
          <p:nvPr/>
        </p:nvSpPr>
        <p:spPr bwMode="auto">
          <a:xfrm>
            <a:off x="4860032" y="227687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 NIEWAŻNY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5327495"/>
              </p:ext>
            </p:extLst>
          </p:nvPr>
        </p:nvGraphicFramePr>
        <p:xfrm>
          <a:off x="251520" y="2060848"/>
          <a:ext cx="8712200" cy="231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 z różnych list</a:t>
                      </a:r>
                      <a:r>
                        <a:rPr lang="pl-PL" sz="14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nazwiska kandydata na liście, której rejestracja została unieważniona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232" name="Symbol zastępczy numeru slajdu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7C13BEF-F8EC-48AE-9E1E-4368F3DDD62B}" type="slidenum">
              <a:rPr lang="pl-PL" altLang="pl-PL" sz="1400"/>
              <a:pPr algn="r" eaLnBrk="1" hangingPunct="1"/>
              <a:t>86</a:t>
            </a:fld>
            <a:endParaRPr lang="pl-PL" altLang="pl-PL" sz="1400"/>
          </a:p>
        </p:txBody>
      </p:sp>
      <p:sp>
        <p:nvSpPr>
          <p:cNvPr id="92233" name="Prostokąt 1"/>
          <p:cNvSpPr>
            <a:spLocks noChangeArrowheads="1"/>
          </p:cNvSpPr>
          <p:nvPr/>
        </p:nvSpPr>
        <p:spPr bwMode="auto">
          <a:xfrm>
            <a:off x="251520" y="4437112"/>
            <a:ext cx="621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Uwaga!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Suma liczb z pkt. 13a – 13c </a:t>
            </a:r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musi być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równa liczbie z pkt. 13. </a:t>
            </a:r>
            <a:endParaRPr lang="pl-PL" altLang="pl-PL" sz="1400" dirty="0"/>
          </a:p>
        </p:txBody>
      </p:sp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467544" y="620688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PUNKT 13 PROTOKOŁÓW - SEJM</a:t>
            </a:r>
          </a:p>
        </p:txBody>
      </p:sp>
    </p:spTree>
  </p:cSld>
  <p:clrMapOvr>
    <a:masterClrMapping/>
  </p:clrMapOvr>
  <p:transition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87624" y="1772816"/>
            <a:ext cx="7056784" cy="3240360"/>
          </a:xfrm>
        </p:spPr>
        <p:txBody>
          <a:bodyPr/>
          <a:lstStyle/>
          <a:p>
            <a:pPr marL="0" lvl="0" indent="0" fontAlgn="ctr">
              <a:buNone/>
            </a:pPr>
            <a:r>
              <a:rPr lang="pl-PL" sz="1800" dirty="0"/>
              <a:t>Komisja liczy </a:t>
            </a:r>
            <a:r>
              <a:rPr lang="pl-PL" sz="1800" b="1" dirty="0"/>
              <a:t>głosy ważne</a:t>
            </a:r>
            <a:r>
              <a:rPr lang="pl-PL" sz="1800" dirty="0"/>
              <a:t> </a:t>
            </a:r>
            <a:br>
              <a:rPr lang="pl-PL" sz="1800" dirty="0"/>
            </a:br>
            <a:r>
              <a:rPr lang="pl-PL" sz="1800" dirty="0"/>
              <a:t>i ich liczbę wpisuje </a:t>
            </a:r>
            <a:r>
              <a:rPr lang="pl-PL" sz="1800" b="1" dirty="0"/>
              <a:t>w punkcie 14 protokołu głosowania</a:t>
            </a:r>
            <a:r>
              <a:rPr lang="pl-PL" sz="1800" dirty="0"/>
              <a:t>.</a:t>
            </a:r>
          </a:p>
          <a:p>
            <a:pPr marL="0" indent="0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Następnie komisja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sumuje liczby głosów nieważnych (</a:t>
            </a:r>
            <a:r>
              <a:rPr lang="pl-PL" sz="1800" b="1" dirty="0">
                <a:solidFill>
                  <a:srgbClr val="000099"/>
                </a:solidFill>
              </a:rPr>
              <a:t>punkt 13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głosów ważnych (</a:t>
            </a:r>
            <a:r>
              <a:rPr lang="pl-PL" sz="1800" b="1" dirty="0">
                <a:solidFill>
                  <a:srgbClr val="000099"/>
                </a:solidFill>
              </a:rPr>
              <a:t>punkt 14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porównuje wynik z wcześniej wpisaną </a:t>
            </a:r>
            <a:r>
              <a:rPr lang="pl-PL" sz="1800" u="heavy" dirty="0">
                <a:solidFill>
                  <a:srgbClr val="000099"/>
                </a:solidFill>
              </a:rPr>
              <a:t>liczbą kart ważnych</a:t>
            </a:r>
            <a:r>
              <a:rPr lang="pl-PL" sz="1800" dirty="0">
                <a:solidFill>
                  <a:srgbClr val="000099"/>
                </a:solidFill>
              </a:rPr>
              <a:t> (</a:t>
            </a:r>
            <a:r>
              <a:rPr lang="pl-PL" sz="1800" b="1" dirty="0">
                <a:solidFill>
                  <a:srgbClr val="000099"/>
                </a:solidFill>
              </a:rPr>
              <a:t>punkt 12   protokołu</a:t>
            </a:r>
            <a:r>
              <a:rPr lang="pl-PL" sz="1800" dirty="0">
                <a:solidFill>
                  <a:srgbClr val="000099"/>
                </a:solidFill>
              </a:rPr>
              <a:t>). </a:t>
            </a:r>
          </a:p>
          <a:p>
            <a:pPr marL="0" indent="0" fontAlgn="ctr">
              <a:buNone/>
            </a:pPr>
            <a:r>
              <a:rPr lang="pl-PL" sz="1800" dirty="0"/>
              <a:t>Liczby te </a:t>
            </a:r>
            <a:r>
              <a:rPr lang="pl-PL" sz="1800" b="1" u="heavy" dirty="0">
                <a:solidFill>
                  <a:srgbClr val="FF0000"/>
                </a:solidFill>
              </a:rPr>
              <a:t>muszą być równe</a:t>
            </a:r>
            <a:r>
              <a:rPr lang="pl-PL" sz="1800" dirty="0"/>
              <a:t>. Jeżeli występuje rozbieżność, należy </a:t>
            </a:r>
            <a:r>
              <a:rPr lang="pl-PL" sz="1800" b="1" dirty="0"/>
              <a:t>poszukać przyczyny błędu</a:t>
            </a:r>
            <a:r>
              <a:rPr lang="pl-PL" sz="1800" dirty="0"/>
              <a:t> i po sprostowaniu obliczeń właściwe liczby wpisać do protokołu głosowania.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87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 - SEJM</a:t>
            </a:r>
          </a:p>
        </p:txBody>
      </p:sp>
    </p:spTree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64375797"/>
              </p:ext>
            </p:extLst>
          </p:nvPr>
        </p:nvGraphicFramePr>
        <p:xfrm>
          <a:off x="251520" y="2060848"/>
          <a:ext cx="8712200" cy="231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 z różnych list</a:t>
                      </a:r>
                      <a:r>
                        <a:rPr lang="pl-PL" sz="1400" b="0" i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nazwiska kandydata na liście, której rejestracja została unieważniona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232" name="Symbol zastępczy numeru slajdu 5"/>
          <p:cNvSpPr txBox="1">
            <a:spLocks noGrp="1"/>
          </p:cNvSpPr>
          <p:nvPr/>
        </p:nvSpPr>
        <p:spPr bwMode="auto">
          <a:xfrm>
            <a:off x="8244408" y="6245225"/>
            <a:ext cx="44239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7C13BEF-F8EC-48AE-9E1E-4368F3DDD62B}" type="slidenum">
              <a:rPr lang="pl-PL" altLang="pl-PL" sz="1000"/>
              <a:pPr algn="r" eaLnBrk="1" hangingPunct="1"/>
              <a:t>88</a:t>
            </a:fld>
            <a:endParaRPr lang="pl-PL" altLang="pl-PL" sz="1000" dirty="0"/>
          </a:p>
        </p:txBody>
      </p:sp>
      <p:sp>
        <p:nvSpPr>
          <p:cNvPr id="92233" name="Prostokąt 1"/>
          <p:cNvSpPr>
            <a:spLocks noChangeArrowheads="1"/>
          </p:cNvSpPr>
          <p:nvPr/>
        </p:nvSpPr>
        <p:spPr bwMode="auto">
          <a:xfrm>
            <a:off x="251520" y="4437112"/>
            <a:ext cx="621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Uwaga!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Suma liczb z pkt. 13a – 13c </a:t>
            </a:r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musi być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równa liczbie z pkt. 13. </a:t>
            </a:r>
            <a:endParaRPr lang="pl-PL" altLang="pl-PL" sz="1400" dirty="0"/>
          </a:p>
        </p:txBody>
      </p:sp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467544" y="620688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PUNKT 13 PROTOKOŁÓW - SEJM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50748"/>
              </p:ext>
            </p:extLst>
          </p:nvPr>
        </p:nvGraphicFramePr>
        <p:xfrm>
          <a:off x="251520" y="4797152"/>
          <a:ext cx="8712200" cy="51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Liczba głosów ważnych oddanych łącznie na wszystkie listy kandydatów </a:t>
                      </a:r>
                      <a:r>
                        <a:rPr lang="pl-PL" sz="1400" b="0" i="1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 kart ważnych) </a:t>
                      </a: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Prostokąt 3"/>
          <p:cNvSpPr>
            <a:spLocks noChangeArrowheads="1"/>
          </p:cNvSpPr>
          <p:nvPr/>
        </p:nvSpPr>
        <p:spPr bwMode="auto">
          <a:xfrm>
            <a:off x="251520" y="5373216"/>
            <a:ext cx="6245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latin typeface="Times New Roman" pitchFamily="18" charset="0"/>
                <a:cs typeface="Times New Roman" pitchFamily="18" charset="0"/>
              </a:rPr>
              <a:t>Uwaga!</a:t>
            </a:r>
            <a:r>
              <a:rPr lang="pl-PL" altLang="pl-PL" sz="1400" dirty="0">
                <a:latin typeface="Times New Roman" pitchFamily="18" charset="0"/>
                <a:cs typeface="Times New Roman" pitchFamily="18" charset="0"/>
              </a:rPr>
              <a:t> Suma liczb z pkt. 13 i 14 </a:t>
            </a:r>
            <a:r>
              <a:rPr lang="pl-PL" altLang="pl-PL" sz="1400" b="1" dirty="0">
                <a:latin typeface="Times New Roman" pitchFamily="18" charset="0"/>
                <a:cs typeface="Times New Roman" pitchFamily="18" charset="0"/>
              </a:rPr>
              <a:t>musi</a:t>
            </a:r>
            <a:r>
              <a:rPr lang="pl-PL" altLang="pl-PL" sz="1400" dirty="0">
                <a:latin typeface="Times New Roman" pitchFamily="18" charset="0"/>
                <a:cs typeface="Times New Roman" pitchFamily="18" charset="0"/>
              </a:rPr>
              <a:t> być równa liczbie z pkt. 12</a:t>
            </a:r>
          </a:p>
        </p:txBody>
      </p:sp>
    </p:spTree>
  </p:cSld>
  <p:clrMapOvr>
    <a:masterClrMapping/>
  </p:clrMapOvr>
  <p:transition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7584" y="2060848"/>
            <a:ext cx="7200800" cy="3168352"/>
          </a:xfrm>
        </p:spPr>
        <p:txBody>
          <a:bodyPr/>
          <a:lstStyle/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Komisja ustala – na podstawie kart z głosami ważnymi – </a:t>
            </a:r>
            <a:r>
              <a:rPr lang="pl-PL" sz="1800" b="1" dirty="0">
                <a:solidFill>
                  <a:srgbClr val="000099"/>
                </a:solidFill>
              </a:rPr>
              <a:t>liczbę głosów ważnych oddanych na każdą z list kandydatów na posłów</a:t>
            </a:r>
            <a:r>
              <a:rPr lang="pl-PL" sz="1800" dirty="0">
                <a:solidFill>
                  <a:srgbClr val="000099"/>
                </a:solidFill>
              </a:rPr>
              <a:t>. </a:t>
            </a:r>
          </a:p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W tym celu odrębnie </a:t>
            </a:r>
            <a:r>
              <a:rPr lang="pl-PL" sz="1800" u="heavy" dirty="0">
                <a:solidFill>
                  <a:srgbClr val="000099"/>
                </a:solidFill>
              </a:rPr>
              <a:t>grupuje karty z głosami oddanymi na poszczególne listy</a:t>
            </a:r>
            <a:r>
              <a:rPr lang="pl-PL" sz="1800" dirty="0">
                <a:solidFill>
                  <a:srgbClr val="000099"/>
                </a:solidFill>
              </a:rPr>
              <a:t>. </a:t>
            </a:r>
          </a:p>
          <a:p>
            <a:pPr marL="0" lvl="0" indent="0" algn="just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Następnie komisja oblicza liczbę kart z głosami ważnymi oddanymi na każdą z list i wpisuje ją przy numerze listy i nazwie lub skrócie nazwy komitetu wyborczego na przygotowanych wcześniej arkuszach pomocniczych – odrębnych dla każdej listy z jej numerem i oznaczeniem nazwą lub skrótem nazwy oraz nazwiskami i imionami umieszczonych na niej kandydatów. 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89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323528" y="980728"/>
            <a:ext cx="69847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WYPEŁNIANIE PUNKTU 15 PROTOKOŁU - SEJM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708920"/>
            <a:ext cx="8229600" cy="3456384"/>
          </a:xfrm>
        </p:spPr>
        <p:txBody>
          <a:bodyPr/>
          <a:lstStyle/>
          <a:p>
            <a:pPr marL="0" lvl="0" indent="0" algn="just" eaLnBrk="1" hangingPunct="1">
              <a:spcBef>
                <a:spcPct val="0"/>
              </a:spcBef>
              <a:buClr>
                <a:schemeClr val="tx2"/>
              </a:buClr>
              <a:buSzPct val="70000"/>
              <a:buNone/>
              <a:defRPr/>
            </a:pPr>
            <a:r>
              <a:rPr lang="pl-PL" altLang="pl-PL" sz="1800" dirty="0">
                <a:cs typeface="Times New Roman" pitchFamily="18" charset="0"/>
              </a:rPr>
              <a:t>Nie później niż w przeddzień głosowania przewodniczący zwołuje posiedzenie komisji poświęcone w szczególności organizacji pracy w przed i w dniu głosowania oraz ustaleniu godziny rozpoczęcia pracy w dniu głosowania. </a:t>
            </a:r>
            <a:r>
              <a:rPr lang="pl-PL" altLang="pl-PL" sz="1800" b="1" dirty="0">
                <a:solidFill>
                  <a:srgbClr val="00B050"/>
                </a:solidFill>
                <a:cs typeface="Times New Roman" pitchFamily="18" charset="0"/>
              </a:rPr>
              <a:t>Informację o godzinie rozpoczęcia pracy podaje się do publicznej wiadomości</a:t>
            </a:r>
            <a:r>
              <a:rPr lang="pl-PL" altLang="pl-PL" sz="1800" dirty="0">
                <a:cs typeface="Times New Roman" pitchFamily="18" charset="0"/>
              </a:rPr>
              <a:t>, przede wszystkim przez wywieszenie jej w lokalu wyborczym</a:t>
            </a:r>
            <a:r>
              <a:rPr lang="pl-PL" sz="1800" b="1" dirty="0">
                <a:cs typeface="Times New Roman" pitchFamily="18" charset="0"/>
              </a:rPr>
              <a:t> (w sposób umożliwiający zapoznanie się z tą informacją także, gdy budynki te są zamknięte)</a:t>
            </a:r>
            <a:r>
              <a:rPr lang="pl-PL" sz="1800" dirty="0">
                <a:cs typeface="Times New Roman" pitchFamily="18" charset="0"/>
              </a:rPr>
              <a:t>. </a:t>
            </a:r>
          </a:p>
          <a:p>
            <a:pPr marL="0" lvl="0" indent="0" algn="just" eaLnBrk="1" hangingPunct="1">
              <a:spcBef>
                <a:spcPct val="0"/>
              </a:spcBef>
              <a:buClr>
                <a:schemeClr val="tx2"/>
              </a:buClr>
              <a:buSzPct val="70000"/>
              <a:buNone/>
              <a:defRPr/>
            </a:pPr>
            <a:r>
              <a:rPr lang="pl-PL" sz="1800" b="1" dirty="0">
                <a:solidFill>
                  <a:srgbClr val="FF0000"/>
                </a:solidFill>
                <a:cs typeface="Times New Roman" pitchFamily="18" charset="0"/>
              </a:rPr>
              <a:t>Informacja ta jest przeznaczona dla mężów zaufania w celu umożliwienia im obecności przy wszystkich czynnościach komisji poprzedzających otwarcie lokalu.</a:t>
            </a:r>
            <a:endParaRPr lang="pl-PL" altLang="pl-PL" sz="1800" b="1" dirty="0">
              <a:cs typeface="Times New Roman" pitchFamily="18" charset="0"/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cs typeface="Times New Roman" pitchFamily="18" charset="0"/>
              </a:rPr>
              <a:t>Komisja skontroluje stan wyposażenia lokalu oraz jego oznakowania.</a:t>
            </a:r>
          </a:p>
          <a:p>
            <a:pPr marL="0" indent="0" algn="just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cs typeface="Times New Roman" pitchFamily="18" charset="0"/>
            </a:endParaRPr>
          </a:p>
        </p:txBody>
      </p:sp>
      <p:sp>
        <p:nvSpPr>
          <p:cNvPr id="13316" name="Symbol zastępczy numeru slajdu 2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C3EE878-C3B8-4F5D-9571-CFE0AB2C81EC}" type="slidenum">
              <a:rPr lang="pl-PL" altLang="pl-PL" sz="1000"/>
              <a:pPr algn="r" eaLnBrk="1" hangingPunct="1"/>
              <a:t>9</a:t>
            </a:fld>
            <a:endParaRPr lang="pl-PL" altLang="pl-PL" sz="1000"/>
          </a:p>
        </p:txBody>
      </p:sp>
      <p:pic>
        <p:nvPicPr>
          <p:cNvPr id="13317" name="Obraz 4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27432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1"/>
          <p:cNvSpPr>
            <a:spLocks noChangeArrowheads="1"/>
          </p:cNvSpPr>
          <p:nvPr/>
        </p:nvSpPr>
        <p:spPr bwMode="auto">
          <a:xfrm>
            <a:off x="611560" y="1340768"/>
            <a:ext cx="34251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 sz="2000" dirty="0">
                <a:solidFill>
                  <a:srgbClr val="9D032A"/>
                </a:solidFill>
                <a:latin typeface="Arial Black" pitchFamily="34" charset="0"/>
                <a:cs typeface="Arial" charset="0"/>
              </a:rPr>
              <a:t>POSIEDZENIE KOMISJI</a:t>
            </a:r>
          </a:p>
        </p:txBody>
      </p:sp>
    </p:spTree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ZGODNOŚĆ ARYTMETYCZNA</a:t>
            </a:r>
          </a:p>
        </p:txBody>
      </p:sp>
      <p:graphicFrame>
        <p:nvGraphicFramePr>
          <p:cNvPr id="13" name="Symbol zastępczy zawartości 4"/>
          <p:cNvGraphicFramePr>
            <a:graphicFrameLocks/>
          </p:cNvGraphicFramePr>
          <p:nvPr/>
        </p:nvGraphicFramePr>
        <p:xfrm>
          <a:off x="323529" y="2132856"/>
          <a:ext cx="7632849" cy="1392934"/>
        </p:xfrm>
        <a:graphic>
          <a:graphicData uri="http://schemas.openxmlformats.org/drawingml/2006/table">
            <a:tbl>
              <a:tblPr/>
              <a:tblGrid>
                <a:gridCol w="456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0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6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Liczba otrzymanych przez obwodową komisję wyborczą kart do głosowania 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ustalona po ich przeliczeniu przed rozpoczęciem głosowania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4">
                <a:tc gridSpan="7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4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niewykorzystanych kart do głosowania</a:t>
                      </a:r>
                      <a:r>
                        <a:rPr kumimoji="0" lang="pl-PL" altLang="pl-P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09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pl-PL" sz="11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Liczba wyborców, którym wydano karty do głosowania  </a:t>
                      </a:r>
                      <a:r>
                        <a:rPr lang="pl-PL" sz="110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(liczba podpisów w spisie oraz adnotacje o wydaniu karty bez potwierdzenia podpisem w spisie)</a:t>
                      </a:r>
                      <a:endParaRPr lang="pl-PL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l-PL" altLang="pl-PL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l-PL" altLang="pl-P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4" marR="91444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31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434699"/>
              </p:ext>
            </p:extLst>
          </p:nvPr>
        </p:nvGraphicFramePr>
        <p:xfrm>
          <a:off x="320675" y="4298950"/>
          <a:ext cx="762635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22889" imgH="814349" progId="Word.Document.8">
                  <p:embed/>
                </p:oleObj>
              </mc:Choice>
              <mc:Fallback>
                <p:oleObj name="Document" r:id="rId3" imgW="6022889" imgH="814349" progId="Word.Documen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4298950"/>
                        <a:ext cx="7626350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3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339832"/>
              </p:ext>
            </p:extLst>
          </p:nvPr>
        </p:nvGraphicFramePr>
        <p:xfrm>
          <a:off x="320675" y="5656263"/>
          <a:ext cx="762635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022889" imgH="784108" progId="Word.Document.8">
                  <p:embed/>
                </p:oleObj>
              </mc:Choice>
              <mc:Fallback>
                <p:oleObj name="Document" r:id="rId5" imgW="6022889" imgH="784108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5656263"/>
                        <a:ext cx="7626350" cy="989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4499992" y="1052736"/>
            <a:ext cx="2663751" cy="936104"/>
          </a:xfrm>
          <a:prstGeom prst="wedgeRectCallout">
            <a:avLst>
              <a:gd name="adj1" fmla="val 24175"/>
              <a:gd name="adj2" fmla="val 13445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Suma liczb z pkt 3 i 4 </a:t>
            </a:r>
            <a:r>
              <a:rPr lang="pl-PL" sz="1400" b="1" u="sng" dirty="0">
                <a:solidFill>
                  <a:srgbClr val="FF0000"/>
                </a:solidFill>
                <a:latin typeface="Comic Sans MS" pitchFamily="66" charset="0"/>
              </a:rPr>
              <a:t>powinna </a:t>
            </a: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się równać liczbie kart otrzymanych - pkt 1</a:t>
            </a: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>
            <a:off x="1475656" y="3645024"/>
            <a:ext cx="6192688" cy="504056"/>
          </a:xfrm>
          <a:prstGeom prst="wedgeRectCallout">
            <a:avLst>
              <a:gd name="adj1" fmla="val 47718"/>
              <a:gd name="adj2" fmla="val 9409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Liczba z pkt 10 pomniejszona o liczbę z pkt 10a </a:t>
            </a:r>
            <a:r>
              <a:rPr lang="pl-PL" sz="1400" b="1" u="sng" dirty="0">
                <a:solidFill>
                  <a:srgbClr val="FF0000"/>
                </a:solidFill>
                <a:latin typeface="Comic Sans MS" pitchFamily="66" charset="0"/>
              </a:rPr>
              <a:t>powinna </a:t>
            </a: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się równać </a:t>
            </a:r>
            <a:b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liczbie kart wydanych - pkt 4</a:t>
            </a:r>
          </a:p>
        </p:txBody>
      </p:sp>
      <p:sp>
        <p:nvSpPr>
          <p:cNvPr id="20" name="AutoShape 71"/>
          <p:cNvSpPr>
            <a:spLocks noChangeArrowheads="1"/>
          </p:cNvSpPr>
          <p:nvPr/>
        </p:nvSpPr>
        <p:spPr bwMode="auto">
          <a:xfrm>
            <a:off x="2915816" y="5013176"/>
            <a:ext cx="3959895" cy="504056"/>
          </a:xfrm>
          <a:prstGeom prst="wedgeRectCallout">
            <a:avLst>
              <a:gd name="adj1" fmla="val 48478"/>
              <a:gd name="adj2" fmla="val 13314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Suma liczb z pkt 11 i 12 </a:t>
            </a:r>
            <a:r>
              <a:rPr lang="pl-PL" sz="1400" b="1" u="sng" dirty="0">
                <a:solidFill>
                  <a:srgbClr val="FF0000"/>
                </a:solidFill>
                <a:latin typeface="Comic Sans MS" pitchFamily="66" charset="0"/>
              </a:rPr>
              <a:t>musi</a:t>
            </a:r>
            <a:r>
              <a:rPr lang="pl-PL" sz="1400" b="1" dirty="0">
                <a:solidFill>
                  <a:srgbClr val="FF0000"/>
                </a:solidFill>
                <a:latin typeface="Comic Sans MS" pitchFamily="66" charset="0"/>
              </a:rPr>
              <a:t> się równać liczbie kart wyjętych z urny - pkt 10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28B210-358E-43AD-8625-615384DA3DED}" type="slidenum">
              <a:rPr lang="pl-PL" sz="1000"/>
              <a:pPr/>
              <a:t>91</a:t>
            </a:fld>
            <a:endParaRPr lang="pl-PL" sz="10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33400" y="685800"/>
          <a:ext cx="7848600" cy="558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064881" imgH="7158774" progId="Word.Document.8">
                  <p:embed/>
                </p:oleObj>
              </mc:Choice>
              <mc:Fallback>
                <p:oleObj name="Document" r:id="rId2" imgW="10064881" imgH="7158774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85800"/>
                        <a:ext cx="7848600" cy="558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19475" y="168275"/>
            <a:ext cx="2362200" cy="381000"/>
            <a:chOff x="2016" y="96"/>
            <a:chExt cx="1440" cy="288"/>
          </a:xfrm>
        </p:grpSpPr>
        <p:sp>
          <p:nvSpPr>
            <p:cNvPr id="2100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15" y="137"/>
              <a:ext cx="1278" cy="1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1600" kern="10" spc="320">
                  <a:ln w="9525">
                    <a:solidFill>
                      <a:schemeClr val="tx2"/>
                    </a:solidFill>
                    <a:round/>
                    <a:headEnd/>
                    <a:tailEnd/>
                  </a:ln>
                  <a:latin typeface="Arial"/>
                  <a:cs typeface="Arial"/>
                </a:rPr>
                <a:t>ARKUSZ POMOCNICZY</a:t>
              </a:r>
            </a:p>
          </p:txBody>
        </p:sp>
        <p:sp>
          <p:nvSpPr>
            <p:cNvPr id="2101" name="Rectangle 5"/>
            <p:cNvSpPr>
              <a:spLocks noChangeArrowheads="1"/>
            </p:cNvSpPr>
            <p:nvPr/>
          </p:nvSpPr>
          <p:spPr bwMode="auto">
            <a:xfrm>
              <a:off x="2016" y="96"/>
              <a:ext cx="1440" cy="288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7543800" y="114300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7543800" y="556260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28" name="AutoShape 8"/>
          <p:cNvSpPr>
            <a:spLocks/>
          </p:cNvSpPr>
          <p:nvPr/>
        </p:nvSpPr>
        <p:spPr bwMode="auto">
          <a:xfrm>
            <a:off x="8382000" y="2133600"/>
            <a:ext cx="304800" cy="3581400"/>
          </a:xfrm>
          <a:prstGeom prst="rightBrace">
            <a:avLst>
              <a:gd name="adj1" fmla="val 9791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8610600" y="3657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>
                <a:solidFill>
                  <a:schemeClr val="tx2"/>
                </a:solidFill>
                <a:latin typeface="Times New Roman" pitchFamily="18" charset="0"/>
                <a:sym typeface="Wingdings 2" pitchFamily="18" charset="2"/>
              </a:rPr>
              <a:t></a:t>
            </a:r>
            <a:endParaRPr lang="pl-PL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8534400" y="5562600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=</a:t>
            </a:r>
            <a:endParaRPr lang="pl-PL" sz="32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58" name="Text Box 11"/>
          <p:cNvSpPr txBox="1">
            <a:spLocks noChangeArrowheads="1"/>
          </p:cNvSpPr>
          <p:nvPr/>
        </p:nvSpPr>
        <p:spPr bwMode="auto">
          <a:xfrm>
            <a:off x="762000" y="2209800"/>
            <a:ext cx="133350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 dirty="0">
                <a:latin typeface="Times New Roman" pitchFamily="18" charset="0"/>
              </a:rPr>
              <a:t>JANKOWSKA Janina</a:t>
            </a:r>
          </a:p>
        </p:txBody>
      </p:sp>
      <p:sp>
        <p:nvSpPr>
          <p:cNvPr id="2059" name="Text Box 12"/>
          <p:cNvSpPr txBox="1">
            <a:spLocks noChangeArrowheads="1"/>
          </p:cNvSpPr>
          <p:nvPr/>
        </p:nvSpPr>
        <p:spPr bwMode="auto">
          <a:xfrm>
            <a:off x="711200" y="2590800"/>
            <a:ext cx="129698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CZAPOWSKI Dawid</a:t>
            </a:r>
          </a:p>
        </p:txBody>
      </p:sp>
      <p:sp>
        <p:nvSpPr>
          <p:cNvPr id="2060" name="Text Box 13"/>
          <p:cNvSpPr txBox="1">
            <a:spLocks noChangeArrowheads="1"/>
          </p:cNvSpPr>
          <p:nvPr/>
        </p:nvSpPr>
        <p:spPr bwMode="auto">
          <a:xfrm>
            <a:off x="758825" y="2895600"/>
            <a:ext cx="120173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EUROPEJSKI Filip</a:t>
            </a:r>
          </a:p>
        </p:txBody>
      </p:sp>
      <p:sp>
        <p:nvSpPr>
          <p:cNvPr id="2061" name="Text Box 14"/>
          <p:cNvSpPr txBox="1">
            <a:spLocks noChangeArrowheads="1"/>
          </p:cNvSpPr>
          <p:nvPr/>
        </p:nvSpPr>
        <p:spPr bwMode="auto">
          <a:xfrm>
            <a:off x="701675" y="3276600"/>
            <a:ext cx="146050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GROCHOWSKI Henryk</a:t>
            </a:r>
          </a:p>
        </p:txBody>
      </p:sp>
      <p:sp>
        <p:nvSpPr>
          <p:cNvPr id="2062" name="Text Box 15"/>
          <p:cNvSpPr txBox="1">
            <a:spLocks noChangeArrowheads="1"/>
          </p:cNvSpPr>
          <p:nvPr/>
        </p:nvSpPr>
        <p:spPr bwMode="auto">
          <a:xfrm>
            <a:off x="866775" y="3657600"/>
            <a:ext cx="98583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RYBAK Stefan</a:t>
            </a:r>
          </a:p>
        </p:txBody>
      </p:sp>
      <p:sp>
        <p:nvSpPr>
          <p:cNvPr id="2063" name="Text Box 16"/>
          <p:cNvSpPr txBox="1">
            <a:spLocks noChangeArrowheads="1"/>
          </p:cNvSpPr>
          <p:nvPr/>
        </p:nvSpPr>
        <p:spPr bwMode="auto">
          <a:xfrm>
            <a:off x="812800" y="3962400"/>
            <a:ext cx="109378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JĄKALSKI Jerzy</a:t>
            </a:r>
          </a:p>
        </p:txBody>
      </p:sp>
      <p:sp>
        <p:nvSpPr>
          <p:cNvPr id="2064" name="Text Box 17"/>
          <p:cNvSpPr txBox="1">
            <a:spLocks noChangeArrowheads="1"/>
          </p:cNvSpPr>
          <p:nvPr/>
        </p:nvSpPr>
        <p:spPr bwMode="auto">
          <a:xfrm>
            <a:off x="720725" y="4343400"/>
            <a:ext cx="1411288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KLAKIERSKA Lucyna</a:t>
            </a:r>
          </a:p>
        </p:txBody>
      </p:sp>
      <p:sp>
        <p:nvSpPr>
          <p:cNvPr id="2065" name="Text Box 18"/>
          <p:cNvSpPr txBox="1">
            <a:spLocks noChangeArrowheads="1"/>
          </p:cNvSpPr>
          <p:nvPr/>
        </p:nvSpPr>
        <p:spPr bwMode="auto">
          <a:xfrm>
            <a:off x="785813" y="4708525"/>
            <a:ext cx="1195387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NAZWISKO i Imię</a:t>
            </a:r>
          </a:p>
        </p:txBody>
      </p:sp>
      <p:sp>
        <p:nvSpPr>
          <p:cNvPr id="2066" name="Text Box 19"/>
          <p:cNvSpPr txBox="1">
            <a:spLocks noChangeArrowheads="1"/>
          </p:cNvSpPr>
          <p:nvPr/>
        </p:nvSpPr>
        <p:spPr bwMode="auto">
          <a:xfrm>
            <a:off x="741363" y="5029200"/>
            <a:ext cx="1238250" cy="244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ADAMSKI  Norbert</a:t>
            </a:r>
          </a:p>
        </p:txBody>
      </p:sp>
      <p:sp>
        <p:nvSpPr>
          <p:cNvPr id="2067" name="Text Box 20"/>
          <p:cNvSpPr txBox="1">
            <a:spLocks noChangeArrowheads="1"/>
          </p:cNvSpPr>
          <p:nvPr/>
        </p:nvSpPr>
        <p:spPr bwMode="auto">
          <a:xfrm>
            <a:off x="952500" y="5295900"/>
            <a:ext cx="860425" cy="473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000">
                <a:latin typeface="Times New Roman" pitchFamily="18" charset="0"/>
              </a:rPr>
              <a:t>ZIÓŁKO Jan</a:t>
            </a:r>
          </a:p>
          <a:p>
            <a:pPr eaLnBrk="0" hangingPunct="0">
              <a:spcBef>
                <a:spcPct val="50000"/>
              </a:spcBef>
            </a:pPr>
            <a:endParaRPr lang="pl-PL" sz="1000">
              <a:latin typeface="Times New Roman" pitchFamily="18" charset="0"/>
            </a:endParaRPr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22098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>
            <a:off x="22860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>
            <a:off x="23622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4" name="Line 24"/>
          <p:cNvSpPr>
            <a:spLocks noChangeShapeType="1"/>
          </p:cNvSpPr>
          <p:nvPr/>
        </p:nvSpPr>
        <p:spPr bwMode="auto">
          <a:xfrm>
            <a:off x="24384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5" name="Line 25"/>
          <p:cNvSpPr>
            <a:spLocks noChangeShapeType="1"/>
          </p:cNvSpPr>
          <p:nvPr/>
        </p:nvSpPr>
        <p:spPr bwMode="auto">
          <a:xfrm>
            <a:off x="25146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6" name="Line 26"/>
          <p:cNvSpPr>
            <a:spLocks noChangeShapeType="1"/>
          </p:cNvSpPr>
          <p:nvPr/>
        </p:nvSpPr>
        <p:spPr bwMode="auto">
          <a:xfrm>
            <a:off x="25908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7" name="Line 27"/>
          <p:cNvSpPr>
            <a:spLocks noChangeShapeType="1"/>
          </p:cNvSpPr>
          <p:nvPr/>
        </p:nvSpPr>
        <p:spPr bwMode="auto">
          <a:xfrm>
            <a:off x="26670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>
            <a:off x="27432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>
            <a:off x="28194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0" name="Line 30"/>
          <p:cNvSpPr>
            <a:spLocks noChangeShapeType="1"/>
          </p:cNvSpPr>
          <p:nvPr/>
        </p:nvSpPr>
        <p:spPr bwMode="auto">
          <a:xfrm>
            <a:off x="2895600" y="2209800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1" name="Line 31"/>
          <p:cNvSpPr>
            <a:spLocks noChangeShapeType="1"/>
          </p:cNvSpPr>
          <p:nvPr/>
        </p:nvSpPr>
        <p:spPr bwMode="auto">
          <a:xfrm>
            <a:off x="2133600" y="2286000"/>
            <a:ext cx="83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2" name="Oval 32"/>
          <p:cNvSpPr>
            <a:spLocks noChangeArrowheads="1"/>
          </p:cNvSpPr>
          <p:nvPr/>
        </p:nvSpPr>
        <p:spPr bwMode="auto">
          <a:xfrm>
            <a:off x="7620000" y="2133600"/>
            <a:ext cx="990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080" name="Text Box 34"/>
          <p:cNvSpPr txBox="1">
            <a:spLocks noChangeArrowheads="1"/>
          </p:cNvSpPr>
          <p:nvPr/>
        </p:nvSpPr>
        <p:spPr bwMode="auto">
          <a:xfrm>
            <a:off x="6877050" y="187325"/>
            <a:ext cx="2089150" cy="361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FF0000"/>
                </a:solidFill>
              </a:rPr>
              <a:t>Wybory do SEJMU</a:t>
            </a:r>
          </a:p>
        </p:txBody>
      </p:sp>
      <p:sp>
        <p:nvSpPr>
          <p:cNvPr id="56356" name="Line 36"/>
          <p:cNvSpPr>
            <a:spLocks noChangeShapeType="1"/>
          </p:cNvSpPr>
          <p:nvPr/>
        </p:nvSpPr>
        <p:spPr bwMode="auto">
          <a:xfrm>
            <a:off x="24257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7" name="Line 37"/>
          <p:cNvSpPr>
            <a:spLocks noChangeShapeType="1"/>
          </p:cNvSpPr>
          <p:nvPr/>
        </p:nvSpPr>
        <p:spPr bwMode="auto">
          <a:xfrm>
            <a:off x="25019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8" name="Line 38"/>
          <p:cNvSpPr>
            <a:spLocks noChangeShapeType="1"/>
          </p:cNvSpPr>
          <p:nvPr/>
        </p:nvSpPr>
        <p:spPr bwMode="auto">
          <a:xfrm>
            <a:off x="25781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59" name="Line 39"/>
          <p:cNvSpPr>
            <a:spLocks noChangeShapeType="1"/>
          </p:cNvSpPr>
          <p:nvPr/>
        </p:nvSpPr>
        <p:spPr bwMode="auto">
          <a:xfrm>
            <a:off x="26543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0" name="Line 40"/>
          <p:cNvSpPr>
            <a:spLocks noChangeShapeType="1"/>
          </p:cNvSpPr>
          <p:nvPr/>
        </p:nvSpPr>
        <p:spPr bwMode="auto">
          <a:xfrm>
            <a:off x="27305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1" name="Line 41"/>
          <p:cNvSpPr>
            <a:spLocks noChangeShapeType="1"/>
          </p:cNvSpPr>
          <p:nvPr/>
        </p:nvSpPr>
        <p:spPr bwMode="auto">
          <a:xfrm>
            <a:off x="28067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2" name="Line 42"/>
          <p:cNvSpPr>
            <a:spLocks noChangeShapeType="1"/>
          </p:cNvSpPr>
          <p:nvPr/>
        </p:nvSpPr>
        <p:spPr bwMode="auto">
          <a:xfrm>
            <a:off x="28829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3" name="Line 43"/>
          <p:cNvSpPr>
            <a:spLocks noChangeShapeType="1"/>
          </p:cNvSpPr>
          <p:nvPr/>
        </p:nvSpPr>
        <p:spPr bwMode="auto">
          <a:xfrm>
            <a:off x="29591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4" name="Line 44"/>
          <p:cNvSpPr>
            <a:spLocks noChangeShapeType="1"/>
          </p:cNvSpPr>
          <p:nvPr/>
        </p:nvSpPr>
        <p:spPr bwMode="auto">
          <a:xfrm>
            <a:off x="30353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5" name="Line 45"/>
          <p:cNvSpPr>
            <a:spLocks noChangeShapeType="1"/>
          </p:cNvSpPr>
          <p:nvPr/>
        </p:nvSpPr>
        <p:spPr bwMode="auto">
          <a:xfrm>
            <a:off x="3111500" y="3616325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6" name="Line 46"/>
          <p:cNvSpPr>
            <a:spLocks noChangeShapeType="1"/>
          </p:cNvSpPr>
          <p:nvPr/>
        </p:nvSpPr>
        <p:spPr bwMode="auto">
          <a:xfrm>
            <a:off x="2349500" y="3692525"/>
            <a:ext cx="838200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7" name="Line 47"/>
          <p:cNvSpPr>
            <a:spLocks noChangeShapeType="1"/>
          </p:cNvSpPr>
          <p:nvPr/>
        </p:nvSpPr>
        <p:spPr bwMode="auto">
          <a:xfrm>
            <a:off x="34417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8" name="Line 48"/>
          <p:cNvSpPr>
            <a:spLocks noChangeShapeType="1"/>
          </p:cNvSpPr>
          <p:nvPr/>
        </p:nvSpPr>
        <p:spPr bwMode="auto">
          <a:xfrm>
            <a:off x="35179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69" name="Line 49"/>
          <p:cNvSpPr>
            <a:spLocks noChangeShapeType="1"/>
          </p:cNvSpPr>
          <p:nvPr/>
        </p:nvSpPr>
        <p:spPr bwMode="auto">
          <a:xfrm>
            <a:off x="35941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0" name="Line 50"/>
          <p:cNvSpPr>
            <a:spLocks noChangeShapeType="1"/>
          </p:cNvSpPr>
          <p:nvPr/>
        </p:nvSpPr>
        <p:spPr bwMode="auto">
          <a:xfrm>
            <a:off x="3670300" y="3636963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1" name="Line 51"/>
          <p:cNvSpPr>
            <a:spLocks noChangeShapeType="1"/>
          </p:cNvSpPr>
          <p:nvPr/>
        </p:nvSpPr>
        <p:spPr bwMode="auto">
          <a:xfrm>
            <a:off x="23399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2" name="Line 52"/>
          <p:cNvSpPr>
            <a:spLocks noChangeShapeType="1"/>
          </p:cNvSpPr>
          <p:nvPr/>
        </p:nvSpPr>
        <p:spPr bwMode="auto">
          <a:xfrm>
            <a:off x="24161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3" name="Line 53"/>
          <p:cNvSpPr>
            <a:spLocks noChangeShapeType="1"/>
          </p:cNvSpPr>
          <p:nvPr/>
        </p:nvSpPr>
        <p:spPr bwMode="auto">
          <a:xfrm>
            <a:off x="24923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6374" name="Line 54"/>
          <p:cNvSpPr>
            <a:spLocks noChangeShapeType="1"/>
          </p:cNvSpPr>
          <p:nvPr/>
        </p:nvSpPr>
        <p:spPr bwMode="auto">
          <a:xfrm>
            <a:off x="2568575" y="3284538"/>
            <a:ext cx="0" cy="15240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17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56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6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6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6" dur="500"/>
                                        <p:tgtEl>
                                          <p:spTgt spid="56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0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2" presetID="17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9100"/>
                            </p:stCondLst>
                            <p:childTnLst>
                              <p:par>
                                <p:cTn id="239" presetID="17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6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0100"/>
                            </p:stCondLst>
                            <p:childTnLst>
                              <p:par>
                                <p:cTn id="244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6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28" grpId="0" animBg="1"/>
      <p:bldP spid="56329" grpId="0" autoUpdateAnimBg="0"/>
      <p:bldP spid="56330" grpId="0" autoUpdateAnimBg="0"/>
      <p:bldP spid="56341" grpId="0" animBg="1"/>
      <p:bldP spid="56342" grpId="0" animBg="1"/>
      <p:bldP spid="56343" grpId="0" animBg="1"/>
      <p:bldP spid="56344" grpId="0" animBg="1"/>
      <p:bldP spid="56345" grpId="0" animBg="1"/>
      <p:bldP spid="56346" grpId="0" animBg="1"/>
      <p:bldP spid="56347" grpId="0" animBg="1"/>
      <p:bldP spid="56348" grpId="0" animBg="1"/>
      <p:bldP spid="56349" grpId="0" animBg="1"/>
      <p:bldP spid="56350" grpId="0" animBg="1"/>
      <p:bldP spid="56351" grpId="0" animBg="1"/>
      <p:bldP spid="56352" grpId="0" animBg="1"/>
      <p:bldP spid="56356" grpId="0" animBg="1"/>
      <p:bldP spid="56357" grpId="0" animBg="1"/>
      <p:bldP spid="56358" grpId="0" animBg="1"/>
      <p:bldP spid="56359" grpId="0" animBg="1"/>
      <p:bldP spid="56360" grpId="0" animBg="1"/>
      <p:bldP spid="56361" grpId="0" animBg="1"/>
      <p:bldP spid="56362" grpId="0" animBg="1"/>
      <p:bldP spid="56363" grpId="0" animBg="1"/>
      <p:bldP spid="56364" grpId="0" animBg="1"/>
      <p:bldP spid="56365" grpId="0" animBg="1"/>
      <p:bldP spid="56366" grpId="0" animBg="1"/>
      <p:bldP spid="56367" grpId="0" animBg="1"/>
      <p:bldP spid="56368" grpId="0" animBg="1"/>
      <p:bldP spid="56369" grpId="0" animBg="1"/>
      <p:bldP spid="56370" grpId="0" animBg="1"/>
      <p:bldP spid="56371" grpId="0" animBg="1"/>
      <p:bldP spid="56372" grpId="0" animBg="1"/>
      <p:bldP spid="56373" grpId="0" animBg="1"/>
      <p:bldP spid="5637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476672"/>
            <a:ext cx="8229600" cy="576064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15. Na poszczególne listy kandydatów i umieszczonych na nich kandydatów oddano następujące liczby głosów ważnych:</a:t>
            </a:r>
          </a:p>
          <a:p>
            <a:pPr>
              <a:buFontTx/>
              <a:buNone/>
            </a:pPr>
            <a:r>
              <a:rPr lang="pl-PL" altLang="pl-PL" sz="1100" dirty="0">
                <a:latin typeface="Times New Roman" pitchFamily="18" charset="0"/>
                <a:cs typeface="Times New Roman" pitchFamily="18" charset="0"/>
              </a:rPr>
              <a:t>Lista Nr …….   </a:t>
            </a:r>
            <a:r>
              <a:rPr lang="pl-PL" altLang="pl-PL" sz="11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Numer listy i nazwa komitetu wyborczego jak na karcie do głosowania </a:t>
            </a: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11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96752"/>
          <a:ext cx="8280400" cy="432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4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6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5744">
                <a:tc gridSpan="2">
                  <a:txBody>
                    <a:bodyPr/>
                    <a:lstStyle/>
                    <a:p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ważnych oddanych na listę: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b="1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b="1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b="1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96">
                <a:tc gridSpan="7"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Na poszczególnych kandydatów z tej listy oddano następujące liczby głosów ważnych: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Nazwiska i imiona kandydatów</a:t>
                      </a:r>
                      <a:r>
                        <a:rPr lang="pl-PL" sz="1100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jak na karcie do głosowania</a:t>
                      </a:r>
                      <a:endParaRPr lang="pl-PL" sz="110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04"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04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>
                          <a:latin typeface="Times New Roman" pitchFamily="18" charset="0"/>
                          <a:cs typeface="Times New Roman" pitchFamily="18" charset="0"/>
                        </a:rPr>
                        <a:t>RAZEM:</a:t>
                      </a: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i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0062">
                <a:tc gridSpan="7">
                  <a:txBody>
                    <a:bodyPr/>
                    <a:lstStyle/>
                    <a:p>
                      <a:pPr marL="536575" indent="-536575"/>
                      <a:r>
                        <a:rPr lang="pl-PL" sz="1100" b="1" dirty="0">
                          <a:latin typeface="Times New Roman" pitchFamily="18" charset="0"/>
                          <a:cs typeface="Times New Roman" pitchFamily="18" charset="0"/>
                        </a:rPr>
                        <a:t>Uwaga!</a:t>
                      </a:r>
                      <a:r>
                        <a:rPr lang="pl-PL" sz="1100" dirty="0">
                          <a:latin typeface="Times New Roman" pitchFamily="18" charset="0"/>
                          <a:cs typeface="Times New Roman" pitchFamily="18" charset="0"/>
                        </a:rPr>
                        <a:t> Suma głosów</a:t>
                      </a:r>
                      <a:r>
                        <a:rPr lang="pl-PL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oddanych na wszystkich kandydatów z danej listy ( rubryka Razem) równa się liczbie głosów ważnych oddanych na tę listę. Wyjątek od tej zasady może dotyczyć listy na której znajduje się nazwisko kandydata skreślonego z listy</a:t>
                      </a:r>
                      <a:endParaRPr lang="pl-PL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3" marB="45713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1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0471" name="Symbol zastępczy numeru slajdu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02B3C97D-A998-4D4A-B650-7677D878CF6F}" type="slidenum">
              <a:rPr lang="pl-PL" altLang="pl-PL" sz="1400"/>
              <a:pPr algn="r" eaLnBrk="1" hangingPunct="1"/>
              <a:t>92</a:t>
            </a:fld>
            <a:endParaRPr lang="pl-PL" altLang="pl-PL" sz="1400"/>
          </a:p>
        </p:txBody>
      </p:sp>
    </p:spTree>
  </p:cSld>
  <p:clrMapOvr>
    <a:masterClrMapping/>
  </p:clrMapOvr>
  <p:transition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370384" cy="352127"/>
          </a:xfrm>
          <a:noFill/>
        </p:spPr>
        <p:txBody>
          <a:bodyPr/>
          <a:lstStyle/>
          <a:p>
            <a:fld id="{26D137E8-6B41-4BD4-AE7E-398B452452EB}" type="slidenum">
              <a:rPr lang="pl-PL" sz="1000"/>
              <a:pPr/>
              <a:t>93</a:t>
            </a:fld>
            <a:endParaRPr lang="pl-PL" sz="1000" dirty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8" y="5030788"/>
            <a:ext cx="5961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8488" y="1484313"/>
            <a:ext cx="5976937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331913" y="1412875"/>
            <a:ext cx="5318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dirty="0">
                <a:solidFill>
                  <a:schemeClr val="tx2"/>
                </a:solidFill>
              </a:rPr>
              <a:t>100                      Komitet Wyborczy ABC</a:t>
            </a:r>
          </a:p>
        </p:txBody>
      </p:sp>
      <p:grpSp>
        <p:nvGrpSpPr>
          <p:cNvPr id="43014" name="Group 5"/>
          <p:cNvGrpSpPr>
            <a:grpSpLocks/>
          </p:cNvGrpSpPr>
          <p:nvPr/>
        </p:nvGrpSpPr>
        <p:grpSpPr bwMode="auto">
          <a:xfrm>
            <a:off x="609600" y="1468438"/>
            <a:ext cx="5978525" cy="5157787"/>
            <a:chOff x="384" y="672"/>
            <a:chExt cx="3744" cy="3456"/>
          </a:xfrm>
        </p:grpSpPr>
        <p:sp>
          <p:nvSpPr>
            <p:cNvPr id="43072" name="Line 6"/>
            <p:cNvSpPr>
              <a:spLocks noChangeShapeType="1"/>
            </p:cNvSpPr>
            <p:nvPr/>
          </p:nvSpPr>
          <p:spPr bwMode="auto">
            <a:xfrm>
              <a:off x="384" y="672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3073" name="Line 7"/>
            <p:cNvSpPr>
              <a:spLocks noChangeShapeType="1"/>
            </p:cNvSpPr>
            <p:nvPr/>
          </p:nvSpPr>
          <p:spPr bwMode="auto">
            <a:xfrm>
              <a:off x="384" y="672"/>
              <a:ext cx="0" cy="3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3074" name="Line 8"/>
            <p:cNvSpPr>
              <a:spLocks noChangeShapeType="1"/>
            </p:cNvSpPr>
            <p:nvPr/>
          </p:nvSpPr>
          <p:spPr bwMode="auto">
            <a:xfrm>
              <a:off x="4128" y="672"/>
              <a:ext cx="0" cy="3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3075" name="Line 9"/>
            <p:cNvSpPr>
              <a:spLocks noChangeShapeType="1"/>
            </p:cNvSpPr>
            <p:nvPr/>
          </p:nvSpPr>
          <p:spPr bwMode="auto">
            <a:xfrm>
              <a:off x="384" y="4128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</p:grp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2667000" y="304800"/>
            <a:ext cx="624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pl-PL" sz="2000" dirty="0">
                <a:solidFill>
                  <a:schemeClr val="tx2"/>
                </a:solidFill>
              </a:rPr>
              <a:t>Ustalenie wyników głosowania na poszczególne listy oraz umieszczonych na nich kandydatów</a:t>
            </a:r>
          </a:p>
        </p:txBody>
      </p:sp>
      <p:sp>
        <p:nvSpPr>
          <p:cNvPr id="260107" name="Text Box 11"/>
          <p:cNvSpPr txBox="1">
            <a:spLocks noChangeArrowheads="1"/>
          </p:cNvSpPr>
          <p:nvPr/>
        </p:nvSpPr>
        <p:spPr bwMode="auto">
          <a:xfrm>
            <a:off x="6067425" y="1828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5686425" y="1828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260109" name="Text Box 13"/>
          <p:cNvSpPr txBox="1">
            <a:spLocks noChangeArrowheads="1"/>
          </p:cNvSpPr>
          <p:nvPr/>
        </p:nvSpPr>
        <p:spPr bwMode="auto">
          <a:xfrm>
            <a:off x="5305425" y="1828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6011863" y="47244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60111" name="Text Box 15"/>
          <p:cNvSpPr txBox="1">
            <a:spLocks noChangeArrowheads="1"/>
          </p:cNvSpPr>
          <p:nvPr/>
        </p:nvSpPr>
        <p:spPr bwMode="auto">
          <a:xfrm>
            <a:off x="5381625" y="5805488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260112" name="Text Box 16"/>
          <p:cNvSpPr txBox="1">
            <a:spLocks noChangeArrowheads="1"/>
          </p:cNvSpPr>
          <p:nvPr/>
        </p:nvSpPr>
        <p:spPr bwMode="auto">
          <a:xfrm>
            <a:off x="5762625" y="5805488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260113" name="Text Box 17"/>
          <p:cNvSpPr txBox="1">
            <a:spLocks noChangeArrowheads="1"/>
          </p:cNvSpPr>
          <p:nvPr/>
        </p:nvSpPr>
        <p:spPr bwMode="auto">
          <a:xfrm>
            <a:off x="6067425" y="5805488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0114" name="Oval 18"/>
          <p:cNvSpPr>
            <a:spLocks noChangeArrowheads="1"/>
          </p:cNvSpPr>
          <p:nvPr/>
        </p:nvSpPr>
        <p:spPr bwMode="auto">
          <a:xfrm>
            <a:off x="5153025" y="5780088"/>
            <a:ext cx="1219200" cy="38576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0115" name="Oval 19"/>
          <p:cNvSpPr>
            <a:spLocks noChangeArrowheads="1"/>
          </p:cNvSpPr>
          <p:nvPr/>
        </p:nvSpPr>
        <p:spPr bwMode="auto">
          <a:xfrm>
            <a:off x="5162550" y="1825625"/>
            <a:ext cx="1219200" cy="3857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0116" name="AutoShape 20"/>
          <p:cNvSpPr>
            <a:spLocks/>
          </p:cNvSpPr>
          <p:nvPr/>
        </p:nvSpPr>
        <p:spPr bwMode="auto">
          <a:xfrm>
            <a:off x="6410325" y="2252663"/>
            <a:ext cx="609600" cy="3481387"/>
          </a:xfrm>
          <a:prstGeom prst="rightBrace">
            <a:avLst>
              <a:gd name="adj1" fmla="val 47591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0117" name="Text Box 21"/>
          <p:cNvSpPr txBox="1">
            <a:spLocks noChangeArrowheads="1"/>
          </p:cNvSpPr>
          <p:nvPr/>
        </p:nvSpPr>
        <p:spPr bwMode="auto">
          <a:xfrm>
            <a:off x="6705600" y="42672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tx2"/>
                </a:solidFill>
                <a:sym typeface="Wingdings 2" pitchFamily="18" charset="2"/>
              </a:rPr>
              <a:t></a:t>
            </a:r>
            <a:endParaRPr lang="pl-PL">
              <a:solidFill>
                <a:schemeClr val="tx2"/>
              </a:solidFill>
            </a:endParaRPr>
          </a:p>
        </p:txBody>
      </p:sp>
      <p:sp>
        <p:nvSpPr>
          <p:cNvPr id="260118" name="Text Box 22"/>
          <p:cNvSpPr txBox="1">
            <a:spLocks noChangeArrowheads="1"/>
          </p:cNvSpPr>
          <p:nvPr/>
        </p:nvSpPr>
        <p:spPr bwMode="auto">
          <a:xfrm>
            <a:off x="6588125" y="5661025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>
                <a:solidFill>
                  <a:schemeClr val="tx2"/>
                </a:solidFill>
                <a:sym typeface="Wingdings 2" pitchFamily="18" charset="2"/>
              </a:rPr>
              <a:t>=</a:t>
            </a:r>
            <a:endParaRPr lang="pl-PL" sz="3200" b="1">
              <a:solidFill>
                <a:schemeClr val="tx2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72225" y="2060575"/>
            <a:ext cx="2481263" cy="3816350"/>
            <a:chOff x="4014" y="1298"/>
            <a:chExt cx="1563" cy="2404"/>
          </a:xfrm>
        </p:grpSpPr>
        <p:sp>
          <p:nvSpPr>
            <p:cNvPr id="43069" name="Text Box 24"/>
            <p:cNvSpPr txBox="1">
              <a:spLocks noChangeArrowheads="1"/>
            </p:cNvSpPr>
            <p:nvPr/>
          </p:nvSpPr>
          <p:spPr bwMode="auto">
            <a:xfrm>
              <a:off x="4377" y="2432"/>
              <a:ext cx="1200" cy="12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>
                  <a:solidFill>
                    <a:schemeClr val="tx2"/>
                  </a:solidFill>
                </a:rPr>
                <a:t>W przypadku gdy nie było skreśleń, wartości  te muszą być identyczne</a:t>
              </a:r>
            </a:p>
          </p:txBody>
        </p:sp>
        <p:sp>
          <p:nvSpPr>
            <p:cNvPr id="43070" name="Line 25"/>
            <p:cNvSpPr>
              <a:spLocks noChangeShapeType="1"/>
            </p:cNvSpPr>
            <p:nvPr/>
          </p:nvSpPr>
          <p:spPr bwMode="auto">
            <a:xfrm flipH="1">
              <a:off x="4059" y="3203"/>
              <a:ext cx="499" cy="4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43071" name="Line 26"/>
            <p:cNvSpPr>
              <a:spLocks noChangeShapeType="1"/>
            </p:cNvSpPr>
            <p:nvPr/>
          </p:nvSpPr>
          <p:spPr bwMode="auto">
            <a:xfrm flipH="1" flipV="1">
              <a:off x="4014" y="1298"/>
              <a:ext cx="771" cy="1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09600" y="457200"/>
            <a:ext cx="1679575" cy="514350"/>
            <a:chOff x="432" y="240"/>
            <a:chExt cx="1058" cy="324"/>
          </a:xfrm>
        </p:grpSpPr>
        <p:sp>
          <p:nvSpPr>
            <p:cNvPr id="43067" name="WordArt 28"/>
            <p:cNvSpPr>
              <a:spLocks noChangeArrowheads="1" noChangeShapeType="1" noTextEdit="1"/>
            </p:cNvSpPr>
            <p:nvPr/>
          </p:nvSpPr>
          <p:spPr bwMode="auto">
            <a:xfrm rot="-799425">
              <a:off x="672" y="336"/>
              <a:ext cx="576" cy="1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2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Przykład</a:t>
              </a:r>
            </a:p>
          </p:txBody>
        </p:sp>
        <p:sp>
          <p:nvSpPr>
            <p:cNvPr id="43068" name="Rectangle 29"/>
            <p:cNvSpPr>
              <a:spLocks noChangeArrowheads="1"/>
            </p:cNvSpPr>
            <p:nvPr/>
          </p:nvSpPr>
          <p:spPr bwMode="auto">
            <a:xfrm rot="-831902">
              <a:off x="432" y="240"/>
              <a:ext cx="1058" cy="3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943600" y="1268413"/>
            <a:ext cx="3200400" cy="1006475"/>
            <a:chOff x="3744" y="720"/>
            <a:chExt cx="2016" cy="634"/>
          </a:xfrm>
        </p:grpSpPr>
        <p:sp>
          <p:nvSpPr>
            <p:cNvPr id="43065" name="Line 31"/>
            <p:cNvSpPr>
              <a:spLocks noChangeShapeType="1"/>
            </p:cNvSpPr>
            <p:nvPr/>
          </p:nvSpPr>
          <p:spPr bwMode="auto">
            <a:xfrm flipH="1">
              <a:off x="3744" y="989"/>
              <a:ext cx="720" cy="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43066" name="Text Box 32"/>
            <p:cNvSpPr txBox="1">
              <a:spLocks noChangeArrowheads="1"/>
            </p:cNvSpPr>
            <p:nvPr/>
          </p:nvSpPr>
          <p:spPr bwMode="auto">
            <a:xfrm>
              <a:off x="4368" y="720"/>
              <a:ext cx="1392" cy="6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2000">
                  <a:solidFill>
                    <a:schemeClr val="tx2"/>
                  </a:solidFill>
                </a:rPr>
                <a:t>Stanowi sumę głosów z rubryki „</a:t>
              </a:r>
              <a:r>
                <a:rPr lang="pl-PL" sz="2000" b="1">
                  <a:solidFill>
                    <a:schemeClr val="tx2"/>
                  </a:solidFill>
                </a:rPr>
                <a:t>Razem</a:t>
              </a:r>
              <a:r>
                <a:rPr lang="pl-PL" sz="2000">
                  <a:solidFill>
                    <a:schemeClr val="tx2"/>
                  </a:solidFill>
                </a:rPr>
                <a:t>”</a:t>
              </a:r>
            </a:p>
          </p:txBody>
        </p:sp>
      </p:grpSp>
      <p:sp>
        <p:nvSpPr>
          <p:cNvPr id="43031" name="Text Box 33"/>
          <p:cNvSpPr txBox="1">
            <a:spLocks noChangeArrowheads="1"/>
          </p:cNvSpPr>
          <p:nvPr/>
        </p:nvSpPr>
        <p:spPr bwMode="auto">
          <a:xfrm>
            <a:off x="1258888" y="23495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JANKOWSKA Janina</a:t>
            </a:r>
          </a:p>
        </p:txBody>
      </p:sp>
      <p:sp>
        <p:nvSpPr>
          <p:cNvPr id="43032" name="Text Box 34"/>
          <p:cNvSpPr txBox="1">
            <a:spLocks noChangeArrowheads="1"/>
          </p:cNvSpPr>
          <p:nvPr/>
        </p:nvSpPr>
        <p:spPr bwMode="auto">
          <a:xfrm>
            <a:off x="1258888" y="263683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CZAPOWSKI Dawid</a:t>
            </a:r>
          </a:p>
        </p:txBody>
      </p:sp>
      <p:sp>
        <p:nvSpPr>
          <p:cNvPr id="43033" name="Text Box 35"/>
          <p:cNvSpPr txBox="1">
            <a:spLocks noChangeArrowheads="1"/>
          </p:cNvSpPr>
          <p:nvPr/>
        </p:nvSpPr>
        <p:spPr bwMode="auto">
          <a:xfrm>
            <a:off x="1274763" y="2924175"/>
            <a:ext cx="2682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EUROPEJSKI Filip</a:t>
            </a:r>
          </a:p>
        </p:txBody>
      </p:sp>
      <p:sp>
        <p:nvSpPr>
          <p:cNvPr id="43034" name="Text Box 36"/>
          <p:cNvSpPr txBox="1">
            <a:spLocks noChangeArrowheads="1"/>
          </p:cNvSpPr>
          <p:nvPr/>
        </p:nvSpPr>
        <p:spPr bwMode="auto">
          <a:xfrm>
            <a:off x="1289050" y="31416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GROCHOWSKI Henryk</a:t>
            </a:r>
          </a:p>
        </p:txBody>
      </p:sp>
      <p:sp>
        <p:nvSpPr>
          <p:cNvPr id="43035" name="Text Box 37"/>
          <p:cNvSpPr txBox="1">
            <a:spLocks noChangeArrowheads="1"/>
          </p:cNvSpPr>
          <p:nvPr/>
        </p:nvSpPr>
        <p:spPr bwMode="auto">
          <a:xfrm>
            <a:off x="1270000" y="36449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JĄKALSKI Jerzy</a:t>
            </a:r>
          </a:p>
        </p:txBody>
      </p:sp>
      <p:sp>
        <p:nvSpPr>
          <p:cNvPr id="43036" name="Text Box 38"/>
          <p:cNvSpPr txBox="1">
            <a:spLocks noChangeArrowheads="1"/>
          </p:cNvSpPr>
          <p:nvPr/>
        </p:nvSpPr>
        <p:spPr bwMode="auto">
          <a:xfrm>
            <a:off x="1284288" y="3933825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KLAKIERSKA Lucyna</a:t>
            </a: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1284288" y="42338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MAM Nikodem</a:t>
            </a:r>
          </a:p>
        </p:txBody>
      </p:sp>
      <p:sp>
        <p:nvSpPr>
          <p:cNvPr id="43038" name="Text Box 40"/>
          <p:cNvSpPr txBox="1">
            <a:spLocks noChangeArrowheads="1"/>
          </p:cNvSpPr>
          <p:nvPr/>
        </p:nvSpPr>
        <p:spPr bwMode="auto">
          <a:xfrm>
            <a:off x="1298575" y="45085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OLSZTYŃSKA Paulina</a:t>
            </a:r>
          </a:p>
        </p:txBody>
      </p:sp>
      <p:sp>
        <p:nvSpPr>
          <p:cNvPr id="43039" name="Text Box 41"/>
          <p:cNvSpPr txBox="1">
            <a:spLocks noChangeArrowheads="1"/>
          </p:cNvSpPr>
          <p:nvPr/>
        </p:nvSpPr>
        <p:spPr bwMode="auto">
          <a:xfrm>
            <a:off x="1258888" y="34290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RYBAK Stefan</a:t>
            </a:r>
          </a:p>
        </p:txBody>
      </p:sp>
      <p:sp>
        <p:nvSpPr>
          <p:cNvPr id="43040" name="Text Box 42"/>
          <p:cNvSpPr txBox="1">
            <a:spLocks noChangeArrowheads="1"/>
          </p:cNvSpPr>
          <p:nvPr/>
        </p:nvSpPr>
        <p:spPr bwMode="auto">
          <a:xfrm>
            <a:off x="1289050" y="477043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TATARSKI Adam</a:t>
            </a:r>
          </a:p>
        </p:txBody>
      </p:sp>
      <p:sp>
        <p:nvSpPr>
          <p:cNvPr id="260139" name="Text Box 43"/>
          <p:cNvSpPr txBox="1">
            <a:spLocks noChangeArrowheads="1"/>
          </p:cNvSpPr>
          <p:nvPr/>
        </p:nvSpPr>
        <p:spPr bwMode="auto">
          <a:xfrm>
            <a:off x="5995988" y="25908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8</a:t>
            </a:r>
          </a:p>
        </p:txBody>
      </p:sp>
      <p:sp>
        <p:nvSpPr>
          <p:cNvPr id="260140" name="Text Box 44"/>
          <p:cNvSpPr txBox="1">
            <a:spLocks noChangeArrowheads="1"/>
          </p:cNvSpPr>
          <p:nvPr/>
        </p:nvSpPr>
        <p:spPr bwMode="auto">
          <a:xfrm>
            <a:off x="5729288" y="23622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0141" name="Text Box 45"/>
          <p:cNvSpPr txBox="1">
            <a:spLocks noChangeArrowheads="1"/>
          </p:cNvSpPr>
          <p:nvPr/>
        </p:nvSpPr>
        <p:spPr bwMode="auto">
          <a:xfrm>
            <a:off x="5995988" y="23495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260142" name="Text Box 46"/>
          <p:cNvSpPr txBox="1">
            <a:spLocks noChangeArrowheads="1"/>
          </p:cNvSpPr>
          <p:nvPr/>
        </p:nvSpPr>
        <p:spPr bwMode="auto">
          <a:xfrm>
            <a:off x="5995988" y="287655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260143" name="Text Box 47"/>
          <p:cNvSpPr txBox="1">
            <a:spLocks noChangeArrowheads="1"/>
          </p:cNvSpPr>
          <p:nvPr/>
        </p:nvSpPr>
        <p:spPr bwMode="auto">
          <a:xfrm>
            <a:off x="6010275" y="33766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0144" name="Text Box 48"/>
          <p:cNvSpPr txBox="1">
            <a:spLocks noChangeArrowheads="1"/>
          </p:cNvSpPr>
          <p:nvPr/>
        </p:nvSpPr>
        <p:spPr bwMode="auto">
          <a:xfrm>
            <a:off x="5802313" y="33766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0145" name="Text Box 49"/>
          <p:cNvSpPr txBox="1">
            <a:spLocks noChangeArrowheads="1"/>
          </p:cNvSpPr>
          <p:nvPr/>
        </p:nvSpPr>
        <p:spPr bwMode="auto">
          <a:xfrm>
            <a:off x="6010275" y="3652838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260146" name="Text Box 50"/>
          <p:cNvSpPr txBox="1">
            <a:spLocks noChangeArrowheads="1"/>
          </p:cNvSpPr>
          <p:nvPr/>
        </p:nvSpPr>
        <p:spPr bwMode="auto">
          <a:xfrm>
            <a:off x="6024563" y="31210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260147" name="Text Box 51"/>
          <p:cNvSpPr txBox="1">
            <a:spLocks noChangeArrowheads="1"/>
          </p:cNvSpPr>
          <p:nvPr/>
        </p:nvSpPr>
        <p:spPr bwMode="auto">
          <a:xfrm>
            <a:off x="6008688" y="5272088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260148" name="Text Box 52"/>
          <p:cNvSpPr txBox="1">
            <a:spLocks noChangeArrowheads="1"/>
          </p:cNvSpPr>
          <p:nvPr/>
        </p:nvSpPr>
        <p:spPr bwMode="auto">
          <a:xfrm>
            <a:off x="6010275" y="44307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60149" name="Text Box 53"/>
          <p:cNvSpPr txBox="1">
            <a:spLocks noChangeArrowheads="1"/>
          </p:cNvSpPr>
          <p:nvPr/>
        </p:nvSpPr>
        <p:spPr bwMode="auto">
          <a:xfrm>
            <a:off x="6010275" y="394176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60150" name="Text Box 54"/>
          <p:cNvSpPr txBox="1">
            <a:spLocks noChangeArrowheads="1"/>
          </p:cNvSpPr>
          <p:nvPr/>
        </p:nvSpPr>
        <p:spPr bwMode="auto">
          <a:xfrm>
            <a:off x="5757863" y="25781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60151" name="Text Box 55"/>
          <p:cNvSpPr txBox="1">
            <a:spLocks noChangeArrowheads="1"/>
          </p:cNvSpPr>
          <p:nvPr/>
        </p:nvSpPr>
        <p:spPr bwMode="auto">
          <a:xfrm>
            <a:off x="5746750" y="394176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60152" name="Text Box 56"/>
          <p:cNvSpPr txBox="1">
            <a:spLocks noChangeArrowheads="1"/>
          </p:cNvSpPr>
          <p:nvPr/>
        </p:nvSpPr>
        <p:spPr bwMode="auto">
          <a:xfrm>
            <a:off x="5778500" y="525145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0153" name="Text Box 57"/>
          <p:cNvSpPr txBox="1">
            <a:spLocks noChangeArrowheads="1"/>
          </p:cNvSpPr>
          <p:nvPr/>
        </p:nvSpPr>
        <p:spPr bwMode="auto">
          <a:xfrm>
            <a:off x="5746750" y="44307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0154" name="Text Box 58"/>
          <p:cNvSpPr txBox="1">
            <a:spLocks noChangeArrowheads="1"/>
          </p:cNvSpPr>
          <p:nvPr/>
        </p:nvSpPr>
        <p:spPr bwMode="auto">
          <a:xfrm>
            <a:off x="5772150" y="366871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43057" name="Text Box 59"/>
          <p:cNvSpPr txBox="1">
            <a:spLocks noChangeArrowheads="1"/>
          </p:cNvSpPr>
          <p:nvPr/>
        </p:nvSpPr>
        <p:spPr bwMode="auto">
          <a:xfrm>
            <a:off x="1258888" y="558958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ZIÓŁKO Jan</a:t>
            </a:r>
          </a:p>
        </p:txBody>
      </p:sp>
      <p:sp>
        <p:nvSpPr>
          <p:cNvPr id="260156" name="Text Box 60"/>
          <p:cNvSpPr txBox="1">
            <a:spLocks noChangeArrowheads="1"/>
          </p:cNvSpPr>
          <p:nvPr/>
        </p:nvSpPr>
        <p:spPr bwMode="auto">
          <a:xfrm>
            <a:off x="6084888" y="5516563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43059" name="Text Box 61"/>
          <p:cNvSpPr txBox="1">
            <a:spLocks noChangeArrowheads="1"/>
          </p:cNvSpPr>
          <p:nvPr/>
        </p:nvSpPr>
        <p:spPr bwMode="auto">
          <a:xfrm>
            <a:off x="1258888" y="5013325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LIPIEC Anna</a:t>
            </a:r>
          </a:p>
        </p:txBody>
      </p:sp>
      <p:sp>
        <p:nvSpPr>
          <p:cNvPr id="43060" name="Text Box 62"/>
          <p:cNvSpPr txBox="1">
            <a:spLocks noChangeArrowheads="1"/>
          </p:cNvSpPr>
          <p:nvPr/>
        </p:nvSpPr>
        <p:spPr bwMode="auto">
          <a:xfrm>
            <a:off x="1258888" y="53006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ADAMSKI  Norbert</a:t>
            </a:r>
          </a:p>
        </p:txBody>
      </p:sp>
      <p:sp>
        <p:nvSpPr>
          <p:cNvPr id="260159" name="Text Box 63"/>
          <p:cNvSpPr txBox="1">
            <a:spLocks noChangeArrowheads="1"/>
          </p:cNvSpPr>
          <p:nvPr/>
        </p:nvSpPr>
        <p:spPr bwMode="auto">
          <a:xfrm>
            <a:off x="6029325" y="4178300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60160" name="Text Box 64"/>
          <p:cNvSpPr txBox="1">
            <a:spLocks noChangeArrowheads="1"/>
          </p:cNvSpPr>
          <p:nvPr/>
        </p:nvSpPr>
        <p:spPr bwMode="auto">
          <a:xfrm>
            <a:off x="6011863" y="50133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43063" name="Rectangle 65"/>
          <p:cNvSpPr>
            <a:spLocks noChangeArrowheads="1"/>
          </p:cNvSpPr>
          <p:nvPr/>
        </p:nvSpPr>
        <p:spPr bwMode="auto">
          <a:xfrm>
            <a:off x="827088" y="5300663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4000" tIns="118800" anchor="ctr"/>
          <a:lstStyle/>
          <a:p>
            <a:pPr algn="r"/>
            <a:r>
              <a:rPr lang="pl-PL" sz="1200"/>
              <a:t>….</a:t>
            </a:r>
            <a:endParaRPr lang="pl-PL"/>
          </a:p>
        </p:txBody>
      </p:sp>
      <p:sp>
        <p:nvSpPr>
          <p:cNvPr id="43064" name="Rectangle 66"/>
          <p:cNvSpPr>
            <a:spLocks noChangeArrowheads="1"/>
          </p:cNvSpPr>
          <p:nvPr/>
        </p:nvSpPr>
        <p:spPr bwMode="auto">
          <a:xfrm>
            <a:off x="788988" y="5589588"/>
            <a:ext cx="2889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000" tIns="10800" rIns="18000" anchor="ctr"/>
          <a:lstStyle/>
          <a:p>
            <a:pPr algn="r"/>
            <a:r>
              <a:rPr lang="pl-PL" sz="1200" b="1" dirty="0">
                <a:latin typeface="Times New Roman" pitchFamily="18" charset="0"/>
              </a:rPr>
              <a:t>40</a:t>
            </a:r>
            <a:r>
              <a:rPr lang="pl-PL" sz="1200" dirty="0"/>
              <a:t>.</a:t>
            </a:r>
            <a:endParaRPr lang="pl-PL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0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0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0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0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0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0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0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0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0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0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0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0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0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0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0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0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0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0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0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0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0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0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0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0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0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0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26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6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26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60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60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1" dur="500"/>
                                        <p:tgtEl>
                                          <p:spTgt spid="26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6" grpId="0" animBg="1" autoUpdateAnimBg="0"/>
      <p:bldP spid="260107" grpId="0" autoUpdateAnimBg="0"/>
      <p:bldP spid="260108" grpId="0" autoUpdateAnimBg="0"/>
      <p:bldP spid="260109" grpId="0" autoUpdateAnimBg="0"/>
      <p:bldP spid="260110" grpId="0" autoUpdateAnimBg="0"/>
      <p:bldP spid="260111" grpId="0" autoUpdateAnimBg="0"/>
      <p:bldP spid="260112" grpId="0" autoUpdateAnimBg="0"/>
      <p:bldP spid="260113" grpId="0" autoUpdateAnimBg="0"/>
      <p:bldP spid="260114" grpId="0" animBg="1"/>
      <p:bldP spid="260115" grpId="0" animBg="1"/>
      <p:bldP spid="260116" grpId="0" animBg="1"/>
      <p:bldP spid="260117" grpId="0" autoUpdateAnimBg="0"/>
      <p:bldP spid="260118" grpId="0" autoUpdateAnimBg="0"/>
      <p:bldP spid="260139" grpId="0" autoUpdateAnimBg="0"/>
      <p:bldP spid="260140" grpId="0" autoUpdateAnimBg="0"/>
      <p:bldP spid="260141" grpId="0" autoUpdateAnimBg="0"/>
      <p:bldP spid="260142" grpId="0" autoUpdateAnimBg="0"/>
      <p:bldP spid="260143" grpId="0" autoUpdateAnimBg="0"/>
      <p:bldP spid="260144" grpId="0" autoUpdateAnimBg="0"/>
      <p:bldP spid="260145" grpId="0" autoUpdateAnimBg="0"/>
      <p:bldP spid="260146" grpId="0" autoUpdateAnimBg="0"/>
      <p:bldP spid="260147" grpId="0" autoUpdateAnimBg="0"/>
      <p:bldP spid="260148" grpId="0" autoUpdateAnimBg="0"/>
      <p:bldP spid="260149" grpId="0" autoUpdateAnimBg="0"/>
      <p:bldP spid="260150" grpId="0" autoUpdateAnimBg="0"/>
      <p:bldP spid="260151" grpId="0" autoUpdateAnimBg="0"/>
      <p:bldP spid="260152" grpId="0" autoUpdateAnimBg="0"/>
      <p:bldP spid="260153" grpId="0" autoUpdateAnimBg="0"/>
      <p:bldP spid="260154" grpId="0" autoUpdateAnimBg="0"/>
      <p:bldP spid="260156" grpId="0" autoUpdateAnimBg="0"/>
      <p:bldP spid="260159" grpId="0" autoUpdateAnimBg="0"/>
      <p:bldP spid="260160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numeru slajd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099C85A-0AB2-48BE-898A-2E21822F5F26}" type="slidenum">
              <a:rPr lang="pl-PL"/>
              <a:pPr/>
              <a:t>94</a:t>
            </a:fld>
            <a:endParaRPr lang="pl-PL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8" y="5030788"/>
            <a:ext cx="5961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188" y="1484313"/>
            <a:ext cx="5976937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341438" y="1436688"/>
            <a:ext cx="5318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>
                <a:solidFill>
                  <a:schemeClr val="tx2"/>
                </a:solidFill>
              </a:rPr>
              <a:t>12              	        Komitet Wyborczy BCD</a:t>
            </a:r>
          </a:p>
        </p:txBody>
      </p:sp>
      <p:grpSp>
        <p:nvGrpSpPr>
          <p:cNvPr id="44038" name="Group 5"/>
          <p:cNvGrpSpPr>
            <a:grpSpLocks/>
          </p:cNvGrpSpPr>
          <p:nvPr/>
        </p:nvGrpSpPr>
        <p:grpSpPr bwMode="auto">
          <a:xfrm>
            <a:off x="611188" y="1470025"/>
            <a:ext cx="5978525" cy="5157788"/>
            <a:chOff x="384" y="672"/>
            <a:chExt cx="3744" cy="3456"/>
          </a:xfrm>
        </p:grpSpPr>
        <p:sp>
          <p:nvSpPr>
            <p:cNvPr id="44095" name="Line 6"/>
            <p:cNvSpPr>
              <a:spLocks noChangeShapeType="1"/>
            </p:cNvSpPr>
            <p:nvPr/>
          </p:nvSpPr>
          <p:spPr bwMode="auto">
            <a:xfrm>
              <a:off x="384" y="672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4096" name="Line 7"/>
            <p:cNvSpPr>
              <a:spLocks noChangeShapeType="1"/>
            </p:cNvSpPr>
            <p:nvPr/>
          </p:nvSpPr>
          <p:spPr bwMode="auto">
            <a:xfrm>
              <a:off x="384" y="672"/>
              <a:ext cx="0" cy="3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4097" name="Line 8"/>
            <p:cNvSpPr>
              <a:spLocks noChangeShapeType="1"/>
            </p:cNvSpPr>
            <p:nvPr/>
          </p:nvSpPr>
          <p:spPr bwMode="auto">
            <a:xfrm>
              <a:off x="4128" y="672"/>
              <a:ext cx="0" cy="3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  <p:sp>
          <p:nvSpPr>
            <p:cNvPr id="44098" name="Line 9"/>
            <p:cNvSpPr>
              <a:spLocks noChangeShapeType="1"/>
            </p:cNvSpPr>
            <p:nvPr/>
          </p:nvSpPr>
          <p:spPr bwMode="auto">
            <a:xfrm>
              <a:off x="384" y="4128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pl-PL"/>
            </a:p>
          </p:txBody>
        </p:sp>
      </p:grpSp>
      <p:sp>
        <p:nvSpPr>
          <p:cNvPr id="262154" name="Rectangle 10"/>
          <p:cNvSpPr>
            <a:spLocks noChangeArrowheads="1"/>
          </p:cNvSpPr>
          <p:nvPr/>
        </p:nvSpPr>
        <p:spPr bwMode="auto">
          <a:xfrm>
            <a:off x="2667000" y="304800"/>
            <a:ext cx="624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l">
              <a:lnSpc>
                <a:spcPct val="80000"/>
              </a:lnSpc>
            </a:pPr>
            <a:r>
              <a:rPr lang="pl-PL" sz="2000">
                <a:solidFill>
                  <a:schemeClr val="tx2"/>
                </a:solidFill>
                <a:latin typeface="Myriad Web" pitchFamily="34" charset="0"/>
              </a:rPr>
              <a:t>Ustalenie wyników głosowania na poszczególne listy okręgowe oraz umieszczonych na nich kandydatów</a:t>
            </a: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6067425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5305425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6011863" y="47244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62159" name="Text Box 15"/>
          <p:cNvSpPr txBox="1">
            <a:spLocks noChangeArrowheads="1"/>
          </p:cNvSpPr>
          <p:nvPr/>
        </p:nvSpPr>
        <p:spPr bwMode="auto">
          <a:xfrm>
            <a:off x="5381625" y="5791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262160" name="Text Box 16"/>
          <p:cNvSpPr txBox="1">
            <a:spLocks noChangeArrowheads="1"/>
          </p:cNvSpPr>
          <p:nvPr/>
        </p:nvSpPr>
        <p:spPr bwMode="auto">
          <a:xfrm>
            <a:off x="5762625" y="5791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262161" name="Text Box 17"/>
          <p:cNvSpPr txBox="1">
            <a:spLocks noChangeArrowheads="1"/>
          </p:cNvSpPr>
          <p:nvPr/>
        </p:nvSpPr>
        <p:spPr bwMode="auto">
          <a:xfrm>
            <a:off x="6067425" y="5791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2162" name="Oval 18"/>
          <p:cNvSpPr>
            <a:spLocks noChangeArrowheads="1"/>
          </p:cNvSpPr>
          <p:nvPr/>
        </p:nvSpPr>
        <p:spPr bwMode="auto">
          <a:xfrm>
            <a:off x="5210175" y="5765800"/>
            <a:ext cx="1219200" cy="3857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2163" name="Oval 19"/>
          <p:cNvSpPr>
            <a:spLocks noChangeArrowheads="1"/>
          </p:cNvSpPr>
          <p:nvPr/>
        </p:nvSpPr>
        <p:spPr bwMode="auto">
          <a:xfrm>
            <a:off x="5162550" y="1825625"/>
            <a:ext cx="1219200" cy="3857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2164" name="AutoShape 20"/>
          <p:cNvSpPr>
            <a:spLocks/>
          </p:cNvSpPr>
          <p:nvPr/>
        </p:nvSpPr>
        <p:spPr bwMode="auto">
          <a:xfrm>
            <a:off x="6410325" y="2252663"/>
            <a:ext cx="609600" cy="3481387"/>
          </a:xfrm>
          <a:prstGeom prst="rightBrace">
            <a:avLst>
              <a:gd name="adj1" fmla="val 47591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262165" name="Text Box 21"/>
          <p:cNvSpPr txBox="1">
            <a:spLocks noChangeArrowheads="1"/>
          </p:cNvSpPr>
          <p:nvPr/>
        </p:nvSpPr>
        <p:spPr bwMode="auto">
          <a:xfrm>
            <a:off x="7092950" y="3789363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>
                <a:solidFill>
                  <a:schemeClr val="tx2"/>
                </a:solidFill>
                <a:latin typeface="Bazgroły" pitchFamily="2" charset="0"/>
                <a:sym typeface="Wingdings 2" pitchFamily="18" charset="2"/>
              </a:rPr>
              <a:t></a:t>
            </a:r>
            <a:endParaRPr lang="pl-PL">
              <a:solidFill>
                <a:schemeClr val="tx2"/>
              </a:solidFill>
              <a:latin typeface="Bazgroły" pitchFamily="2" charset="0"/>
            </a:endParaRPr>
          </a:p>
        </p:txBody>
      </p:sp>
      <p:sp>
        <p:nvSpPr>
          <p:cNvPr id="262166" name="Text Box 22"/>
          <p:cNvSpPr txBox="1">
            <a:spLocks noChangeArrowheads="1"/>
          </p:cNvSpPr>
          <p:nvPr/>
        </p:nvSpPr>
        <p:spPr bwMode="auto">
          <a:xfrm>
            <a:off x="6732588" y="5661025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>
                <a:solidFill>
                  <a:schemeClr val="tx2"/>
                </a:solidFill>
                <a:sym typeface="Wingdings 2" pitchFamily="18" charset="2"/>
              </a:rPr>
              <a:t>=</a:t>
            </a:r>
            <a:endParaRPr lang="pl-PL" sz="3200" b="1">
              <a:solidFill>
                <a:schemeClr val="tx2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09600" y="457200"/>
            <a:ext cx="1679575" cy="514350"/>
            <a:chOff x="432" y="240"/>
            <a:chExt cx="1058" cy="324"/>
          </a:xfrm>
        </p:grpSpPr>
        <p:sp>
          <p:nvSpPr>
            <p:cNvPr id="44093" name="WordArt 24"/>
            <p:cNvSpPr>
              <a:spLocks noChangeArrowheads="1" noChangeShapeType="1" noTextEdit="1"/>
            </p:cNvSpPr>
            <p:nvPr/>
          </p:nvSpPr>
          <p:spPr bwMode="auto">
            <a:xfrm rot="-799425">
              <a:off x="672" y="336"/>
              <a:ext cx="576" cy="18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pl-PL" sz="20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Przykład</a:t>
              </a:r>
            </a:p>
          </p:txBody>
        </p:sp>
        <p:sp>
          <p:nvSpPr>
            <p:cNvPr id="44094" name="Rectangle 25"/>
            <p:cNvSpPr>
              <a:spLocks noChangeArrowheads="1"/>
            </p:cNvSpPr>
            <p:nvPr/>
          </p:nvSpPr>
          <p:spPr bwMode="auto">
            <a:xfrm rot="-831902">
              <a:off x="432" y="240"/>
              <a:ext cx="1058" cy="32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980113" y="1198563"/>
            <a:ext cx="3200400" cy="2014537"/>
            <a:chOff x="3744" y="720"/>
            <a:chExt cx="2016" cy="1269"/>
          </a:xfrm>
        </p:grpSpPr>
        <p:sp>
          <p:nvSpPr>
            <p:cNvPr id="44091" name="Line 27"/>
            <p:cNvSpPr>
              <a:spLocks noChangeShapeType="1"/>
            </p:cNvSpPr>
            <p:nvPr/>
          </p:nvSpPr>
          <p:spPr bwMode="auto">
            <a:xfrm flipH="1">
              <a:off x="3744" y="989"/>
              <a:ext cx="720" cy="1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44092" name="Text Box 28"/>
            <p:cNvSpPr txBox="1">
              <a:spLocks noChangeArrowheads="1"/>
            </p:cNvSpPr>
            <p:nvPr/>
          </p:nvSpPr>
          <p:spPr bwMode="auto">
            <a:xfrm>
              <a:off x="4368" y="720"/>
              <a:ext cx="1392" cy="126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l-PL" sz="1800" dirty="0">
                  <a:solidFill>
                    <a:schemeClr val="tx2"/>
                  </a:solidFill>
                  <a:latin typeface="Comic Sans MS" pitchFamily="66" charset="0"/>
                </a:rPr>
                <a:t>Stanowi sumę głosów z rubryki „</a:t>
              </a:r>
              <a:r>
                <a:rPr lang="pl-PL" sz="1800" b="1" dirty="0">
                  <a:solidFill>
                    <a:schemeClr val="tx2"/>
                  </a:solidFill>
                  <a:latin typeface="Comic Sans MS" pitchFamily="66" charset="0"/>
                </a:rPr>
                <a:t>Razem</a:t>
              </a:r>
              <a:r>
                <a:rPr lang="pl-PL" sz="1800" dirty="0">
                  <a:solidFill>
                    <a:schemeClr val="tx2"/>
                  </a:solidFill>
                  <a:latin typeface="Comic Sans MS" pitchFamily="66" charset="0"/>
                </a:rPr>
                <a:t>” + głosy oddane na kandydatów skreślonych z tej listy</a:t>
              </a:r>
            </a:p>
          </p:txBody>
        </p:sp>
      </p:grp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1258888" y="23495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MADEJ Bogdan</a:t>
            </a:r>
          </a:p>
        </p:txBody>
      </p:sp>
      <p:sp>
        <p:nvSpPr>
          <p:cNvPr id="44054" name="Text Box 30"/>
          <p:cNvSpPr txBox="1">
            <a:spLocks noChangeArrowheads="1"/>
          </p:cNvSpPr>
          <p:nvPr/>
        </p:nvSpPr>
        <p:spPr bwMode="auto">
          <a:xfrm>
            <a:off x="1258888" y="263683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GACEK Donald</a:t>
            </a:r>
          </a:p>
        </p:txBody>
      </p:sp>
      <p:sp>
        <p:nvSpPr>
          <p:cNvPr id="44055" name="Text Box 31"/>
          <p:cNvSpPr txBox="1">
            <a:spLocks noChangeArrowheads="1"/>
          </p:cNvSpPr>
          <p:nvPr/>
        </p:nvSpPr>
        <p:spPr bwMode="auto">
          <a:xfrm>
            <a:off x="1274763" y="2924175"/>
            <a:ext cx="2682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HAKER Franciszek</a:t>
            </a:r>
          </a:p>
        </p:txBody>
      </p:sp>
      <p:sp>
        <p:nvSpPr>
          <p:cNvPr id="44056" name="Text Box 32"/>
          <p:cNvSpPr txBox="1">
            <a:spLocks noChangeArrowheads="1"/>
          </p:cNvSpPr>
          <p:nvPr/>
        </p:nvSpPr>
        <p:spPr bwMode="auto">
          <a:xfrm>
            <a:off x="1289050" y="31416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BAGIETKA Hanna</a:t>
            </a:r>
          </a:p>
        </p:txBody>
      </p:sp>
      <p:sp>
        <p:nvSpPr>
          <p:cNvPr id="44057" name="Text Box 33"/>
          <p:cNvSpPr txBox="1">
            <a:spLocks noChangeArrowheads="1"/>
          </p:cNvSpPr>
          <p:nvPr/>
        </p:nvSpPr>
        <p:spPr bwMode="auto">
          <a:xfrm>
            <a:off x="1270000" y="36449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MAJ Janina</a:t>
            </a:r>
          </a:p>
        </p:txBody>
      </p:sp>
      <p:sp>
        <p:nvSpPr>
          <p:cNvPr id="44058" name="Text Box 34"/>
          <p:cNvSpPr txBox="1">
            <a:spLocks noChangeArrowheads="1"/>
          </p:cNvSpPr>
          <p:nvPr/>
        </p:nvSpPr>
        <p:spPr bwMode="auto">
          <a:xfrm>
            <a:off x="1284288" y="3933825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DRUKARZ Leszek</a:t>
            </a:r>
          </a:p>
        </p:txBody>
      </p:sp>
      <p:sp>
        <p:nvSpPr>
          <p:cNvPr id="44059" name="Text Box 35"/>
          <p:cNvSpPr txBox="1">
            <a:spLocks noChangeArrowheads="1"/>
          </p:cNvSpPr>
          <p:nvPr/>
        </p:nvSpPr>
        <p:spPr bwMode="auto">
          <a:xfrm>
            <a:off x="1284288" y="42338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RUMUN  Wojciech</a:t>
            </a:r>
          </a:p>
        </p:txBody>
      </p:sp>
      <p:sp>
        <p:nvSpPr>
          <p:cNvPr id="44060" name="Text Box 36"/>
          <p:cNvSpPr txBox="1">
            <a:spLocks noChangeArrowheads="1"/>
          </p:cNvSpPr>
          <p:nvPr/>
        </p:nvSpPr>
        <p:spPr bwMode="auto">
          <a:xfrm>
            <a:off x="1298575" y="45085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DZIKI Piotr</a:t>
            </a:r>
          </a:p>
        </p:txBody>
      </p:sp>
      <p:sp>
        <p:nvSpPr>
          <p:cNvPr id="44061" name="Text Box 37"/>
          <p:cNvSpPr txBox="1">
            <a:spLocks noChangeArrowheads="1"/>
          </p:cNvSpPr>
          <p:nvPr/>
        </p:nvSpPr>
        <p:spPr bwMode="auto">
          <a:xfrm>
            <a:off x="1258888" y="342900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WAWER Stefan</a:t>
            </a:r>
          </a:p>
        </p:txBody>
      </p:sp>
      <p:sp>
        <p:nvSpPr>
          <p:cNvPr id="44062" name="Text Box 38"/>
          <p:cNvSpPr txBox="1">
            <a:spLocks noChangeArrowheads="1"/>
          </p:cNvSpPr>
          <p:nvPr/>
        </p:nvSpPr>
        <p:spPr bwMode="auto">
          <a:xfrm>
            <a:off x="1289050" y="477043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SASANKA Urszula</a:t>
            </a:r>
          </a:p>
        </p:txBody>
      </p:sp>
      <p:sp>
        <p:nvSpPr>
          <p:cNvPr id="262183" name="Text Box 39"/>
          <p:cNvSpPr txBox="1">
            <a:spLocks noChangeArrowheads="1"/>
          </p:cNvSpPr>
          <p:nvPr/>
        </p:nvSpPr>
        <p:spPr bwMode="auto">
          <a:xfrm>
            <a:off x="5995988" y="2590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8</a:t>
            </a:r>
          </a:p>
        </p:txBody>
      </p:sp>
      <p:sp>
        <p:nvSpPr>
          <p:cNvPr id="262184" name="Text Box 40"/>
          <p:cNvSpPr txBox="1">
            <a:spLocks noChangeArrowheads="1"/>
          </p:cNvSpPr>
          <p:nvPr/>
        </p:nvSpPr>
        <p:spPr bwMode="auto">
          <a:xfrm>
            <a:off x="5729288" y="23622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262185" name="Text Box 41"/>
          <p:cNvSpPr txBox="1">
            <a:spLocks noChangeArrowheads="1"/>
          </p:cNvSpPr>
          <p:nvPr/>
        </p:nvSpPr>
        <p:spPr bwMode="auto">
          <a:xfrm>
            <a:off x="6011863" y="28527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262186" name="Text Box 42"/>
          <p:cNvSpPr txBox="1">
            <a:spLocks noChangeArrowheads="1"/>
          </p:cNvSpPr>
          <p:nvPr/>
        </p:nvSpPr>
        <p:spPr bwMode="auto">
          <a:xfrm>
            <a:off x="6011863" y="337502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262187" name="Text Box 43"/>
          <p:cNvSpPr txBox="1">
            <a:spLocks noChangeArrowheads="1"/>
          </p:cNvSpPr>
          <p:nvPr/>
        </p:nvSpPr>
        <p:spPr bwMode="auto">
          <a:xfrm>
            <a:off x="6010275" y="31067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2188" name="Text Box 44"/>
          <p:cNvSpPr txBox="1">
            <a:spLocks noChangeArrowheads="1"/>
          </p:cNvSpPr>
          <p:nvPr/>
        </p:nvSpPr>
        <p:spPr bwMode="auto">
          <a:xfrm>
            <a:off x="5773738" y="33909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2189" name="Text Box 45"/>
          <p:cNvSpPr txBox="1">
            <a:spLocks noChangeArrowheads="1"/>
          </p:cNvSpPr>
          <p:nvPr/>
        </p:nvSpPr>
        <p:spPr bwMode="auto">
          <a:xfrm>
            <a:off x="6010275" y="365283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262190" name="Text Box 46"/>
          <p:cNvSpPr txBox="1">
            <a:spLocks noChangeArrowheads="1"/>
          </p:cNvSpPr>
          <p:nvPr/>
        </p:nvSpPr>
        <p:spPr bwMode="auto">
          <a:xfrm>
            <a:off x="6011863" y="23495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6</a:t>
            </a:r>
          </a:p>
        </p:txBody>
      </p:sp>
      <p:sp>
        <p:nvSpPr>
          <p:cNvPr id="262191" name="Text Box 47"/>
          <p:cNvSpPr txBox="1">
            <a:spLocks noChangeArrowheads="1"/>
          </p:cNvSpPr>
          <p:nvPr/>
        </p:nvSpPr>
        <p:spPr bwMode="auto">
          <a:xfrm>
            <a:off x="6011863" y="501332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7</a:t>
            </a:r>
          </a:p>
        </p:txBody>
      </p:sp>
      <p:sp>
        <p:nvSpPr>
          <p:cNvPr id="262192" name="Text Box 48"/>
          <p:cNvSpPr txBox="1">
            <a:spLocks noChangeArrowheads="1"/>
          </p:cNvSpPr>
          <p:nvPr/>
        </p:nvSpPr>
        <p:spPr bwMode="auto">
          <a:xfrm>
            <a:off x="6038850" y="44450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62193" name="Text Box 49"/>
          <p:cNvSpPr txBox="1">
            <a:spLocks noChangeArrowheads="1"/>
          </p:cNvSpPr>
          <p:nvPr/>
        </p:nvSpPr>
        <p:spPr bwMode="auto">
          <a:xfrm>
            <a:off x="5757863" y="2592388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262194" name="Text Box 50"/>
          <p:cNvSpPr txBox="1">
            <a:spLocks noChangeArrowheads="1"/>
          </p:cNvSpPr>
          <p:nvPr/>
        </p:nvSpPr>
        <p:spPr bwMode="auto">
          <a:xfrm>
            <a:off x="5004048" y="3933056"/>
            <a:ext cx="1327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 dirty="0">
                <a:solidFill>
                  <a:schemeClr val="accent2"/>
                </a:solidFill>
              </a:rPr>
              <a:t>x   </a:t>
            </a:r>
            <a:r>
              <a:rPr lang="pl-PL" sz="1800" b="1" dirty="0" err="1">
                <a:solidFill>
                  <a:schemeClr val="accent2"/>
                </a:solidFill>
              </a:rPr>
              <a:t>x</a:t>
            </a:r>
            <a:r>
              <a:rPr lang="pl-PL" sz="1800" b="1" dirty="0">
                <a:solidFill>
                  <a:schemeClr val="accent2"/>
                </a:solidFill>
              </a:rPr>
              <a:t>    </a:t>
            </a:r>
            <a:r>
              <a:rPr lang="pl-PL" sz="1800" b="1" dirty="0" err="1">
                <a:solidFill>
                  <a:schemeClr val="accent2"/>
                </a:solidFill>
              </a:rPr>
              <a:t>x</a:t>
            </a:r>
            <a:r>
              <a:rPr lang="pl-PL" sz="1800" b="1" dirty="0">
                <a:solidFill>
                  <a:schemeClr val="accent2"/>
                </a:solidFill>
              </a:rPr>
              <a:t>   </a:t>
            </a:r>
            <a:r>
              <a:rPr lang="pl-PL" sz="1800" b="1" dirty="0" err="1">
                <a:solidFill>
                  <a:schemeClr val="accent2"/>
                </a:solidFill>
              </a:rPr>
              <a:t>x</a:t>
            </a:r>
            <a:r>
              <a:rPr lang="pl-PL" sz="1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62195" name="Text Box 51"/>
          <p:cNvSpPr txBox="1">
            <a:spLocks noChangeArrowheads="1"/>
          </p:cNvSpPr>
          <p:nvPr/>
        </p:nvSpPr>
        <p:spPr bwMode="auto">
          <a:xfrm>
            <a:off x="5778500" y="525145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2196" name="Text Box 52"/>
          <p:cNvSpPr txBox="1">
            <a:spLocks noChangeArrowheads="1"/>
          </p:cNvSpPr>
          <p:nvPr/>
        </p:nvSpPr>
        <p:spPr bwMode="auto">
          <a:xfrm>
            <a:off x="5775325" y="44450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262197" name="Text Box 53"/>
          <p:cNvSpPr txBox="1">
            <a:spLocks noChangeArrowheads="1"/>
          </p:cNvSpPr>
          <p:nvPr/>
        </p:nvSpPr>
        <p:spPr bwMode="auto">
          <a:xfrm>
            <a:off x="5772150" y="366871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44078" name="Rectangle 54"/>
          <p:cNvSpPr>
            <a:spLocks noChangeArrowheads="1"/>
          </p:cNvSpPr>
          <p:nvPr/>
        </p:nvSpPr>
        <p:spPr bwMode="auto">
          <a:xfrm>
            <a:off x="827088" y="5313363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4000" tIns="118800" anchor="ctr"/>
          <a:lstStyle/>
          <a:p>
            <a:pPr algn="r"/>
            <a:r>
              <a:rPr lang="pl-PL" sz="1200"/>
              <a:t>….</a:t>
            </a:r>
            <a:endParaRPr lang="pl-PL"/>
          </a:p>
        </p:txBody>
      </p:sp>
      <p:sp>
        <p:nvSpPr>
          <p:cNvPr id="44079" name="Rectangle 55"/>
          <p:cNvSpPr>
            <a:spLocks noChangeArrowheads="1"/>
          </p:cNvSpPr>
          <p:nvPr/>
        </p:nvSpPr>
        <p:spPr bwMode="auto">
          <a:xfrm>
            <a:off x="788988" y="5589588"/>
            <a:ext cx="2889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000" tIns="10800" rIns="18000" anchor="ctr"/>
          <a:lstStyle/>
          <a:p>
            <a:pPr algn="r"/>
            <a:r>
              <a:rPr lang="pl-PL" sz="1200" b="1">
                <a:latin typeface="Times New Roman" pitchFamily="18" charset="0"/>
              </a:rPr>
              <a:t>26</a:t>
            </a:r>
            <a:r>
              <a:rPr lang="pl-PL" sz="1200"/>
              <a:t>.</a:t>
            </a:r>
            <a:endParaRPr lang="pl-PL"/>
          </a:p>
        </p:txBody>
      </p:sp>
      <p:sp>
        <p:nvSpPr>
          <p:cNvPr id="44080" name="Text Box 56"/>
          <p:cNvSpPr txBox="1">
            <a:spLocks noChangeArrowheads="1"/>
          </p:cNvSpPr>
          <p:nvPr/>
        </p:nvSpPr>
        <p:spPr bwMode="auto">
          <a:xfrm>
            <a:off x="1258888" y="5589588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HEL Paulina</a:t>
            </a:r>
          </a:p>
        </p:txBody>
      </p:sp>
      <p:sp>
        <p:nvSpPr>
          <p:cNvPr id="262201" name="Text Box 57"/>
          <p:cNvSpPr txBox="1">
            <a:spLocks noChangeArrowheads="1"/>
          </p:cNvSpPr>
          <p:nvPr/>
        </p:nvSpPr>
        <p:spPr bwMode="auto">
          <a:xfrm>
            <a:off x="6042025" y="5516563"/>
            <a:ext cx="30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44082" name="Text Box 58"/>
          <p:cNvSpPr txBox="1">
            <a:spLocks noChangeArrowheads="1"/>
          </p:cNvSpPr>
          <p:nvPr/>
        </p:nvSpPr>
        <p:spPr bwMode="auto">
          <a:xfrm>
            <a:off x="1258888" y="5013325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RAFA Wiktor</a:t>
            </a:r>
          </a:p>
        </p:txBody>
      </p:sp>
      <p:sp>
        <p:nvSpPr>
          <p:cNvPr id="44083" name="Text Box 59"/>
          <p:cNvSpPr txBox="1">
            <a:spLocks noChangeArrowheads="1"/>
          </p:cNvSpPr>
          <p:nvPr/>
        </p:nvSpPr>
        <p:spPr bwMode="auto">
          <a:xfrm>
            <a:off x="1254125" y="53006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200">
                <a:solidFill>
                  <a:schemeClr val="tx2"/>
                </a:solidFill>
              </a:rPr>
              <a:t>AGENT  Adam</a:t>
            </a:r>
          </a:p>
        </p:txBody>
      </p:sp>
      <p:sp>
        <p:nvSpPr>
          <p:cNvPr id="262204" name="Text Box 60"/>
          <p:cNvSpPr txBox="1">
            <a:spLocks noChangeArrowheads="1"/>
          </p:cNvSpPr>
          <p:nvPr/>
        </p:nvSpPr>
        <p:spPr bwMode="auto">
          <a:xfrm>
            <a:off x="6029325" y="41783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262205" name="Text Box 61"/>
          <p:cNvSpPr txBox="1">
            <a:spLocks noChangeArrowheads="1"/>
          </p:cNvSpPr>
          <p:nvPr/>
        </p:nvSpPr>
        <p:spPr bwMode="auto">
          <a:xfrm>
            <a:off x="6011863" y="5229225"/>
            <a:ext cx="288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0</a:t>
            </a:r>
          </a:p>
        </p:txBody>
      </p:sp>
      <p:grpSp>
        <p:nvGrpSpPr>
          <p:cNvPr id="44086" name="Group 62"/>
          <p:cNvGrpSpPr>
            <a:grpSpLocks/>
          </p:cNvGrpSpPr>
          <p:nvPr/>
        </p:nvGrpSpPr>
        <p:grpSpPr bwMode="auto">
          <a:xfrm>
            <a:off x="323850" y="3860800"/>
            <a:ext cx="2808288" cy="2089150"/>
            <a:chOff x="204" y="2387"/>
            <a:chExt cx="1769" cy="1316"/>
          </a:xfrm>
        </p:grpSpPr>
        <p:sp>
          <p:nvSpPr>
            <p:cNvPr id="44089" name="Oval 63"/>
            <p:cNvSpPr>
              <a:spLocks noChangeArrowheads="1"/>
            </p:cNvSpPr>
            <p:nvPr/>
          </p:nvSpPr>
          <p:spPr bwMode="auto">
            <a:xfrm>
              <a:off x="567" y="2387"/>
              <a:ext cx="1406" cy="2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  <p:sp>
          <p:nvSpPr>
            <p:cNvPr id="44090" name="Line 64"/>
            <p:cNvSpPr>
              <a:spLocks noChangeShapeType="1"/>
            </p:cNvSpPr>
            <p:nvPr/>
          </p:nvSpPr>
          <p:spPr bwMode="auto">
            <a:xfrm flipV="1">
              <a:off x="204" y="2614"/>
              <a:ext cx="499" cy="10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sp>
        <p:nvSpPr>
          <p:cNvPr id="262209" name="Text Box 65"/>
          <p:cNvSpPr txBox="1">
            <a:spLocks noChangeArrowheads="1"/>
          </p:cNvSpPr>
          <p:nvPr/>
        </p:nvSpPr>
        <p:spPr bwMode="auto">
          <a:xfrm>
            <a:off x="34925" y="6021388"/>
            <a:ext cx="2449513" cy="581025"/>
          </a:xfrm>
          <a:prstGeom prst="rect">
            <a:avLst/>
          </a:prstGeom>
          <a:solidFill>
            <a:schemeClr val="bg1">
              <a:alpha val="67842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>
                <a:solidFill>
                  <a:schemeClr val="accent2"/>
                </a:solidFill>
                <a:latin typeface="Comic Sans MS" pitchFamily="66" charset="0"/>
              </a:rPr>
              <a:t>Kandydat skreślony po wydrukowaniu kart</a:t>
            </a:r>
          </a:p>
        </p:txBody>
      </p:sp>
      <p:sp>
        <p:nvSpPr>
          <p:cNvPr id="262210" name="Text Box 66"/>
          <p:cNvSpPr txBox="1">
            <a:spLocks noChangeArrowheads="1"/>
          </p:cNvSpPr>
          <p:nvPr/>
        </p:nvSpPr>
        <p:spPr bwMode="auto">
          <a:xfrm>
            <a:off x="5651500" y="1844675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800" b="1">
                <a:solidFill>
                  <a:srgbClr val="000099"/>
                </a:solidFill>
              </a:rPr>
              <a:t>8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6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62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262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400" fill="hold"/>
                                        <p:tgtEl>
                                          <p:spTgt spid="2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 fill="hold"/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2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 fill="hold"/>
                                        <p:tgtEl>
                                          <p:spTgt spid="262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262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00" fill="hold"/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00" fill="hold"/>
                                        <p:tgtEl>
                                          <p:spTgt spid="2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00" fill="hold"/>
                                        <p:tgtEl>
                                          <p:spTgt spid="262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" fill="hold"/>
                                        <p:tgtEl>
                                          <p:spTgt spid="262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1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4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4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400" fill="hold"/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400" fill="hold"/>
                                        <p:tgtEl>
                                          <p:spTgt spid="26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400" fill="hold"/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400" fill="hold"/>
                                        <p:tgtEl>
                                          <p:spTgt spid="26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3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" fill="hold"/>
                                        <p:tgtEl>
                                          <p:spTgt spid="262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" fill="hold"/>
                                        <p:tgtEl>
                                          <p:spTgt spid="262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600"/>
                            </p:stCondLst>
                            <p:childTnLst>
                              <p:par>
                                <p:cTn id="9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400" fill="hold"/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400" fill="hold"/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 fill="hold"/>
                                        <p:tgtEl>
                                          <p:spTgt spid="262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 fill="hold"/>
                                        <p:tgtEl>
                                          <p:spTgt spid="262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700"/>
                            </p:stCondLst>
                            <p:childTnLst>
                              <p:par>
                                <p:cTn id="10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300" fill="hold"/>
                                        <p:tgtEl>
                                          <p:spTgt spid="26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" fill="hold"/>
                                        <p:tgtEl>
                                          <p:spTgt spid="26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400" fill="hold"/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400" fill="hold"/>
                                        <p:tgtEl>
                                          <p:spTgt spid="26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400" fill="hold"/>
                                        <p:tgtEl>
                                          <p:spTgt spid="262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400" fill="hold"/>
                                        <p:tgtEl>
                                          <p:spTgt spid="262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26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26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"/>
                            </p:stCondLst>
                            <p:childTnLst>
                              <p:par>
                                <p:cTn id="1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62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62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500"/>
                            </p:stCondLst>
                            <p:childTnLst>
                              <p:par>
                                <p:cTn id="1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400" fill="hold"/>
                                        <p:tgtEl>
                                          <p:spTgt spid="2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400" fill="hold"/>
                                        <p:tgtEl>
                                          <p:spTgt spid="2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"/>
                            </p:stCondLst>
                            <p:childTnLst>
                              <p:par>
                                <p:cTn id="1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26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54" grpId="0" animBg="1" autoUpdateAnimBg="0"/>
      <p:bldP spid="262155" grpId="0" autoUpdateAnimBg="0"/>
      <p:bldP spid="262157" grpId="0" autoUpdateAnimBg="0"/>
      <p:bldP spid="262158" grpId="0" autoUpdateAnimBg="0"/>
      <p:bldP spid="262159" grpId="0" autoUpdateAnimBg="0"/>
      <p:bldP spid="262160" grpId="0" autoUpdateAnimBg="0"/>
      <p:bldP spid="262161" grpId="0" autoUpdateAnimBg="0"/>
      <p:bldP spid="262162" grpId="0" animBg="1"/>
      <p:bldP spid="262163" grpId="0" animBg="1"/>
      <p:bldP spid="262164" grpId="0" animBg="1"/>
      <p:bldP spid="262165" grpId="0" autoUpdateAnimBg="0"/>
      <p:bldP spid="262166" grpId="0" autoUpdateAnimBg="0"/>
      <p:bldP spid="262183" grpId="0" autoUpdateAnimBg="0"/>
      <p:bldP spid="262184" grpId="0" autoUpdateAnimBg="0"/>
      <p:bldP spid="262185" grpId="0" autoUpdateAnimBg="0"/>
      <p:bldP spid="262186" grpId="0" autoUpdateAnimBg="0"/>
      <p:bldP spid="262187" grpId="0" autoUpdateAnimBg="0"/>
      <p:bldP spid="262188" grpId="0" autoUpdateAnimBg="0"/>
      <p:bldP spid="262189" grpId="0" autoUpdateAnimBg="0"/>
      <p:bldP spid="262190" grpId="0" autoUpdateAnimBg="0"/>
      <p:bldP spid="262191" grpId="0" autoUpdateAnimBg="0"/>
      <p:bldP spid="262192" grpId="0" autoUpdateAnimBg="0"/>
      <p:bldP spid="262193" grpId="0" autoUpdateAnimBg="0"/>
      <p:bldP spid="262194" grpId="0" autoUpdateAnimBg="0"/>
      <p:bldP spid="262195" grpId="0" autoUpdateAnimBg="0"/>
      <p:bldP spid="262196" grpId="0" autoUpdateAnimBg="0"/>
      <p:bldP spid="262197" grpId="0" autoUpdateAnimBg="0"/>
      <p:bldP spid="262201" grpId="0" autoUpdateAnimBg="0"/>
      <p:bldP spid="262204" grpId="0" autoUpdateAnimBg="0"/>
      <p:bldP spid="262205" grpId="0" autoUpdateAnimBg="0"/>
      <p:bldP spid="262210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6" y="1412776"/>
            <a:ext cx="8064896" cy="4248472"/>
          </a:xfrm>
        </p:spPr>
        <p:txBody>
          <a:bodyPr/>
          <a:lstStyle/>
          <a:p>
            <a:pPr lvl="0" fontAlgn="ctr">
              <a:buNone/>
            </a:pPr>
            <a:r>
              <a:rPr lang="pl-PL" sz="1600" b="1" dirty="0"/>
              <a:t>Za nieważny uznaje się głos, gdy wyborca w kratce na karcie do głosowania:</a:t>
            </a:r>
            <a:endParaRPr lang="pl-PL" sz="1600" dirty="0"/>
          </a:p>
          <a:p>
            <a:pPr lvl="0" fontAlgn="ctr"/>
            <a:r>
              <a:rPr lang="pl-PL" sz="1600" b="1" dirty="0"/>
              <a:t>postawił znak „x” przy nazwisku więcej niż jednego kandydata;</a:t>
            </a:r>
            <a:endParaRPr lang="pl-PL" sz="1600" dirty="0"/>
          </a:p>
          <a:p>
            <a:pPr lvl="0" fontAlgn="ctr"/>
            <a:r>
              <a:rPr lang="pl-PL" sz="1600" b="1" dirty="0"/>
              <a:t>nie postawił znaku „x” przy nazwisku żadnego kandydata;</a:t>
            </a:r>
            <a:endParaRPr lang="pl-PL" sz="1600" dirty="0"/>
          </a:p>
          <a:p>
            <a:pPr lvl="0" fontAlgn="ctr"/>
            <a:r>
              <a:rPr lang="pl-PL" sz="1600" b="1" dirty="0"/>
              <a:t>postawił znak „x” tylko przy nazwisku kandydata skreślonego przez okręgową komisję wyborczą.</a:t>
            </a:r>
            <a:endParaRPr lang="pl-PL" sz="1600" dirty="0"/>
          </a:p>
          <a:p>
            <a:pPr marL="0" lvl="0" indent="0" algn="just" fontAlgn="ctr">
              <a:buNone/>
            </a:pPr>
            <a:r>
              <a:rPr lang="pl-PL" sz="1400" dirty="0"/>
              <a:t>Wyodrębnione karty z głosami nieważnymi komisja liczy i ich łączną liczbę ustaloną wpisuje </a:t>
            </a:r>
            <a:br>
              <a:rPr lang="pl-PL" sz="1400" dirty="0"/>
            </a:br>
            <a:r>
              <a:rPr lang="pl-PL" sz="1400" b="1" dirty="0"/>
              <a:t>w punkcie 13 protokołu głosowania</a:t>
            </a:r>
            <a:r>
              <a:rPr lang="pl-PL" sz="1400" dirty="0"/>
              <a:t>. Następnie komisja dokonuje oceny przyczyny nieważności głosu i rozkłada oddzielnie karty według przyczyny nieważności głosu.</a:t>
            </a:r>
          </a:p>
          <a:p>
            <a:pPr algn="just" fontAlgn="ctr"/>
            <a:r>
              <a:rPr lang="pl-PL" sz="1400" u="heavy" dirty="0"/>
              <a:t>W punkcie 13a</a:t>
            </a:r>
            <a:r>
              <a:rPr lang="pl-PL" sz="1400" dirty="0"/>
              <a:t> protokołu głosowania wpisuje się liczbę głosów nieważnych z powodu postawienia znaku „x” obok nazwiska dwóch lub większej liczby kandydatów.</a:t>
            </a:r>
          </a:p>
          <a:p>
            <a:pPr algn="just" fontAlgn="ctr"/>
            <a:r>
              <a:rPr lang="pl-PL" sz="1400" u="heavy" dirty="0"/>
              <a:t>W punkcie 13b</a:t>
            </a:r>
            <a:r>
              <a:rPr lang="pl-PL" sz="1400" dirty="0"/>
              <a:t> protokołu głosowania wpisuje się liczbę głosów nieważnych z powodu niepostawienia znaku „x” obok nazwiska żadnego kandydata.</a:t>
            </a:r>
          </a:p>
          <a:p>
            <a:pPr algn="just" fontAlgn="ctr"/>
            <a:r>
              <a:rPr lang="pl-PL" sz="1400" u="heavy" dirty="0"/>
              <a:t>W punkcie 13c</a:t>
            </a:r>
            <a:r>
              <a:rPr lang="pl-PL" sz="1400" dirty="0"/>
              <a:t> protokołu głosowania wpisuje się liczbę głosów nieważnych z powodu postawienia znaku „x” wyłącznie obok skreślonego nazwiska kandydata.</a:t>
            </a:r>
          </a:p>
          <a:p>
            <a:pPr marL="0" lvl="0" indent="0" algn="just" fontAlgn="ctr">
              <a:buNone/>
            </a:pPr>
            <a:r>
              <a:rPr lang="pl-PL" sz="1400" dirty="0"/>
              <a:t>Karty ważne z głosami nieważnymi należy zapakować w odrębne pakiety – według przyczyn nieważności głosu – opieczętować je i opisać.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95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 - SENAT</a:t>
            </a:r>
          </a:p>
        </p:txBody>
      </p:sp>
    </p:spTree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8224144"/>
              </p:ext>
            </p:extLst>
          </p:nvPr>
        </p:nvGraphicFramePr>
        <p:xfrm>
          <a:off x="251520" y="2060848"/>
          <a:ext cx="8712200" cy="2311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2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2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 </a:t>
                      </a:r>
                      <a:endParaRPr lang="pl-PL" sz="14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82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6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skreślonego nazwiska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2232" name="Symbol zastępczy numeru slajdu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7C13BEF-F8EC-48AE-9E1E-4368F3DDD62B}" type="slidenum">
              <a:rPr lang="pl-PL" altLang="pl-PL" sz="1400"/>
              <a:pPr algn="r" eaLnBrk="1" hangingPunct="1"/>
              <a:t>96</a:t>
            </a:fld>
            <a:endParaRPr lang="pl-PL" altLang="pl-PL" sz="1400"/>
          </a:p>
        </p:txBody>
      </p:sp>
      <p:sp>
        <p:nvSpPr>
          <p:cNvPr id="92233" name="Prostokąt 1"/>
          <p:cNvSpPr>
            <a:spLocks noChangeArrowheads="1"/>
          </p:cNvSpPr>
          <p:nvPr/>
        </p:nvSpPr>
        <p:spPr bwMode="auto">
          <a:xfrm>
            <a:off x="251520" y="4437112"/>
            <a:ext cx="621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Uwaga!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Suma liczb z pkt. 13a – 13c </a:t>
            </a:r>
            <a:r>
              <a:rPr lang="pl-PL" altLang="pl-PL" sz="1400" b="1" dirty="0">
                <a:solidFill>
                  <a:srgbClr val="000000"/>
                </a:solidFill>
                <a:latin typeface="Times New Roman" pitchFamily="18" charset="0"/>
              </a:rPr>
              <a:t>musi być </a:t>
            </a:r>
            <a:r>
              <a:rPr lang="pl-PL" altLang="pl-PL" sz="1400" dirty="0">
                <a:solidFill>
                  <a:srgbClr val="000000"/>
                </a:solidFill>
                <a:latin typeface="Times New Roman" pitchFamily="18" charset="0"/>
              </a:rPr>
              <a:t>równa liczbie z pkt. 13. </a:t>
            </a:r>
            <a:endParaRPr lang="pl-PL" altLang="pl-PL" sz="1400" dirty="0"/>
          </a:p>
        </p:txBody>
      </p:sp>
      <p:sp>
        <p:nvSpPr>
          <p:cNvPr id="7" name="pole tekstowe 1"/>
          <p:cNvSpPr txBox="1">
            <a:spLocks noChangeArrowheads="1"/>
          </p:cNvSpPr>
          <p:nvPr/>
        </p:nvSpPr>
        <p:spPr bwMode="auto">
          <a:xfrm>
            <a:off x="467544" y="620688"/>
            <a:ext cx="6768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NIEWAŻNE</a:t>
            </a:r>
          </a:p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PUNKT 13 PROTOKOŁÓW - SENAT</a:t>
            </a:r>
          </a:p>
        </p:txBody>
      </p:sp>
    </p:spTree>
  </p:cSld>
  <p:clrMapOvr>
    <a:masterClrMapping/>
  </p:clrMapOvr>
  <p:transition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rz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12" name="pole tekstowe 1"/>
          <p:cNvSpPr txBox="1">
            <a:spLocks noChangeArrowheads="1"/>
          </p:cNvSpPr>
          <p:nvPr/>
        </p:nvSpPr>
        <p:spPr bwMode="auto">
          <a:xfrm>
            <a:off x="467544" y="548680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ZGODNOŚĆ ARYTMETYCZNA</a:t>
            </a:r>
          </a:p>
        </p:txBody>
      </p:sp>
      <p:graphicFrame>
        <p:nvGraphicFramePr>
          <p:cNvPr id="433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60798"/>
              </p:ext>
            </p:extLst>
          </p:nvPr>
        </p:nvGraphicFramePr>
        <p:xfrm>
          <a:off x="107504" y="980728"/>
          <a:ext cx="7620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22889" imgH="784108" progId="Word.Document.8">
                  <p:embed/>
                </p:oleObj>
              </mc:Choice>
              <mc:Fallback>
                <p:oleObj name="Document" r:id="rId3" imgW="6022889" imgH="78410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980728"/>
                        <a:ext cx="76200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843078"/>
              </p:ext>
            </p:extLst>
          </p:nvPr>
        </p:nvGraphicFramePr>
        <p:xfrm>
          <a:off x="107504" y="1700808"/>
          <a:ext cx="7632848" cy="158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5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4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Liczba głosów nieważnych </a:t>
                      </a:r>
                      <a:r>
                        <a:rPr lang="pl-PL" sz="11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z kart ważnych)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13a.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obok nazwiska dwóch lub większej liczby kandydatów </a:t>
                      </a:r>
                      <a:endParaRPr lang="pl-PL" sz="1100" b="0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13b.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niepostawienia znaku „X” obok nazwiska żadnego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pl-PL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94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13c.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 tym z powodu postawienia znaku „X” wyłącznie obok skreślonego nazwiska kandydata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6660232" y="3356992"/>
            <a:ext cx="1296144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956376" y="2492896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>
                <a:solidFill>
                  <a:schemeClr val="tx2"/>
                </a:solidFill>
                <a:latin typeface="Times New Roman" pitchFamily="18" charset="0"/>
                <a:sym typeface="Wingdings 2" pitchFamily="18" charset="2"/>
              </a:rPr>
              <a:t></a:t>
            </a:r>
            <a:endParaRPr lang="pl-PL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884368" y="1268760"/>
            <a:ext cx="45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3200" b="1" dirty="0">
                <a:solidFill>
                  <a:schemeClr val="tx2"/>
                </a:solidFill>
                <a:latin typeface="+mn-lt"/>
                <a:cs typeface="Times New Roman" pitchFamily="18" charset="0"/>
                <a:sym typeface="Wingdings 2" pitchFamily="18" charset="2"/>
              </a:rPr>
              <a:t>=</a:t>
            </a:r>
            <a:endParaRPr lang="pl-PL" sz="3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732240" y="1700808"/>
            <a:ext cx="1152128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660232" y="1196752"/>
            <a:ext cx="1152128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cxnSp>
        <p:nvCxnSpPr>
          <p:cNvPr id="26" name="Łącznik prosty ze strzałką 25"/>
          <p:cNvCxnSpPr/>
          <p:nvPr/>
        </p:nvCxnSpPr>
        <p:spPr bwMode="auto">
          <a:xfrm>
            <a:off x="7956376" y="1988840"/>
            <a:ext cx="28803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Łącznik prosty ze strzałką 26"/>
          <p:cNvCxnSpPr/>
          <p:nvPr/>
        </p:nvCxnSpPr>
        <p:spPr bwMode="auto">
          <a:xfrm flipV="1">
            <a:off x="7956376" y="2996952"/>
            <a:ext cx="288032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973934"/>
              </p:ext>
            </p:extLst>
          </p:nvPr>
        </p:nvGraphicFramePr>
        <p:xfrm>
          <a:off x="107504" y="3356992"/>
          <a:ext cx="7632846" cy="51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5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4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54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84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Liczba głosów ważnych oddanych łącznie na wszystkie listy kandydatów </a:t>
                      </a:r>
                      <a:r>
                        <a:rPr lang="pl-PL" sz="1400" b="0" i="1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(z kart ważnych) </a:t>
                      </a:r>
                      <a:r>
                        <a:rPr lang="pl-PL" sz="1400" b="0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2" marR="91432" marT="45803" marB="45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i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1432" marR="91432" marT="45803" marB="45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08AD81BA-6085-4673-A411-F1037D9200AF}"/>
              </a:ext>
            </a:extLst>
          </p:cNvPr>
          <p:cNvSpPr txBox="1"/>
          <p:nvPr/>
        </p:nvSpPr>
        <p:spPr>
          <a:xfrm>
            <a:off x="1043608" y="40770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rgbClr val="FF0000"/>
                </a:solidFill>
                <a:latin typeface="Comic Sans MS" pitchFamily="66" charset="0"/>
              </a:rPr>
              <a:t>Suma liczb z pkt 13 i 14 </a:t>
            </a:r>
            <a:br>
              <a:rPr lang="pl-PL" b="1">
                <a:solidFill>
                  <a:srgbClr val="FF0000"/>
                </a:solidFill>
                <a:latin typeface="Comic Sans MS" pitchFamily="66" charset="0"/>
              </a:rPr>
            </a:br>
            <a:r>
              <a:rPr lang="pl-PL" b="1" u="sng">
                <a:solidFill>
                  <a:srgbClr val="FF0000"/>
                </a:solidFill>
                <a:latin typeface="Comic Sans MS" pitchFamily="66" charset="0"/>
              </a:rPr>
              <a:t>musi</a:t>
            </a:r>
            <a:r>
              <a:rPr lang="pl-PL" b="1">
                <a:solidFill>
                  <a:srgbClr val="FF0000"/>
                </a:solidFill>
                <a:latin typeface="Comic Sans MS" pitchFamily="66" charset="0"/>
              </a:rPr>
              <a:t> się równać z pkt 12</a:t>
            </a:r>
            <a:endParaRPr lang="pl-PL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utoUpdateAnimBg="0"/>
      <p:bldP spid="22" grpId="0" autoUpdateAnimBg="0"/>
      <p:bldP spid="23" grpId="0" animBg="1"/>
      <p:bldP spid="2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400"/>
              <a:pPr algn="r" eaLnBrk="1" hangingPunct="1"/>
              <a:t>98</a:t>
            </a:fld>
            <a:endParaRPr lang="pl-PL" altLang="pl-PL" sz="1400"/>
          </a:p>
        </p:txBody>
      </p:sp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467544" y="836712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 - SENAT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99592" y="2276872"/>
            <a:ext cx="72008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eaLnBrk="0" fontAlgn="ctr" hangingPunct="0">
              <a:spcBef>
                <a:spcPct val="20000"/>
              </a:spcBef>
            </a:pPr>
            <a:r>
              <a:rPr lang="pl-PL" sz="2000" dirty="0"/>
              <a:t>Wyborca może głosować na jednego kandydata, stawiając na karcie do głosowania znak „x” z lewej strony obok jego nazwiska (art. 268 § 1 Kodeksu wyborczego).</a:t>
            </a:r>
          </a:p>
          <a:p>
            <a:pPr lvl="0" algn="just" eaLnBrk="0" fontAlgn="ctr" hangingPunct="0">
              <a:spcBef>
                <a:spcPct val="20000"/>
              </a:spcBef>
            </a:pPr>
            <a:r>
              <a:rPr lang="pl-PL" sz="2000" dirty="0"/>
              <a:t>Jeżeli wyborca postawił znak „x” przy nazwisku kandydata skreślonego oraz przy nazwisku innego kandydata, to głos taki jest ważny i zaliczany kandydatowi, którego nazwisko nie zostało skreślone.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rz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605145"/>
          </a:xfrm>
          <a:prstGeom prst="rect">
            <a:avLst/>
          </a:prstGeom>
        </p:spPr>
      </p:pic>
      <p:sp>
        <p:nvSpPr>
          <p:cNvPr id="655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87624" y="1772816"/>
            <a:ext cx="7056784" cy="3240360"/>
          </a:xfrm>
        </p:spPr>
        <p:txBody>
          <a:bodyPr/>
          <a:lstStyle/>
          <a:p>
            <a:pPr marL="0" lvl="0" indent="0" fontAlgn="ctr">
              <a:buNone/>
            </a:pPr>
            <a:r>
              <a:rPr lang="pl-PL" sz="1800" dirty="0"/>
              <a:t>Komisja liczy </a:t>
            </a:r>
            <a:r>
              <a:rPr lang="pl-PL" sz="1800" b="1" dirty="0"/>
              <a:t>głosy ważne</a:t>
            </a:r>
            <a:r>
              <a:rPr lang="pl-PL" sz="1800" dirty="0"/>
              <a:t> </a:t>
            </a:r>
            <a:br>
              <a:rPr lang="pl-PL" sz="1800" dirty="0"/>
            </a:br>
            <a:r>
              <a:rPr lang="pl-PL" sz="1800" dirty="0"/>
              <a:t>i ich liczbę wpisuje </a:t>
            </a:r>
            <a:r>
              <a:rPr lang="pl-PL" sz="1800" b="1" dirty="0"/>
              <a:t>w punkcie 14 protokołu głosowania</a:t>
            </a:r>
            <a:r>
              <a:rPr lang="pl-PL" sz="1800" dirty="0"/>
              <a:t>.</a:t>
            </a:r>
          </a:p>
          <a:p>
            <a:pPr marL="0" indent="0" fontAlgn="ctr">
              <a:buNone/>
            </a:pPr>
            <a:r>
              <a:rPr lang="pl-PL" sz="1800" dirty="0">
                <a:solidFill>
                  <a:srgbClr val="000099"/>
                </a:solidFill>
              </a:rPr>
              <a:t>Następnie komisja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sumuje liczby głosów nieważnych (</a:t>
            </a:r>
            <a:r>
              <a:rPr lang="pl-PL" sz="1800" b="1" dirty="0">
                <a:solidFill>
                  <a:srgbClr val="000099"/>
                </a:solidFill>
              </a:rPr>
              <a:t>punkt 13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głosów ważnych (</a:t>
            </a:r>
            <a:r>
              <a:rPr lang="pl-PL" sz="1800" b="1" dirty="0">
                <a:solidFill>
                  <a:srgbClr val="000099"/>
                </a:solidFill>
              </a:rPr>
              <a:t>punkt 14 protokołu</a:t>
            </a:r>
            <a:r>
              <a:rPr lang="pl-PL" sz="1800" dirty="0">
                <a:solidFill>
                  <a:srgbClr val="000099"/>
                </a:solidFill>
              </a:rPr>
              <a:t>) </a:t>
            </a:r>
          </a:p>
          <a:p>
            <a:pPr marL="0" indent="0" fontAlgn="ctr">
              <a:buFont typeface="Wingdings" pitchFamily="2" charset="2"/>
              <a:buChar char="v"/>
            </a:pPr>
            <a:r>
              <a:rPr lang="pl-PL" sz="1800" dirty="0">
                <a:solidFill>
                  <a:srgbClr val="000099"/>
                </a:solidFill>
              </a:rPr>
              <a:t> i porównuje wynik z wcześniej wpisaną </a:t>
            </a:r>
            <a:r>
              <a:rPr lang="pl-PL" sz="1800" u="heavy" dirty="0">
                <a:solidFill>
                  <a:srgbClr val="000099"/>
                </a:solidFill>
              </a:rPr>
              <a:t>liczbą kart ważnych</a:t>
            </a:r>
            <a:r>
              <a:rPr lang="pl-PL" sz="1800" dirty="0">
                <a:solidFill>
                  <a:srgbClr val="000099"/>
                </a:solidFill>
              </a:rPr>
              <a:t> (</a:t>
            </a:r>
            <a:r>
              <a:rPr lang="pl-PL" sz="1800" b="1" dirty="0">
                <a:solidFill>
                  <a:srgbClr val="000099"/>
                </a:solidFill>
              </a:rPr>
              <a:t>punkt 12   protokołu</a:t>
            </a:r>
            <a:r>
              <a:rPr lang="pl-PL" sz="1800" dirty="0">
                <a:solidFill>
                  <a:srgbClr val="000099"/>
                </a:solidFill>
              </a:rPr>
              <a:t>). </a:t>
            </a:r>
          </a:p>
          <a:p>
            <a:pPr marL="0" indent="0" fontAlgn="ctr">
              <a:buNone/>
            </a:pPr>
            <a:r>
              <a:rPr lang="pl-PL" sz="1800" dirty="0"/>
              <a:t>Liczby te </a:t>
            </a:r>
            <a:r>
              <a:rPr lang="pl-PL" sz="1800" b="1" u="heavy" dirty="0">
                <a:solidFill>
                  <a:srgbClr val="FF0000"/>
                </a:solidFill>
              </a:rPr>
              <a:t>muszą być równe</a:t>
            </a:r>
            <a:r>
              <a:rPr lang="pl-PL" sz="1800" dirty="0"/>
              <a:t>. Jeżeli występuje rozbieżność, należy </a:t>
            </a:r>
            <a:r>
              <a:rPr lang="pl-PL" sz="1800" b="1" dirty="0"/>
              <a:t>poszukać przyczyny błędu</a:t>
            </a:r>
            <a:r>
              <a:rPr lang="pl-PL" sz="1800" dirty="0"/>
              <a:t> i po sprostowaniu obliczeń właściwe liczby wpisać do protokołu głosowania.</a:t>
            </a:r>
          </a:p>
        </p:txBody>
      </p:sp>
      <p:sp>
        <p:nvSpPr>
          <p:cNvPr id="90115" name="Symbol zastępczy numeru slajdu 4"/>
          <p:cNvSpPr txBox="1">
            <a:spLocks noGrp="1"/>
          </p:cNvSpPr>
          <p:nvPr/>
        </p:nvSpPr>
        <p:spPr bwMode="auto">
          <a:xfrm>
            <a:off x="8460432" y="6381328"/>
            <a:ext cx="442392" cy="28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BDE95F64-9112-438C-8654-F6E48F3066F8}" type="slidenum">
              <a:rPr lang="pl-PL" altLang="pl-PL" sz="1000"/>
              <a:pPr algn="r" eaLnBrk="1" hangingPunct="1"/>
              <a:t>99</a:t>
            </a:fld>
            <a:endParaRPr lang="pl-PL" altLang="pl-PL" sz="1000" dirty="0"/>
          </a:p>
        </p:txBody>
      </p:sp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539552" y="764704"/>
            <a:ext cx="67687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b="1" dirty="0">
                <a:solidFill>
                  <a:srgbClr val="9D032A"/>
                </a:solidFill>
                <a:latin typeface="Arial Black" pitchFamily="34" charset="0"/>
              </a:rPr>
              <a:t>GŁOSY WAŻNE - SENAT</a:t>
            </a:r>
          </a:p>
        </p:txBody>
      </p:sp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eć">
  <a:themeElements>
    <a:clrScheme name="Sieć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ieć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ieć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eć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eć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JEKT PREZENTACJI. Referendum ogólnokrajowe. 4x3">
  <a:themeElements>
    <a:clrScheme name="SIW KBW">
      <a:dk1>
        <a:srgbClr val="58595B"/>
      </a:dk1>
      <a:lt1>
        <a:srgbClr val="58595B"/>
      </a:lt1>
      <a:dk2>
        <a:srgbClr val="FFFFFF"/>
      </a:dk2>
      <a:lt2>
        <a:srgbClr val="FFFFFF"/>
      </a:lt2>
      <a:accent1>
        <a:srgbClr val="FFFFFF"/>
      </a:accent1>
      <a:accent2>
        <a:srgbClr val="9D032A"/>
      </a:accent2>
      <a:accent3>
        <a:srgbClr val="58595B"/>
      </a:accent3>
      <a:accent4>
        <a:srgbClr val="8064A2"/>
      </a:accent4>
      <a:accent5>
        <a:srgbClr val="4BACC6"/>
      </a:accent5>
      <a:accent6>
        <a:srgbClr val="F79646"/>
      </a:accent6>
      <a:hlink>
        <a:srgbClr val="9D032A"/>
      </a:hlink>
      <a:folHlink>
        <a:srgbClr val="58595B"/>
      </a:folHlink>
    </a:clrScheme>
    <a:fontScheme name="SIW KBW">
      <a:majorFont>
        <a:latin typeface="Neo Sans Pro"/>
        <a:ea typeface=""/>
        <a:cs typeface=""/>
      </a:majorFont>
      <a:minorFont>
        <a:latin typeface="Open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MOWY ppt.pptx" id="{F0BC9676-ADEC-4B03-9E55-3A42CC251B88}" vid="{B841A912-B6FB-4332-B617-C39BEA920CF8}"/>
    </a:ext>
  </a:extLst>
</a:theme>
</file>

<file path=ppt/theme/theme4.xml><?xml version="1.0" encoding="utf-8"?>
<a:theme xmlns:a="http://schemas.openxmlformats.org/drawingml/2006/main" name="Układy scenorysów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Układy scenorysów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Układy scenorysów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8897</TotalTime>
  <Words>14718</Words>
  <Application>Microsoft Office PowerPoint</Application>
  <PresentationFormat>Pokaz na ekranie (4:3)</PresentationFormat>
  <Paragraphs>1747</Paragraphs>
  <Slides>140</Slides>
  <Notes>47</Notes>
  <HiddenSlides>0</HiddenSlides>
  <MMClips>0</MMClips>
  <ScaleCrop>false</ScaleCrop>
  <HeadingPairs>
    <vt:vector size="8" baseType="variant">
      <vt:variant>
        <vt:lpstr>Używane czcionki</vt:lpstr>
      </vt:variant>
      <vt:variant>
        <vt:i4>22</vt:i4>
      </vt:variant>
      <vt:variant>
        <vt:lpstr>Motyw</vt:lpstr>
      </vt:variant>
      <vt:variant>
        <vt:i4>6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140</vt:i4>
      </vt:variant>
    </vt:vector>
  </HeadingPairs>
  <TitlesOfParts>
    <vt:vector size="171" baseType="lpstr">
      <vt:lpstr>Arial</vt:lpstr>
      <vt:lpstr>Arial Black</vt:lpstr>
      <vt:lpstr>Bazgroły</vt:lpstr>
      <vt:lpstr>Blackadder ITC</vt:lpstr>
      <vt:lpstr>Bradley Hand ITC</vt:lpstr>
      <vt:lpstr>Brush Script MT</vt:lpstr>
      <vt:lpstr>Calibri</vt:lpstr>
      <vt:lpstr>Calibri Light</vt:lpstr>
      <vt:lpstr>Comic Sans MS</vt:lpstr>
      <vt:lpstr>Corbel</vt:lpstr>
      <vt:lpstr>Franklin Gothic Book</vt:lpstr>
      <vt:lpstr>French Script MT</vt:lpstr>
      <vt:lpstr>Ink Free</vt:lpstr>
      <vt:lpstr>Monotype Corsiva</vt:lpstr>
      <vt:lpstr>Myriad Web</vt:lpstr>
      <vt:lpstr>Neo Sans Pro</vt:lpstr>
      <vt:lpstr>Open Sans</vt:lpstr>
      <vt:lpstr>Tahoma</vt:lpstr>
      <vt:lpstr>Times New Roman</vt:lpstr>
      <vt:lpstr>Verdana</vt:lpstr>
      <vt:lpstr>Wingdings</vt:lpstr>
      <vt:lpstr>Wingdings 2</vt:lpstr>
      <vt:lpstr>Projekt domyślny</vt:lpstr>
      <vt:lpstr>Sieć</vt:lpstr>
      <vt:lpstr>PROJEKT PREZENTACJI. Referendum ogólnokrajowe. 4x3</vt:lpstr>
      <vt:lpstr>Układy scenorysów</vt:lpstr>
      <vt:lpstr>1_Układy scenorysów</vt:lpstr>
      <vt:lpstr>2_Układy scenorysów</vt:lpstr>
      <vt:lpstr>Acrobat Document</vt:lpstr>
      <vt:lpstr>Dokument</vt:lpstr>
      <vt:lpstr>Document</vt:lpstr>
      <vt:lpstr>Prezentacja programu PowerPoint</vt:lpstr>
      <vt:lpstr>Prezentacja programu PowerPoint</vt:lpstr>
      <vt:lpstr>Prezentacja programu PowerPoint</vt:lpstr>
      <vt:lpstr>Prezentacja programu PowerPoint</vt:lpstr>
      <vt:lpstr>Akty prawne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USTALENIE WYNIKÓW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Pawel</dc:creator>
  <cp:lastModifiedBy>Arkadiusz Czapski</cp:lastModifiedBy>
  <cp:revision>384</cp:revision>
  <dcterms:created xsi:type="dcterms:W3CDTF">2005-08-02T16:38:41Z</dcterms:created>
  <dcterms:modified xsi:type="dcterms:W3CDTF">2023-09-29T08:35:27Z</dcterms:modified>
</cp:coreProperties>
</file>