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4000" r:id="rId2"/>
    <p:sldMasterId id="2147484013" r:id="rId3"/>
    <p:sldMasterId id="2147484026" r:id="rId4"/>
    <p:sldMasterId id="2147484052" r:id="rId5"/>
    <p:sldMasterId id="2147484065" r:id="rId6"/>
    <p:sldMasterId id="2147484078" r:id="rId7"/>
    <p:sldMasterId id="2147484104" r:id="rId8"/>
    <p:sldMasterId id="2147484117" r:id="rId9"/>
    <p:sldMasterId id="2147484143" r:id="rId10"/>
    <p:sldMasterId id="2147484156" r:id="rId11"/>
    <p:sldMasterId id="2147484182" r:id="rId12"/>
    <p:sldMasterId id="2147484195" r:id="rId13"/>
    <p:sldMasterId id="2147484208" r:id="rId14"/>
  </p:sldMasterIdLst>
  <p:notesMasterIdLst>
    <p:notesMasterId r:id="rId92"/>
  </p:notesMasterIdLst>
  <p:sldIdLst>
    <p:sldId id="634" r:id="rId15"/>
    <p:sldId id="432" r:id="rId16"/>
    <p:sldId id="257" r:id="rId17"/>
    <p:sldId id="278" r:id="rId18"/>
    <p:sldId id="433" r:id="rId19"/>
    <p:sldId id="373" r:id="rId20"/>
    <p:sldId id="495" r:id="rId21"/>
    <p:sldId id="565" r:id="rId22"/>
    <p:sldId id="653" r:id="rId23"/>
    <p:sldId id="654" r:id="rId24"/>
    <p:sldId id="655" r:id="rId25"/>
    <p:sldId id="500" r:id="rId26"/>
    <p:sldId id="504" r:id="rId27"/>
    <p:sldId id="582" r:id="rId28"/>
    <p:sldId id="590" r:id="rId29"/>
    <p:sldId id="584" r:id="rId30"/>
    <p:sldId id="507" r:id="rId31"/>
    <p:sldId id="664" r:id="rId32"/>
    <p:sldId id="585" r:id="rId33"/>
    <p:sldId id="593" r:id="rId34"/>
    <p:sldId id="591" r:id="rId35"/>
    <p:sldId id="592" r:id="rId36"/>
    <p:sldId id="636" r:id="rId37"/>
    <p:sldId id="517" r:id="rId38"/>
    <p:sldId id="518" r:id="rId39"/>
    <p:sldId id="596" r:id="rId40"/>
    <p:sldId id="639" r:id="rId41"/>
    <p:sldId id="589" r:id="rId42"/>
    <p:sldId id="597" r:id="rId43"/>
    <p:sldId id="662" r:id="rId44"/>
    <p:sldId id="638" r:id="rId45"/>
    <p:sldId id="528" r:id="rId46"/>
    <p:sldId id="598" r:id="rId47"/>
    <p:sldId id="640" r:id="rId48"/>
    <p:sldId id="571" r:id="rId49"/>
    <p:sldId id="532" r:id="rId50"/>
    <p:sldId id="533" r:id="rId51"/>
    <p:sldId id="663" r:id="rId52"/>
    <p:sldId id="659" r:id="rId53"/>
    <p:sldId id="665" r:id="rId54"/>
    <p:sldId id="536" r:id="rId55"/>
    <p:sldId id="643" r:id="rId56"/>
    <p:sldId id="666" r:id="rId57"/>
    <p:sldId id="650" r:id="rId58"/>
    <p:sldId id="644" r:id="rId59"/>
    <p:sldId id="648" r:id="rId60"/>
    <p:sldId id="622" r:id="rId61"/>
    <p:sldId id="623" r:id="rId62"/>
    <p:sldId id="602" r:id="rId63"/>
    <p:sldId id="603" r:id="rId64"/>
    <p:sldId id="667" r:id="rId65"/>
    <p:sldId id="606" r:id="rId66"/>
    <p:sldId id="605" r:id="rId67"/>
    <p:sldId id="548" r:id="rId68"/>
    <p:sldId id="607" r:id="rId69"/>
    <p:sldId id="608" r:id="rId70"/>
    <p:sldId id="683" r:id="rId71"/>
    <p:sldId id="656" r:id="rId72"/>
    <p:sldId id="610" r:id="rId73"/>
    <p:sldId id="682" r:id="rId74"/>
    <p:sldId id="652" r:id="rId75"/>
    <p:sldId id="611" r:id="rId76"/>
    <p:sldId id="641" r:id="rId77"/>
    <p:sldId id="612" r:id="rId78"/>
    <p:sldId id="613" r:id="rId79"/>
    <p:sldId id="660" r:id="rId80"/>
    <p:sldId id="669" r:id="rId81"/>
    <p:sldId id="671" r:id="rId82"/>
    <p:sldId id="672" r:id="rId83"/>
    <p:sldId id="673" r:id="rId84"/>
    <p:sldId id="674" r:id="rId85"/>
    <p:sldId id="675" r:id="rId86"/>
    <p:sldId id="676" r:id="rId87"/>
    <p:sldId id="677" r:id="rId88"/>
    <p:sldId id="678" r:id="rId89"/>
    <p:sldId id="679" r:id="rId90"/>
    <p:sldId id="618" r:id="rId91"/>
  </p:sldIdLst>
  <p:sldSz cx="9144000" cy="6858000" type="screen4x3"/>
  <p:notesSz cx="6735763" cy="9866313"/>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ekcja domyślna" id="{9DCA8A13-E4F0-4880-90D9-4B78BDC60A43}">
          <p14:sldIdLst>
            <p14:sldId id="634"/>
            <p14:sldId id="432"/>
            <p14:sldId id="257"/>
            <p14:sldId id="278"/>
            <p14:sldId id="433"/>
            <p14:sldId id="373"/>
            <p14:sldId id="495"/>
            <p14:sldId id="565"/>
            <p14:sldId id="653"/>
            <p14:sldId id="654"/>
            <p14:sldId id="655"/>
            <p14:sldId id="500"/>
            <p14:sldId id="504"/>
            <p14:sldId id="582"/>
            <p14:sldId id="590"/>
            <p14:sldId id="584"/>
            <p14:sldId id="507"/>
            <p14:sldId id="664"/>
            <p14:sldId id="585"/>
            <p14:sldId id="593"/>
            <p14:sldId id="591"/>
            <p14:sldId id="592"/>
            <p14:sldId id="636"/>
            <p14:sldId id="517"/>
            <p14:sldId id="518"/>
            <p14:sldId id="596"/>
            <p14:sldId id="639"/>
            <p14:sldId id="589"/>
          </p14:sldIdLst>
        </p14:section>
        <p14:section name="Sekcja bez tytułu" id="{2D750512-E23D-40F8-8FBF-90E032F5E4EF}">
          <p14:sldIdLst>
            <p14:sldId id="597"/>
            <p14:sldId id="662"/>
            <p14:sldId id="638"/>
            <p14:sldId id="528"/>
            <p14:sldId id="598"/>
            <p14:sldId id="640"/>
            <p14:sldId id="571"/>
            <p14:sldId id="532"/>
            <p14:sldId id="533"/>
            <p14:sldId id="663"/>
            <p14:sldId id="659"/>
            <p14:sldId id="665"/>
            <p14:sldId id="536"/>
            <p14:sldId id="643"/>
            <p14:sldId id="666"/>
            <p14:sldId id="650"/>
            <p14:sldId id="644"/>
            <p14:sldId id="648"/>
            <p14:sldId id="622"/>
            <p14:sldId id="623"/>
            <p14:sldId id="602"/>
            <p14:sldId id="603"/>
            <p14:sldId id="667"/>
            <p14:sldId id="606"/>
            <p14:sldId id="605"/>
            <p14:sldId id="548"/>
            <p14:sldId id="607"/>
            <p14:sldId id="608"/>
            <p14:sldId id="683"/>
            <p14:sldId id="656"/>
            <p14:sldId id="610"/>
            <p14:sldId id="682"/>
            <p14:sldId id="652"/>
            <p14:sldId id="611"/>
            <p14:sldId id="641"/>
            <p14:sldId id="612"/>
            <p14:sldId id="613"/>
            <p14:sldId id="660"/>
            <p14:sldId id="669"/>
            <p14:sldId id="671"/>
            <p14:sldId id="672"/>
            <p14:sldId id="673"/>
            <p14:sldId id="674"/>
            <p14:sldId id="675"/>
            <p14:sldId id="676"/>
            <p14:sldId id="677"/>
            <p14:sldId id="678"/>
            <p14:sldId id="679"/>
            <p14:sldId id="6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3406"/>
    <a:srgbClr val="8117B1"/>
    <a:srgbClr val="7C21F5"/>
    <a:srgbClr val="862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yl ciemny 2 - Akcent 1/Ak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yl pośredni 4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61" autoAdjust="0"/>
  </p:normalViewPr>
  <p:slideViewPr>
    <p:cSldViewPr>
      <p:cViewPr varScale="1">
        <p:scale>
          <a:sx n="112" d="100"/>
          <a:sy n="112" d="100"/>
        </p:scale>
        <p:origin x="15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theme" Target="theme/theme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258811756815734E-2"/>
          <c:y val="0.13824867014874334"/>
          <c:w val="0.92491467576791753"/>
          <c:h val="0.63784068328534782"/>
        </c:manualLayout>
      </c:layout>
      <c:pie3DChart>
        <c:varyColors val="1"/>
        <c:ser>
          <c:idx val="0"/>
          <c:order val="0"/>
          <c:tx>
            <c:strRef>
              <c:f>Arkusz1!$B$1</c:f>
              <c:strCache>
                <c:ptCount val="1"/>
                <c:pt idx="0">
                  <c:v>Sprzedaż</c:v>
                </c:pt>
              </c:strCache>
            </c:strRef>
          </c:tx>
          <c:explosion val="4"/>
          <c:dPt>
            <c:idx val="0"/>
            <c:bubble3D val="0"/>
            <c:spPr>
              <a:gradFill rotWithShape="1">
                <a:gsLst>
                  <a:gs pos="0">
                    <a:schemeClr val="accent1">
                      <a:lumMod val="95000"/>
                    </a:schemeClr>
                  </a:gs>
                  <a:gs pos="100000">
                    <a:schemeClr val="accent1">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1-A9AF-434D-9B5F-6902EF5102EC}"/>
              </c:ext>
            </c:extLst>
          </c:dPt>
          <c:dPt>
            <c:idx val="1"/>
            <c:bubble3D val="0"/>
            <c:spPr>
              <a:gradFill rotWithShape="1">
                <a:gsLst>
                  <a:gs pos="0">
                    <a:schemeClr val="accent2">
                      <a:lumMod val="95000"/>
                    </a:schemeClr>
                  </a:gs>
                  <a:gs pos="100000">
                    <a:schemeClr val="accent2">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3-A9AF-434D-9B5F-6902EF5102EC}"/>
              </c:ext>
            </c:extLst>
          </c:dPt>
          <c:dPt>
            <c:idx val="2"/>
            <c:bubble3D val="0"/>
            <c:spPr>
              <a:gradFill rotWithShape="1">
                <a:gsLst>
                  <a:gs pos="0">
                    <a:schemeClr val="accent3">
                      <a:lumMod val="95000"/>
                    </a:schemeClr>
                  </a:gs>
                  <a:gs pos="100000">
                    <a:schemeClr val="accent3">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5-A9AF-434D-9B5F-6902EF5102EC}"/>
              </c:ext>
            </c:extLst>
          </c:dPt>
          <c:dPt>
            <c:idx val="3"/>
            <c:bubble3D val="0"/>
            <c:spPr>
              <a:gradFill rotWithShape="1">
                <a:gsLst>
                  <a:gs pos="0">
                    <a:schemeClr val="accent4">
                      <a:lumMod val="95000"/>
                    </a:schemeClr>
                  </a:gs>
                  <a:gs pos="100000">
                    <a:schemeClr val="accent4">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7-A9AF-434D-9B5F-6902EF5102EC}"/>
              </c:ext>
            </c:extLst>
          </c:dPt>
          <c:dLbls>
            <c:dLbl>
              <c:idx val="0"/>
              <c:tx>
                <c:rich>
                  <a:bodyPr/>
                  <a:lstStyle/>
                  <a:p>
                    <a:fld id="{72701C8D-4F0E-4A9C-89BA-8786A3FE327C}" type="CATEGORYNAME">
                      <a:rPr lang="en-US"/>
                      <a:pPr/>
                      <a:t>[NAZWA KATEGORII]</a:t>
                    </a:fld>
                    <a:r>
                      <a:rPr lang="en-US" baseline="0" dirty="0"/>
                      <a:t>
46%</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AF-434D-9B5F-6902EF5102EC}"/>
                </c:ext>
              </c:extLst>
            </c:dLbl>
            <c:dLbl>
              <c:idx val="1"/>
              <c:tx>
                <c:rich>
                  <a:bodyPr/>
                  <a:lstStyle/>
                  <a:p>
                    <a:fld id="{9F6F7184-D336-499C-AC60-9B53C8FAAD0B}" type="CATEGORYNAME">
                      <a:rPr lang="en-US"/>
                      <a:pPr/>
                      <a:t>[NAZWA KATEGORII]</a:t>
                    </a:fld>
                    <a:r>
                      <a:rPr lang="en-US" baseline="0" dirty="0"/>
                      <a:t>
30%</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AF-434D-9B5F-6902EF5102EC}"/>
                </c:ext>
              </c:extLst>
            </c:dLbl>
            <c:dLbl>
              <c:idx val="2"/>
              <c:tx>
                <c:rich>
                  <a:bodyPr/>
                  <a:lstStyle/>
                  <a:p>
                    <a:fld id="{6C48C90F-E6DC-4A49-A81B-99598BA434A8}" type="CATEGORYNAME">
                      <a:rPr lang="en-US"/>
                      <a:pPr/>
                      <a:t>[NAZWA KATEGORII]</a:t>
                    </a:fld>
                    <a:r>
                      <a:rPr lang="en-US" baseline="0" dirty="0"/>
                      <a:t>
14%</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9AF-434D-9B5F-6902EF5102EC}"/>
                </c:ext>
              </c:extLst>
            </c:dLbl>
            <c:dLbl>
              <c:idx val="3"/>
              <c:tx>
                <c:rich>
                  <a:bodyPr/>
                  <a:lstStyle/>
                  <a:p>
                    <a:r>
                      <a:rPr lang="en-US" dirty="0" err="1"/>
                      <a:t>Początkujący</a:t>
                    </a:r>
                    <a:r>
                      <a:rPr lang="en-US" baseline="0" dirty="0"/>
                      <a:t>
10%</a:t>
                    </a:r>
                  </a:p>
                  <a:p>
                    <a:endParaRPr lang="en-US" dirty="0"/>
                  </a:p>
                </c:rich>
              </c:tx>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A9AF-434D-9B5F-6902EF5102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Arkusz1!$A$2:$A$5</c:f>
              <c:strCache>
                <c:ptCount val="4"/>
                <c:pt idx="0">
                  <c:v>Dyplomowany</c:v>
                </c:pt>
                <c:pt idx="1">
                  <c:v>Mianowany</c:v>
                </c:pt>
                <c:pt idx="2">
                  <c:v>Kontraktowy</c:v>
                </c:pt>
                <c:pt idx="3">
                  <c:v>Początkujący</c:v>
                </c:pt>
              </c:strCache>
            </c:strRef>
          </c:cat>
          <c:val>
            <c:numRef>
              <c:f>Arkusz1!$B$2:$B$5</c:f>
              <c:numCache>
                <c:formatCode>General</c:formatCode>
                <c:ptCount val="4"/>
                <c:pt idx="0">
                  <c:v>46</c:v>
                </c:pt>
                <c:pt idx="1">
                  <c:v>30</c:v>
                </c:pt>
                <c:pt idx="2">
                  <c:v>14</c:v>
                </c:pt>
                <c:pt idx="3">
                  <c:v>10</c:v>
                </c:pt>
              </c:numCache>
            </c:numRef>
          </c:val>
          <c:extLst>
            <c:ext xmlns:c16="http://schemas.microsoft.com/office/drawing/2014/chart" uri="{C3380CC4-5D6E-409C-BE32-E72D297353CC}">
              <c16:uniqueId val="{00000008-A9AF-434D-9B5F-6902EF5102EC}"/>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zero"/>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26476804968225"/>
          <c:y val="8.4496167092545288E-2"/>
          <c:w val="0.79295479123979196"/>
          <c:h val="0.76054018689281433"/>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982640847944192E-2"/>
          <c:y val="0"/>
          <c:w val="0.9880173591520558"/>
          <c:h val="0.88980494476183081"/>
        </c:manualLayout>
      </c:layout>
      <c:pie3DChart>
        <c:varyColors val="1"/>
        <c:ser>
          <c:idx val="0"/>
          <c:order val="0"/>
          <c:tx>
            <c:strRef>
              <c:f>Arkusz1!$B$1</c:f>
              <c:strCache>
                <c:ptCount val="1"/>
                <c:pt idx="0">
                  <c:v>Sprzedaż</c:v>
                </c:pt>
              </c:strCache>
            </c:strRef>
          </c:tx>
          <c:dPt>
            <c:idx val="0"/>
            <c:bubble3D val="0"/>
            <c:spPr>
              <a:gradFill rotWithShape="1">
                <a:gsLst>
                  <a:gs pos="0">
                    <a:schemeClr val="accent1">
                      <a:lumMod val="95000"/>
                    </a:schemeClr>
                  </a:gs>
                  <a:gs pos="100000">
                    <a:schemeClr val="accent1">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1-146B-4F06-9638-66B10932091B}"/>
              </c:ext>
            </c:extLst>
          </c:dPt>
          <c:dPt>
            <c:idx val="1"/>
            <c:bubble3D val="0"/>
            <c:explosion val="45"/>
            <c:spPr>
              <a:gradFill rotWithShape="1">
                <a:gsLst>
                  <a:gs pos="0">
                    <a:schemeClr val="accent2">
                      <a:lumMod val="95000"/>
                    </a:schemeClr>
                  </a:gs>
                  <a:gs pos="100000">
                    <a:schemeClr val="accent2">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3-146B-4F06-9638-66B10932091B}"/>
              </c:ext>
            </c:extLst>
          </c:dPt>
          <c:dPt>
            <c:idx val="2"/>
            <c:bubble3D val="0"/>
            <c:spPr>
              <a:gradFill rotWithShape="1">
                <a:gsLst>
                  <a:gs pos="0">
                    <a:schemeClr val="accent3">
                      <a:lumMod val="95000"/>
                    </a:schemeClr>
                  </a:gs>
                  <a:gs pos="100000">
                    <a:schemeClr val="accent3">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5-146B-4F06-9638-66B10932091B}"/>
              </c:ext>
            </c:extLst>
          </c:dPt>
          <c:dPt>
            <c:idx val="3"/>
            <c:bubble3D val="0"/>
            <c:spPr>
              <a:gradFill rotWithShape="1">
                <a:gsLst>
                  <a:gs pos="0">
                    <a:schemeClr val="accent4">
                      <a:lumMod val="95000"/>
                    </a:schemeClr>
                  </a:gs>
                  <a:gs pos="100000">
                    <a:schemeClr val="accent4">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7-146B-4F06-9638-66B10932091B}"/>
              </c:ext>
            </c:extLst>
          </c:dPt>
          <c:dLbls>
            <c:dLbl>
              <c:idx val="0"/>
              <c:layout>
                <c:manualLayout>
                  <c:x val="0.13880224689596929"/>
                  <c:y val="2.6770678834326649E-2"/>
                </c:manualLayout>
              </c:layout>
              <c:tx>
                <c:rich>
                  <a:bodyPr/>
                  <a:lstStyle/>
                  <a:p>
                    <a:fld id="{72701C8D-4F0E-4A9C-89BA-8786A3FE327C}" type="CATEGORYNAME">
                      <a:rPr lang="pl-PL"/>
                      <a:pPr/>
                      <a:t>[NAZWA KATEGORII]</a:t>
                    </a:fld>
                    <a:r>
                      <a:rPr lang="pl-PL" baseline="0" dirty="0"/>
                      <a:t>
8,5%</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6B-4F06-9638-66B10932091B}"/>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9F6F7184-D336-499C-AC60-9B53C8FAAD0B}" type="CATEGORYNAME">
                      <a:rPr lang="pl-PL"/>
                      <a:pPr>
                        <a:defRPr sz="1197" b="0" i="0" u="none" strike="noStrike" kern="1200" baseline="0">
                          <a:solidFill>
                            <a:schemeClr val="tx1">
                              <a:lumMod val="75000"/>
                              <a:lumOff val="25000"/>
                            </a:schemeClr>
                          </a:solidFill>
                          <a:latin typeface="+mn-lt"/>
                          <a:ea typeface="+mn-ea"/>
                          <a:cs typeface="+mn-cs"/>
                        </a:defRPr>
                      </a:pPr>
                      <a:t>[NAZWA KATEGORII]</a:t>
                    </a:fld>
                    <a:r>
                      <a:rPr lang="pl-PL" baseline="0" dirty="0"/>
                      <a:t>
91,5%</a:t>
                    </a: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146B-4F06-9638-66B10932091B}"/>
                </c:ext>
              </c:extLst>
            </c:dLbl>
            <c:dLbl>
              <c:idx val="2"/>
              <c:delete val="1"/>
              <c:extLst>
                <c:ext xmlns:c15="http://schemas.microsoft.com/office/drawing/2012/chart" uri="{CE6537A1-D6FC-4f65-9D91-7224C49458BB}"/>
                <c:ext xmlns:c16="http://schemas.microsoft.com/office/drawing/2014/chart" uri="{C3380CC4-5D6E-409C-BE32-E72D297353CC}">
                  <c16:uniqueId val="{00000005-146B-4F06-9638-66B10932091B}"/>
                </c:ext>
              </c:extLst>
            </c:dLbl>
            <c:dLbl>
              <c:idx val="3"/>
              <c:delete val="1"/>
              <c:extLst>
                <c:ext xmlns:c15="http://schemas.microsoft.com/office/drawing/2012/chart" uri="{CE6537A1-D6FC-4f65-9D91-7224C49458BB}"/>
                <c:ext xmlns:c16="http://schemas.microsoft.com/office/drawing/2014/chart" uri="{C3380CC4-5D6E-409C-BE32-E72D297353CC}">
                  <c16:uniqueId val="{00000007-146B-4F06-9638-66B1093209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Arkusz1!$A$2:$A$5</c:f>
              <c:strCache>
                <c:ptCount val="2"/>
                <c:pt idx="0">
                  <c:v>licencjat mgr bez przyg. pedag.</c:v>
                </c:pt>
                <c:pt idx="1">
                  <c:v>stopień naukowy doktora, mgr z przyg. pedag.</c:v>
                </c:pt>
              </c:strCache>
            </c:strRef>
          </c:cat>
          <c:val>
            <c:numRef>
              <c:f>Arkusz1!$B$2:$B$5</c:f>
              <c:numCache>
                <c:formatCode>General</c:formatCode>
                <c:ptCount val="4"/>
                <c:pt idx="0">
                  <c:v>8.5</c:v>
                </c:pt>
                <c:pt idx="1">
                  <c:v>91.5</c:v>
                </c:pt>
              </c:numCache>
            </c:numRef>
          </c:val>
          <c:extLst>
            <c:ext xmlns:c16="http://schemas.microsoft.com/office/drawing/2014/chart" uri="{C3380CC4-5D6E-409C-BE32-E72D297353CC}">
              <c16:uniqueId val="{00000008-146B-4F06-9638-66B10932091B}"/>
            </c:ext>
          </c:extLst>
        </c:ser>
        <c:dLbls>
          <c:showLegendKey val="0"/>
          <c:showVal val="0"/>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6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2.1037175564436076E-2"/>
          <c:w val="0.98421058360173919"/>
          <c:h val="0.65764519556544576"/>
        </c:manualLayout>
      </c:layout>
      <c:pie3DChart>
        <c:varyColors val="1"/>
        <c:ser>
          <c:idx val="0"/>
          <c:order val="0"/>
          <c:tx>
            <c:strRef>
              <c:f>Arkusz1!$B$1</c:f>
              <c:strCache>
                <c:ptCount val="1"/>
                <c:pt idx="0">
                  <c:v>Kolumna1</c:v>
                </c:pt>
              </c:strCache>
            </c:strRef>
          </c:tx>
          <c:spPr>
            <a:scene3d>
              <a:camera prst="orthographicFront"/>
              <a:lightRig rig="balanced" dir="tr"/>
            </a:scene3d>
            <a:sp3d prstMaterial="plastic">
              <a:bevelT w="304800" h="304800"/>
              <a:contourClr>
                <a:srgbClr val="000000"/>
              </a:contourClr>
            </a:sp3d>
          </c:spPr>
          <c:explosion val="3"/>
          <c:dPt>
            <c:idx val="0"/>
            <c:bubble3D val="0"/>
            <c:explosion val="29"/>
            <c:spPr>
              <a:gradFill rotWithShape="1">
                <a:gsLst>
                  <a:gs pos="0">
                    <a:schemeClr val="accent1">
                      <a:lumMod val="95000"/>
                    </a:schemeClr>
                  </a:gs>
                  <a:gs pos="100000">
                    <a:schemeClr val="accent1">
                      <a:shade val="82000"/>
                      <a:satMod val="125000"/>
                      <a:lumMod val="74000"/>
                    </a:schemeClr>
                  </a:gs>
                </a:gsLst>
                <a:lin ang="5400000" scaled="0"/>
              </a:gradFill>
              <a:ln>
                <a:noFill/>
              </a:ln>
              <a:effectLst/>
              <a:scene3d>
                <a:camera prst="orthographicFront"/>
                <a:lightRig rig="balanced" dir="tr"/>
              </a:scene3d>
              <a:sp3d prstMaterial="plastic">
                <a:bevelT w="304800" h="304800"/>
                <a:contourClr>
                  <a:srgbClr val="000000"/>
                </a:contourClr>
              </a:sp3d>
            </c:spPr>
            <c:extLst>
              <c:ext xmlns:c16="http://schemas.microsoft.com/office/drawing/2014/chart" uri="{C3380CC4-5D6E-409C-BE32-E72D297353CC}">
                <c16:uniqueId val="{00000001-42E2-4949-83EE-442009D244D4}"/>
              </c:ext>
            </c:extLst>
          </c:dPt>
          <c:dPt>
            <c:idx val="1"/>
            <c:bubble3D val="0"/>
            <c:explosion val="12"/>
            <c:spPr>
              <a:gradFill rotWithShape="1">
                <a:gsLst>
                  <a:gs pos="0">
                    <a:schemeClr val="accent2">
                      <a:lumMod val="95000"/>
                    </a:schemeClr>
                  </a:gs>
                  <a:gs pos="100000">
                    <a:schemeClr val="accent2">
                      <a:shade val="82000"/>
                      <a:satMod val="125000"/>
                      <a:lumMod val="74000"/>
                    </a:schemeClr>
                  </a:gs>
                </a:gsLst>
                <a:lin ang="5400000" scaled="0"/>
              </a:gradFill>
              <a:ln>
                <a:noFill/>
              </a:ln>
              <a:effectLst/>
              <a:scene3d>
                <a:camera prst="orthographicFront"/>
                <a:lightRig rig="balanced" dir="tr"/>
              </a:scene3d>
              <a:sp3d prstMaterial="metal">
                <a:bevelT w="304800" h="304800"/>
                <a:contourClr>
                  <a:srgbClr val="000000"/>
                </a:contourClr>
              </a:sp3d>
            </c:spPr>
            <c:extLst>
              <c:ext xmlns:c16="http://schemas.microsoft.com/office/drawing/2014/chart" uri="{C3380CC4-5D6E-409C-BE32-E72D297353CC}">
                <c16:uniqueId val="{00000003-42E2-4949-83EE-442009D244D4}"/>
              </c:ext>
            </c:extLst>
          </c:dPt>
          <c:dPt>
            <c:idx val="2"/>
            <c:bubble3D val="0"/>
            <c:explosion val="19"/>
            <c:spPr>
              <a:gradFill rotWithShape="1">
                <a:gsLst>
                  <a:gs pos="0">
                    <a:schemeClr val="accent3">
                      <a:lumMod val="95000"/>
                    </a:schemeClr>
                  </a:gs>
                  <a:gs pos="100000">
                    <a:schemeClr val="accent3">
                      <a:shade val="82000"/>
                      <a:satMod val="125000"/>
                      <a:lumMod val="74000"/>
                    </a:schemeClr>
                  </a:gs>
                </a:gsLst>
                <a:lin ang="5400000" scaled="0"/>
              </a:gradFill>
              <a:ln>
                <a:noFill/>
              </a:ln>
              <a:effectLst/>
              <a:scene3d>
                <a:camera prst="orthographicFront"/>
                <a:lightRig rig="balanced" dir="tr"/>
              </a:scene3d>
              <a:sp3d prstMaterial="plastic">
                <a:bevelT w="304800" h="304800"/>
                <a:contourClr>
                  <a:srgbClr val="000000"/>
                </a:contourClr>
              </a:sp3d>
            </c:spPr>
            <c:extLst>
              <c:ext xmlns:c16="http://schemas.microsoft.com/office/drawing/2014/chart" uri="{C3380CC4-5D6E-409C-BE32-E72D297353CC}">
                <c16:uniqueId val="{00000005-42E2-4949-83EE-442009D244D4}"/>
              </c:ext>
            </c:extLst>
          </c:dPt>
          <c:dPt>
            <c:idx val="3"/>
            <c:bubble3D val="0"/>
            <c:explosion val="60"/>
            <c:spPr>
              <a:gradFill rotWithShape="1">
                <a:gsLst>
                  <a:gs pos="0">
                    <a:schemeClr val="accent4">
                      <a:lumMod val="95000"/>
                    </a:schemeClr>
                  </a:gs>
                  <a:gs pos="100000">
                    <a:schemeClr val="accent4">
                      <a:shade val="82000"/>
                      <a:satMod val="125000"/>
                      <a:lumMod val="74000"/>
                    </a:schemeClr>
                  </a:gs>
                </a:gsLst>
                <a:lin ang="5400000" scaled="0"/>
              </a:gradFill>
              <a:ln>
                <a:noFill/>
              </a:ln>
              <a:effectLst/>
              <a:scene3d>
                <a:camera prst="orthographicFront"/>
                <a:lightRig rig="balanced" dir="tr"/>
              </a:scene3d>
              <a:sp3d prstMaterial="plastic">
                <a:bevelT w="304800" h="304800"/>
                <a:contourClr>
                  <a:srgbClr val="000000"/>
                </a:contourClr>
              </a:sp3d>
            </c:spPr>
            <c:extLst>
              <c:ext xmlns:c16="http://schemas.microsoft.com/office/drawing/2014/chart" uri="{C3380CC4-5D6E-409C-BE32-E72D297353CC}">
                <c16:uniqueId val="{00000007-8176-4C75-BB8B-BFDE63C86192}"/>
              </c:ext>
            </c:extLst>
          </c:dPt>
          <c:dPt>
            <c:idx val="4"/>
            <c:bubble3D val="0"/>
            <c:spPr>
              <a:gradFill rotWithShape="1">
                <a:gsLst>
                  <a:gs pos="0">
                    <a:schemeClr val="accent5">
                      <a:lumMod val="95000"/>
                    </a:schemeClr>
                  </a:gs>
                  <a:gs pos="100000">
                    <a:schemeClr val="accent5">
                      <a:shade val="82000"/>
                      <a:satMod val="125000"/>
                      <a:lumMod val="74000"/>
                    </a:schemeClr>
                  </a:gs>
                </a:gsLst>
                <a:lin ang="5400000" scaled="0"/>
              </a:gradFill>
              <a:ln>
                <a:noFill/>
              </a:ln>
              <a:effectLst/>
              <a:scene3d>
                <a:camera prst="orthographicFront"/>
                <a:lightRig rig="balanced" dir="tr"/>
              </a:scene3d>
              <a:sp3d prstMaterial="plastic">
                <a:bevelT w="304800" h="304800"/>
                <a:contourClr>
                  <a:srgbClr val="000000"/>
                </a:contourClr>
              </a:sp3d>
            </c:spPr>
            <c:extLst>
              <c:ext xmlns:c16="http://schemas.microsoft.com/office/drawing/2014/chart" uri="{C3380CC4-5D6E-409C-BE32-E72D297353CC}">
                <c16:uniqueId val="{00000009-14FF-4AC5-95E8-8D4F5881C06D}"/>
              </c:ext>
            </c:extLst>
          </c:dPt>
          <c:dLbls>
            <c:dLbl>
              <c:idx val="0"/>
              <c:layout>
                <c:manualLayout>
                  <c:x val="9.5237079924481688E-2"/>
                  <c:y val="-2.815897488195819E-2"/>
                </c:manualLayout>
              </c:layout>
              <c:tx>
                <c:rich>
                  <a:bodyPr/>
                  <a:lstStyle/>
                  <a:p>
                    <a:r>
                      <a:rPr lang="en-US" dirty="0"/>
                      <a:t>128</a:t>
                    </a:r>
                    <a:r>
                      <a:rPr lang="en-US" baseline="0" dirty="0"/>
                      <a:t> 661 812</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23986592734554507"/>
                      <c:h val="9.3496433410800855E-2"/>
                    </c:manualLayout>
                  </c15:layout>
                  <c15:showDataLabelsRange val="0"/>
                </c:ext>
                <c:ext xmlns:c16="http://schemas.microsoft.com/office/drawing/2014/chart" uri="{C3380CC4-5D6E-409C-BE32-E72D297353CC}">
                  <c16:uniqueId val="{00000001-42E2-4949-83EE-442009D244D4}"/>
                </c:ext>
              </c:extLst>
            </c:dLbl>
            <c:dLbl>
              <c:idx val="1"/>
              <c:layout>
                <c:manualLayout>
                  <c:x val="1.1022873473581201E-2"/>
                  <c:y val="-1.411887929528224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t>157</a:t>
                    </a:r>
                    <a:r>
                      <a:rPr lang="en-US" baseline="0" dirty="0"/>
                      <a:t> 288 308,73</a:t>
                    </a:r>
                    <a:endParaRPr lang="en-US" dirty="0"/>
                  </a:p>
                  <a:p>
                    <a:pPr>
                      <a:defRPr/>
                    </a:pPr>
                    <a:endParaRPr lang="en-US" dirty="0"/>
                  </a:p>
                  <a:p>
                    <a:pPr>
                      <a:defRPr/>
                    </a:pP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31707601673118874"/>
                      <c:h val="0.1390304107212558"/>
                    </c:manualLayout>
                  </c15:layout>
                  <c15:showDataLabelsRange val="0"/>
                </c:ext>
                <c:ext xmlns:c16="http://schemas.microsoft.com/office/drawing/2014/chart" uri="{C3380CC4-5D6E-409C-BE32-E72D297353CC}">
                  <c16:uniqueId val="{00000003-42E2-4949-83EE-442009D244D4}"/>
                </c:ext>
              </c:extLst>
            </c:dLbl>
            <c:dLbl>
              <c:idx val="2"/>
              <c:layout>
                <c:manualLayout>
                  <c:x val="6.3277213525491441E-3"/>
                  <c:y val="-9.1189857948874839E-2"/>
                </c:manualLayout>
              </c:layout>
              <c:tx>
                <c:rich>
                  <a:bodyPr/>
                  <a:lstStyle/>
                  <a:p>
                    <a:r>
                      <a:rPr lang="en-US" dirty="0"/>
                      <a:t>5 875</a:t>
                    </a:r>
                    <a:r>
                      <a:rPr lang="en-US" baseline="0" dirty="0"/>
                      <a:t> 410,70</a:t>
                    </a:r>
                    <a:endParaRPr lang="en-US" dirty="0"/>
                  </a:p>
                  <a:p>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21945308677415568"/>
                      <c:h val="9.3496433410800855E-2"/>
                    </c:manualLayout>
                  </c15:layout>
                  <c15:showDataLabelsRange val="0"/>
                </c:ext>
                <c:ext xmlns:c16="http://schemas.microsoft.com/office/drawing/2014/chart" uri="{C3380CC4-5D6E-409C-BE32-E72D297353CC}">
                  <c16:uniqueId val="{00000005-42E2-4949-83EE-442009D244D4}"/>
                </c:ext>
              </c:extLst>
            </c:dLbl>
            <c:dLbl>
              <c:idx val="3"/>
              <c:layout>
                <c:manualLayout>
                  <c:x val="-1.7712094780626981E-2"/>
                  <c:y val="0.16355709040514244"/>
                </c:manualLayout>
              </c:layout>
              <c:tx>
                <c:rich>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r>
                      <a:rPr lang="en-US" dirty="0"/>
                      <a:t>39</a:t>
                    </a:r>
                    <a:r>
                      <a:rPr lang="en-US" baseline="0" dirty="0"/>
                      <a:t> 059</a:t>
                    </a:r>
                    <a:endParaRPr lang="en-US" dirty="0"/>
                  </a:p>
                </c:rich>
              </c:tx>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2">
                      <a:avLst>
                        <a:gd name="adj1" fmla="val -27188"/>
                        <a:gd name="adj2" fmla="val 29924"/>
                        <a:gd name="adj3" fmla="val -38673"/>
                        <a:gd name="adj4" fmla="val -7103"/>
                        <a:gd name="adj5" fmla="val -180923"/>
                        <a:gd name="adj6" fmla="val 11963"/>
                      </a:avLst>
                    </a:prstGeom>
                    <a:noFill/>
                    <a:ln>
                      <a:noFill/>
                    </a:ln>
                  </c15:spPr>
                  <c15:showDataLabelsRange val="0"/>
                </c:ext>
                <c:ext xmlns:c16="http://schemas.microsoft.com/office/drawing/2014/chart" uri="{C3380CC4-5D6E-409C-BE32-E72D297353CC}">
                  <c16:uniqueId val="{00000007-8176-4C75-BB8B-BFDE63C8619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4"/>
                <c:pt idx="0">
                  <c:v>1. subwencja oświatowa</c:v>
                </c:pt>
                <c:pt idx="1">
                  <c:v>2. środki gminy przeznaczone na oświatę</c:v>
                </c:pt>
                <c:pt idx="2">
                  <c:v>3. dotacja z budzetu państwa w zakresie wychowania przedszkolnego</c:v>
                </c:pt>
                <c:pt idx="3">
                  <c:v>4. dotacje w ramach programów dla szkół podstawowych
</c:v>
                </c:pt>
              </c:strCache>
            </c:strRef>
          </c:cat>
          <c:val>
            <c:numRef>
              <c:f>Arkusz1!$B$2:$B$6</c:f>
              <c:numCache>
                <c:formatCode>#,##0</c:formatCode>
                <c:ptCount val="5"/>
                <c:pt idx="0">
                  <c:v>94340182</c:v>
                </c:pt>
                <c:pt idx="1">
                  <c:v>100419348</c:v>
                </c:pt>
                <c:pt idx="2">
                  <c:v>5355287</c:v>
                </c:pt>
                <c:pt idx="3">
                  <c:v>13980</c:v>
                </c:pt>
              </c:numCache>
            </c:numRef>
          </c:val>
          <c:extLst>
            <c:ext xmlns:c16="http://schemas.microsoft.com/office/drawing/2014/chart" uri="{C3380CC4-5D6E-409C-BE32-E72D297353CC}">
              <c16:uniqueId val="{00000006-42E2-4949-83EE-442009D244D4}"/>
            </c:ext>
          </c:extLst>
        </c:ser>
        <c:dLbls>
          <c:showLegendKey val="0"/>
          <c:showVal val="0"/>
          <c:showCatName val="0"/>
          <c:showSerName val="0"/>
          <c:showPercent val="0"/>
          <c:showBubbleSize val="0"/>
          <c:showLeaderLines val="1"/>
        </c:dLbls>
      </c:pie3DChart>
      <c:spPr>
        <a:noFill/>
        <a:ln w="25400">
          <a:noFill/>
        </a:ln>
        <a:effectLst/>
      </c:spPr>
    </c:plotArea>
    <c:legend>
      <c:legendPos val="b"/>
      <c:layout>
        <c:manualLayout>
          <c:xMode val="edge"/>
          <c:yMode val="edge"/>
          <c:x val="1.3707115868944441E-2"/>
          <c:y val="0.66160510496836644"/>
          <c:w val="0.85537498476777196"/>
          <c:h val="0.301301379913241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027777777777778"/>
          <c:y val="0.17072713342272727"/>
          <c:w val="0.68611111111111112"/>
          <c:h val="0.49402169415660846"/>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3.5394356955380575E-2"/>
          <c:y val="0.67241592968810782"/>
          <c:w val="0.92921106736657921"/>
          <c:h val="0.293598177648028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6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8001539315745389E-2"/>
          <c:w val="0.98421058360173919"/>
          <c:h val="0.65764519556544576"/>
        </c:manualLayout>
      </c:layout>
      <c:pie3DChart>
        <c:varyColors val="1"/>
        <c:ser>
          <c:idx val="0"/>
          <c:order val="0"/>
          <c:tx>
            <c:strRef>
              <c:f>Arkusz1!$B$1</c:f>
              <c:strCache>
                <c:ptCount val="1"/>
                <c:pt idx="0">
                  <c:v>Kolumna1</c:v>
                </c:pt>
              </c:strCache>
            </c:strRef>
          </c:tx>
          <c:spPr>
            <a:scene3d>
              <a:camera prst="orthographicFront"/>
              <a:lightRig rig="balanced" dir="tr"/>
            </a:scene3d>
            <a:sp3d prstMaterial="plastic">
              <a:bevelT w="304800" h="304800"/>
              <a:contourClr>
                <a:srgbClr val="000000"/>
              </a:contourClr>
            </a:sp3d>
          </c:spPr>
          <c:explosion val="3"/>
          <c:dPt>
            <c:idx val="0"/>
            <c:bubble3D val="0"/>
            <c:explosion val="29"/>
            <c:spPr>
              <a:gradFill rotWithShape="1">
                <a:gsLst>
                  <a:gs pos="0">
                    <a:schemeClr val="accent1">
                      <a:lumMod val="95000"/>
                    </a:schemeClr>
                  </a:gs>
                  <a:gs pos="100000">
                    <a:schemeClr val="accent1">
                      <a:shade val="82000"/>
                      <a:satMod val="125000"/>
                      <a:lumMod val="74000"/>
                    </a:schemeClr>
                  </a:gs>
                </a:gsLst>
                <a:lin ang="5400000" scaled="0"/>
              </a:gradFill>
              <a:ln>
                <a:noFill/>
              </a:ln>
              <a:effectLst/>
              <a:scene3d>
                <a:camera prst="orthographicFront"/>
                <a:lightRig rig="balanced" dir="tr"/>
              </a:scene3d>
              <a:sp3d prstMaterial="plastic">
                <a:bevelT w="304800" h="304800"/>
                <a:contourClr>
                  <a:srgbClr val="000000"/>
                </a:contourClr>
              </a:sp3d>
            </c:spPr>
            <c:extLst>
              <c:ext xmlns:c16="http://schemas.microsoft.com/office/drawing/2014/chart" uri="{C3380CC4-5D6E-409C-BE32-E72D297353CC}">
                <c16:uniqueId val="{00000001-42E2-4949-83EE-442009D244D4}"/>
              </c:ext>
            </c:extLst>
          </c:dPt>
          <c:dPt>
            <c:idx val="1"/>
            <c:bubble3D val="0"/>
            <c:explosion val="12"/>
            <c:spPr>
              <a:gradFill rotWithShape="1">
                <a:gsLst>
                  <a:gs pos="0">
                    <a:schemeClr val="accent2">
                      <a:lumMod val="95000"/>
                    </a:schemeClr>
                  </a:gs>
                  <a:gs pos="100000">
                    <a:schemeClr val="accent2">
                      <a:shade val="82000"/>
                      <a:satMod val="125000"/>
                      <a:lumMod val="74000"/>
                    </a:schemeClr>
                  </a:gs>
                </a:gsLst>
                <a:lin ang="5400000" scaled="0"/>
              </a:gradFill>
              <a:ln>
                <a:noFill/>
              </a:ln>
              <a:effectLst/>
              <a:scene3d>
                <a:camera prst="orthographicFront"/>
                <a:lightRig rig="balanced" dir="tr"/>
              </a:scene3d>
              <a:sp3d prstMaterial="metal">
                <a:bevelT w="304800" h="304800"/>
                <a:contourClr>
                  <a:srgbClr val="000000"/>
                </a:contourClr>
              </a:sp3d>
            </c:spPr>
            <c:extLst>
              <c:ext xmlns:c16="http://schemas.microsoft.com/office/drawing/2014/chart" uri="{C3380CC4-5D6E-409C-BE32-E72D297353CC}">
                <c16:uniqueId val="{00000003-42E2-4949-83EE-442009D244D4}"/>
              </c:ext>
            </c:extLst>
          </c:dPt>
          <c:dPt>
            <c:idx val="2"/>
            <c:bubble3D val="0"/>
            <c:explosion val="19"/>
            <c:spPr>
              <a:gradFill rotWithShape="1">
                <a:gsLst>
                  <a:gs pos="0">
                    <a:schemeClr val="accent3">
                      <a:lumMod val="95000"/>
                    </a:schemeClr>
                  </a:gs>
                  <a:gs pos="100000">
                    <a:schemeClr val="accent3">
                      <a:shade val="82000"/>
                      <a:satMod val="125000"/>
                      <a:lumMod val="74000"/>
                    </a:schemeClr>
                  </a:gs>
                </a:gsLst>
                <a:lin ang="5400000" scaled="0"/>
              </a:gradFill>
              <a:ln>
                <a:noFill/>
              </a:ln>
              <a:effectLst/>
              <a:scene3d>
                <a:camera prst="orthographicFront"/>
                <a:lightRig rig="balanced" dir="tr"/>
              </a:scene3d>
              <a:sp3d prstMaterial="plastic">
                <a:bevelT w="304800" h="304800"/>
                <a:contourClr>
                  <a:srgbClr val="000000"/>
                </a:contourClr>
              </a:sp3d>
            </c:spPr>
            <c:extLst>
              <c:ext xmlns:c16="http://schemas.microsoft.com/office/drawing/2014/chart" uri="{C3380CC4-5D6E-409C-BE32-E72D297353CC}">
                <c16:uniqueId val="{00000005-42E2-4949-83EE-442009D244D4}"/>
              </c:ext>
            </c:extLst>
          </c:dPt>
          <c:dPt>
            <c:idx val="3"/>
            <c:bubble3D val="0"/>
            <c:explosion val="60"/>
            <c:spPr>
              <a:gradFill rotWithShape="1">
                <a:gsLst>
                  <a:gs pos="0">
                    <a:schemeClr val="accent4">
                      <a:lumMod val="95000"/>
                    </a:schemeClr>
                  </a:gs>
                  <a:gs pos="100000">
                    <a:schemeClr val="accent4">
                      <a:shade val="82000"/>
                      <a:satMod val="125000"/>
                      <a:lumMod val="74000"/>
                    </a:schemeClr>
                  </a:gs>
                </a:gsLst>
                <a:lin ang="5400000" scaled="0"/>
              </a:gradFill>
              <a:ln>
                <a:noFill/>
              </a:ln>
              <a:effectLst/>
              <a:scene3d>
                <a:camera prst="orthographicFront"/>
                <a:lightRig rig="balanced" dir="tr"/>
              </a:scene3d>
              <a:sp3d prstMaterial="plastic">
                <a:bevelT w="304800" h="304800"/>
                <a:contourClr>
                  <a:srgbClr val="000000"/>
                </a:contourClr>
              </a:sp3d>
            </c:spPr>
            <c:extLst>
              <c:ext xmlns:c16="http://schemas.microsoft.com/office/drawing/2014/chart" uri="{C3380CC4-5D6E-409C-BE32-E72D297353CC}">
                <c16:uniqueId val="{00000007-8176-4C75-BB8B-BFDE63C86192}"/>
              </c:ext>
            </c:extLst>
          </c:dPt>
          <c:dPt>
            <c:idx val="4"/>
            <c:bubble3D val="0"/>
            <c:spPr>
              <a:gradFill rotWithShape="1">
                <a:gsLst>
                  <a:gs pos="0">
                    <a:schemeClr val="accent5">
                      <a:lumMod val="95000"/>
                    </a:schemeClr>
                  </a:gs>
                  <a:gs pos="100000">
                    <a:schemeClr val="accent5">
                      <a:shade val="82000"/>
                      <a:satMod val="125000"/>
                      <a:lumMod val="74000"/>
                    </a:schemeClr>
                  </a:gs>
                </a:gsLst>
                <a:lin ang="5400000" scaled="0"/>
              </a:gradFill>
              <a:ln>
                <a:noFill/>
              </a:ln>
              <a:effectLst/>
              <a:scene3d>
                <a:camera prst="orthographicFront"/>
                <a:lightRig rig="balanced" dir="tr"/>
              </a:scene3d>
              <a:sp3d prstMaterial="plastic">
                <a:bevelT w="304800" h="304800"/>
                <a:contourClr>
                  <a:srgbClr val="000000"/>
                </a:contourClr>
              </a:sp3d>
            </c:spPr>
            <c:extLst>
              <c:ext xmlns:c16="http://schemas.microsoft.com/office/drawing/2014/chart" uri="{C3380CC4-5D6E-409C-BE32-E72D297353CC}">
                <c16:uniqueId val="{00000009-1813-4391-978B-2E3DF08087FE}"/>
              </c:ext>
            </c:extLst>
          </c:dPt>
          <c:dLbls>
            <c:dLbl>
              <c:idx val="0"/>
              <c:layout>
                <c:manualLayout>
                  <c:x val="0.18896365586025426"/>
                  <c:y val="1.1645482867345468E-2"/>
                </c:manualLayout>
              </c:layout>
              <c:tx>
                <c:rich>
                  <a:bodyPr/>
                  <a:lstStyle/>
                  <a:p>
                    <a:r>
                      <a:rPr lang="en-US" baseline="0" dirty="0"/>
                      <a:t>97 558 825</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2E2-4949-83EE-442009D244D4}"/>
                </c:ext>
              </c:extLst>
            </c:dLbl>
            <c:dLbl>
              <c:idx val="1"/>
              <c:layout>
                <c:manualLayout>
                  <c:x val="-6.7177884520396206E-2"/>
                  <c:y val="-1.3877787807814457E-17"/>
                </c:manualLayout>
              </c:layout>
              <c:tx>
                <c:rich>
                  <a:bodyPr/>
                  <a:lstStyle/>
                  <a:p>
                    <a:r>
                      <a:rPr lang="en-US" dirty="0"/>
                      <a:t>64</a:t>
                    </a:r>
                    <a:r>
                      <a:rPr lang="en-US" baseline="0" dirty="0"/>
                      <a:t> 954 673,73</a:t>
                    </a:r>
                    <a:endParaRPr lang="en-US" dirty="0"/>
                  </a:p>
                  <a:p>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24677364430998955"/>
                      <c:h val="0.14399476465686811"/>
                    </c:manualLayout>
                  </c15:layout>
                  <c15:showDataLabelsRange val="0"/>
                </c:ext>
                <c:ext xmlns:c16="http://schemas.microsoft.com/office/drawing/2014/chart" uri="{C3380CC4-5D6E-409C-BE32-E72D297353CC}">
                  <c16:uniqueId val="{00000003-42E2-4949-83EE-442009D244D4}"/>
                </c:ext>
              </c:extLst>
            </c:dLbl>
            <c:dLbl>
              <c:idx val="2"/>
              <c:layout>
                <c:manualLayout>
                  <c:x val="-3.0675925826792502E-2"/>
                  <c:y val="-0.12037990843918268"/>
                </c:manualLayout>
              </c:layout>
              <c:tx>
                <c:rich>
                  <a:bodyPr/>
                  <a:lstStyle/>
                  <a:p>
                    <a:r>
                      <a:rPr lang="en-US" dirty="0"/>
                      <a:t>7</a:t>
                    </a:r>
                    <a:r>
                      <a:rPr lang="en-US" baseline="0" dirty="0"/>
                      <a:t> 223 233,99</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0928269502771288"/>
                      <c:h val="9.9217869159542268E-2"/>
                    </c:manualLayout>
                  </c15:layout>
                  <c15:showDataLabelsRange val="0"/>
                </c:ext>
                <c:ext xmlns:c16="http://schemas.microsoft.com/office/drawing/2014/chart" uri="{C3380CC4-5D6E-409C-BE32-E72D297353CC}">
                  <c16:uniqueId val="{00000005-42E2-4949-83EE-442009D244D4}"/>
                </c:ext>
              </c:extLst>
            </c:dLbl>
            <c:dLbl>
              <c:idx val="3"/>
              <c:layout>
                <c:manualLayout>
                  <c:x val="0.10783138184885195"/>
                  <c:y val="4.5168806106359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76-4C75-BB8B-BFDE63C8619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4"/>
                <c:pt idx="0">
                  <c:v>1. subwencja oświatowa</c:v>
                </c:pt>
                <c:pt idx="1">
                  <c:v>2. środki gminy przeznaczone na oświatę</c:v>
                </c:pt>
                <c:pt idx="2">
                  <c:v>3. dotacja z budzetu państwa w zakresie wychowania przedszkolnego</c:v>
                </c:pt>
                <c:pt idx="3">
                  <c:v>4. dotacje w ramach programów dla szkół podstawowych
</c:v>
                </c:pt>
              </c:strCache>
            </c:strRef>
          </c:cat>
          <c:val>
            <c:numRef>
              <c:f>Arkusz1!$B$2:$B$6</c:f>
              <c:numCache>
                <c:formatCode>#,##0</c:formatCode>
                <c:ptCount val="5"/>
                <c:pt idx="0">
                  <c:v>62639296</c:v>
                </c:pt>
                <c:pt idx="1">
                  <c:v>43607787</c:v>
                </c:pt>
                <c:pt idx="2">
                  <c:v>2775047</c:v>
                </c:pt>
                <c:pt idx="3">
                  <c:v>0</c:v>
                </c:pt>
              </c:numCache>
            </c:numRef>
          </c:val>
          <c:extLst>
            <c:ext xmlns:c16="http://schemas.microsoft.com/office/drawing/2014/chart" uri="{C3380CC4-5D6E-409C-BE32-E72D297353CC}">
              <c16:uniqueId val="{00000006-42E2-4949-83EE-442009D244D4}"/>
            </c:ext>
          </c:extLst>
        </c:ser>
        <c:dLbls>
          <c:showLegendKey val="0"/>
          <c:showVal val="0"/>
          <c:showCatName val="0"/>
          <c:showSerName val="0"/>
          <c:showPercent val="0"/>
          <c:showBubbleSize val="0"/>
          <c:showLeaderLines val="1"/>
        </c:dLbls>
      </c:pie3DChart>
      <c:spPr>
        <a:noFill/>
        <a:ln w="25400">
          <a:noFill/>
        </a:ln>
        <a:effectLst/>
      </c:spPr>
    </c:plotArea>
    <c:legend>
      <c:legendPos val="b"/>
      <c:layout>
        <c:manualLayout>
          <c:xMode val="edge"/>
          <c:yMode val="edge"/>
          <c:x val="5.2083333333333343E-2"/>
          <c:y val="0.66148887667706524"/>
          <c:w val="0.85537498476777196"/>
          <c:h val="0.312783411235945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4" y="3"/>
            <a:ext cx="2919564" cy="493867"/>
          </a:xfrm>
          <a:prstGeom prst="rect">
            <a:avLst/>
          </a:prstGeom>
        </p:spPr>
        <p:txBody>
          <a:bodyPr vert="horz" lIns="90696" tIns="45349" rIns="90696" bIns="45349"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14629" y="3"/>
            <a:ext cx="2919564" cy="493867"/>
          </a:xfrm>
          <a:prstGeom prst="rect">
            <a:avLst/>
          </a:prstGeom>
        </p:spPr>
        <p:txBody>
          <a:bodyPr vert="horz" lIns="90696" tIns="45349" rIns="90696" bIns="45349" rtlCol="0"/>
          <a:lstStyle>
            <a:lvl1pPr algn="r" eaLnBrk="1" fontAlgn="auto" hangingPunct="1">
              <a:spcBef>
                <a:spcPts val="0"/>
              </a:spcBef>
              <a:spcAft>
                <a:spcPts val="0"/>
              </a:spcAft>
              <a:defRPr sz="1200">
                <a:latin typeface="+mn-lt"/>
                <a:cs typeface="+mn-cs"/>
              </a:defRPr>
            </a:lvl1pPr>
          </a:lstStyle>
          <a:p>
            <a:pPr>
              <a:defRPr/>
            </a:pPr>
            <a:fld id="{DB857707-C354-4993-A386-4820307E84C1}" type="datetimeFigureOut">
              <a:rPr lang="pl-PL"/>
              <a:pPr>
                <a:defRPr/>
              </a:pPr>
              <a:t>30.10.2024</a:t>
            </a:fld>
            <a:endParaRPr lang="pl-PL"/>
          </a:p>
        </p:txBody>
      </p:sp>
      <p:sp>
        <p:nvSpPr>
          <p:cNvPr id="4" name="Symbol zastępczy obrazu slajd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696" tIns="45349" rIns="90696" bIns="45349" rtlCol="0" anchor="ctr"/>
          <a:lstStyle/>
          <a:p>
            <a:pPr lvl="0"/>
            <a:endParaRPr lang="pl-PL" noProof="0"/>
          </a:p>
        </p:txBody>
      </p:sp>
      <p:sp>
        <p:nvSpPr>
          <p:cNvPr id="5" name="Symbol zastępczy notatek 4"/>
          <p:cNvSpPr>
            <a:spLocks noGrp="1"/>
          </p:cNvSpPr>
          <p:nvPr>
            <p:ph type="body" sz="quarter" idx="3"/>
          </p:nvPr>
        </p:nvSpPr>
        <p:spPr>
          <a:xfrm>
            <a:off x="673268" y="4686229"/>
            <a:ext cx="5389240" cy="4440077"/>
          </a:xfrm>
          <a:prstGeom prst="rect">
            <a:avLst/>
          </a:prstGeom>
        </p:spPr>
        <p:txBody>
          <a:bodyPr vert="horz" lIns="90696" tIns="45349" rIns="90696" bIns="45349"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4" y="9370872"/>
            <a:ext cx="2919564" cy="493866"/>
          </a:xfrm>
          <a:prstGeom prst="rect">
            <a:avLst/>
          </a:prstGeom>
        </p:spPr>
        <p:txBody>
          <a:bodyPr vert="horz" lIns="90696" tIns="45349" rIns="90696" bIns="45349"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14629" y="9370872"/>
            <a:ext cx="2919564" cy="493866"/>
          </a:xfrm>
          <a:prstGeom prst="rect">
            <a:avLst/>
          </a:prstGeom>
        </p:spPr>
        <p:txBody>
          <a:bodyPr vert="horz" wrap="square" lIns="90696" tIns="45349" rIns="90696" bIns="4534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813C0C-8342-46A9-B988-FEF79DFBBA27}" type="slidenum">
              <a:rPr lang="pl-PL" altLang="pl-PL"/>
              <a:pPr>
                <a:defRPr/>
              </a:pPr>
              <a:t>‹#›</a:t>
            </a:fld>
            <a:endParaRPr lang="pl-PL" altLang="pl-PL"/>
          </a:p>
        </p:txBody>
      </p:sp>
    </p:spTree>
    <p:extLst>
      <p:ext uri="{BB962C8B-B14F-4D97-AF65-F5344CB8AC3E}">
        <p14:creationId xmlns:p14="http://schemas.microsoft.com/office/powerpoint/2010/main" val="3444653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pPr>
                <a:defRPr/>
              </a:pPr>
              <a:t>30.10.2024</a:t>
            </a:fld>
            <a:endParaRPr lang="pl-PL"/>
          </a:p>
        </p:txBody>
      </p:sp>
      <p:sp>
        <p:nvSpPr>
          <p:cNvPr id="9" name="Footer Placeholder 4"/>
          <p:cNvSpPr>
            <a:spLocks noGrp="1"/>
          </p:cNvSpPr>
          <p:nvPr>
            <p:ph type="ftr" sz="quarter" idx="11"/>
          </p:nvPr>
        </p:nvSpPr>
        <p:spPr/>
        <p:txBody>
          <a:bodyPr/>
          <a:lstStyle>
            <a:lvl1pPr>
              <a:defRPr/>
            </a:lvl1pPr>
          </a:lstStyle>
          <a:p>
            <a:pPr>
              <a:defRPr/>
            </a:pPr>
            <a:endParaRPr lang="pl-PL"/>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171320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pPr>
                <a:defRPr/>
              </a:pPr>
              <a:t>30.10.2024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20467238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21297384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22164151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39311263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22974964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30126497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1745946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5278048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38795083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34490323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300433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pPr>
                <a:defRPr/>
              </a:pPr>
              <a:t>30.10.2024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14271858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14155489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26586941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37339945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42624155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10262564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10849851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38466667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29468490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629002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1809824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pPr>
                <a:defRPr/>
              </a:pPr>
              <a:t>30.10.2024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13198780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14549745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41948276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30665012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861535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42040759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29302077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9379733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30835661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17295954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4131038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7"/>
            <a:ext cx="5637010" cy="882119"/>
          </a:xfrm>
        </p:spPr>
        <p:txBody>
          <a:bodyPr>
            <a:normAutofit/>
          </a:bodyPr>
          <a:lstStyle>
            <a:lvl1pPr marL="0" indent="0" algn="l">
              <a:buNone/>
              <a:defRPr sz="165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2" y="3132290"/>
            <a:ext cx="7175351" cy="1793167"/>
          </a:xfrm>
          <a:effectLst/>
        </p:spPr>
        <p:txBody>
          <a:bodyPr/>
          <a:lstStyle>
            <a:lvl1pPr marL="480060" indent="-342900" algn="l">
              <a:defRPr sz="405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41355787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28577563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16667099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31397972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20006682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10460747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18809996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1114411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16291616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23102546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2581124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36244071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14894959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1200614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36989677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16083169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20675577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30521019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26997171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1843137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35644658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1286174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6" y="2172648"/>
            <a:ext cx="5966666" cy="2423346"/>
          </a:xfrm>
          <a:effectLst/>
        </p:spPr>
        <p:txBody>
          <a:bodyPr anchor="b"/>
          <a:lstStyle>
            <a:lvl1pPr algn="r">
              <a:defRPr sz="345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9" y="4607511"/>
            <a:ext cx="5970494" cy="835460"/>
          </a:xfrm>
        </p:spPr>
        <p:txBody>
          <a:bodyPr/>
          <a:lstStyle>
            <a:lvl1pPr marL="0" indent="0" algn="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20241484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25861578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25385178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31851164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42844424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27024139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213790970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7782770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34573857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18874490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1997705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13577060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31692167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21797494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39585232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17515852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410803621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374157598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41157408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37807421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158892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902338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3738004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264079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pPr>
                <a:defRPr/>
              </a:pPr>
              <a:t>30.10.2024</a:t>
            </a:fld>
            <a:endParaRPr lang="pl-PL"/>
          </a:p>
        </p:txBody>
      </p:sp>
      <p:sp>
        <p:nvSpPr>
          <p:cNvPr id="5" name="Footer Placeholder 4"/>
          <p:cNvSpPr>
            <a:spLocks noGrp="1"/>
          </p:cNvSpPr>
          <p:nvPr>
            <p:ph type="ftr" sz="quarter" idx="15"/>
          </p:nvPr>
        </p:nvSpPr>
        <p:spPr/>
        <p:txBody>
          <a:bodyPr/>
          <a:lstStyle>
            <a:lvl1pPr>
              <a:defRPr/>
            </a:lvl1pPr>
          </a:lstStyle>
          <a:p>
            <a:pPr>
              <a:defRPr/>
            </a:pPr>
            <a:endParaRPr lang="pl-PL"/>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1784518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2"/>
            <a:ext cx="3636085" cy="1258493"/>
          </a:xfrm>
          <a:effectLst/>
        </p:spPr>
        <p:txBody>
          <a:bodyPr anchor="b"/>
          <a:lstStyle>
            <a:lvl1pPr marL="171450" indent="-171450" algn="l">
              <a:defRPr sz="2100" b="1">
                <a:effectLst/>
              </a:defRPr>
            </a:lvl1pPr>
          </a:lstStyle>
          <a:p>
            <a:r>
              <a:rPr lang="pl-PL"/>
              <a:t>Kliknij, aby edytować styl</a:t>
            </a:r>
            <a:endParaRPr lang="en-US" dirty="0"/>
          </a:p>
        </p:txBody>
      </p:sp>
      <p:sp>
        <p:nvSpPr>
          <p:cNvPr id="3" name="Content Placeholder 2"/>
          <p:cNvSpPr>
            <a:spLocks noGrp="1"/>
          </p:cNvSpPr>
          <p:nvPr>
            <p:ph idx="1"/>
          </p:nvPr>
        </p:nvSpPr>
        <p:spPr>
          <a:xfrm>
            <a:off x="4593516" y="731520"/>
            <a:ext cx="4017085" cy="4894730"/>
          </a:xfrm>
        </p:spPr>
        <p:txBody>
          <a:bodyPr anchor="ctr"/>
          <a:lstStyle>
            <a:lvl1pPr>
              <a:defRPr sz="1650"/>
            </a:lvl1pPr>
            <a:lvl2pPr>
              <a:defRPr sz="1500"/>
            </a:lvl2pPr>
            <a:lvl3pPr>
              <a:defRPr sz="1350"/>
            </a:lvl3pPr>
            <a:lvl4pPr>
              <a:defRPr sz="1200"/>
            </a:lvl4pPr>
            <a:lvl5pPr>
              <a:defRPr sz="105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6" y="3497802"/>
            <a:ext cx="3388660" cy="21395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3234736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37160" indent="-137160">
              <a:buFont typeface="Georgia" pitchFamily="18" charset="0"/>
              <a:buChar char="*"/>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345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296354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1387293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9"/>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4" y="731521"/>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3182172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6"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40"/>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3934661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3509016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191140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3482887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2041420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330717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pPr>
                <a:defRPr/>
              </a:pPr>
              <a:t>30.10.2024</a:t>
            </a:fld>
            <a:endParaRPr lang="pl-PL"/>
          </a:p>
        </p:txBody>
      </p:sp>
      <p:sp>
        <p:nvSpPr>
          <p:cNvPr id="9" name="Footer Placeholder 4"/>
          <p:cNvSpPr>
            <a:spLocks noGrp="1"/>
          </p:cNvSpPr>
          <p:nvPr>
            <p:ph type="ftr" sz="quarter" idx="11"/>
          </p:nvPr>
        </p:nvSpPr>
        <p:spPr/>
        <p:txBody>
          <a:bodyPr/>
          <a:lstStyle>
            <a:lvl1pPr>
              <a:defRPr/>
            </a:lvl1pPr>
          </a:lstStyle>
          <a:p>
            <a:pPr>
              <a:defRPr/>
            </a:pPr>
            <a:endParaRPr lang="pl-PL"/>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3569938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2331241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2472103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2273157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3602211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557191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264494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3025303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2706068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4286839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350681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pPr>
                <a:defRPr/>
              </a:pPr>
              <a:t>30.10.2024</a:t>
            </a:fld>
            <a:endParaRPr lang="pl-PL"/>
          </a:p>
        </p:txBody>
      </p:sp>
      <p:sp>
        <p:nvSpPr>
          <p:cNvPr id="6" name="Footer Placeholder 4"/>
          <p:cNvSpPr>
            <a:spLocks noGrp="1"/>
          </p:cNvSpPr>
          <p:nvPr>
            <p:ph type="ftr" sz="quarter" idx="16"/>
          </p:nvPr>
        </p:nvSpPr>
        <p:spPr/>
        <p:txBody>
          <a:bodyPr/>
          <a:lstStyle>
            <a:lvl1pPr>
              <a:defRPr/>
            </a:lvl1pPr>
          </a:lstStyle>
          <a:p>
            <a:pPr>
              <a:defRPr/>
            </a:pPr>
            <a:endParaRPr lang="pl-PL"/>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2045433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1124598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6345369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2656695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789756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2229754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2135282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3086294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21481508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3792149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414447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pPr>
                <a:defRPr/>
              </a:pPr>
              <a:t>30.10.2024</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1204101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3133444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2281217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1754176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7633195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1163038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3513261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601411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3370643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30612345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66184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pPr>
                <a:defRPr/>
              </a:pPr>
              <a:t>30.10.2024</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15890490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30045270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30600162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3281758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2443389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20943444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31886449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2017762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3335984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10552193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138781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pPr>
                <a:defRPr/>
              </a:pPr>
              <a:t>30.10.2024</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9080344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937563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2202044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2108410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8483709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5438416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19595698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1618954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1799271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27609558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260019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pPr>
                <a:defRPr/>
              </a:pPr>
              <a:t>30.10.2024</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4766005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38086556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2124823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2456049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7022634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10329788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29562914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3018711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35491620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5"/>
          </p:nvPr>
        </p:nvSpPr>
        <p:spPr/>
        <p:txBody>
          <a:bodyPr/>
          <a:lstStyle>
            <a:lvl1pPr>
              <a:defRPr/>
            </a:lvl1pPr>
          </a:lstStyle>
          <a:p>
            <a:pPr>
              <a:defRPr/>
            </a:pPr>
            <a:fld id="{FBEC5838-4F03-4039-BE50-68D3ADC3130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86D5751B-B0BA-4407-9178-E010624906A9}" type="slidenum">
              <a:rPr lang="pl-PL" altLang="pl-PL"/>
              <a:pPr>
                <a:defRPr/>
              </a:pPr>
              <a:t>‹#›</a:t>
            </a:fld>
            <a:endParaRPr lang="pl-PL" altLang="pl-PL"/>
          </a:p>
        </p:txBody>
      </p:sp>
    </p:spTree>
    <p:extLst>
      <p:ext uri="{BB962C8B-B14F-4D97-AF65-F5344CB8AC3E}">
        <p14:creationId xmlns:p14="http://schemas.microsoft.com/office/powerpoint/2010/main" val="42078020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C190BCF3-129B-40FE-AEC2-74D32727CA6D}"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903EE53-45F7-4BF2-84CA-81BDC5AC1D6A}" type="slidenum">
              <a:rPr lang="pl-PL" altLang="pl-PL"/>
              <a:pPr>
                <a:defRPr/>
              </a:pPr>
              <a:t>‹#›</a:t>
            </a:fld>
            <a:endParaRPr lang="pl-PL" altLang="pl-PL"/>
          </a:p>
        </p:txBody>
      </p:sp>
    </p:spTree>
    <p:extLst>
      <p:ext uri="{BB962C8B-B14F-4D97-AF65-F5344CB8AC3E}">
        <p14:creationId xmlns:p14="http://schemas.microsoft.com/office/powerpoint/2010/main" val="186657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pPr>
                <a:defRPr/>
              </a:pPr>
              <a:t>30.10.2024</a:t>
            </a:fld>
            <a:endParaRPr lang="pl-PL"/>
          </a:p>
        </p:txBody>
      </p:sp>
      <p:sp>
        <p:nvSpPr>
          <p:cNvPr id="10" name="Footer Placeholder 5"/>
          <p:cNvSpPr>
            <a:spLocks noGrp="1"/>
          </p:cNvSpPr>
          <p:nvPr>
            <p:ph type="ftr" sz="quarter" idx="11"/>
          </p:nvPr>
        </p:nvSpPr>
        <p:spPr/>
        <p:txBody>
          <a:bodyPr/>
          <a:lstStyle>
            <a:lvl1pPr>
              <a:defRPr/>
            </a:lvl1pPr>
          </a:lstStyle>
          <a:p>
            <a:pPr>
              <a:defRPr/>
            </a:pPr>
            <a:endParaRPr lang="pl-PL"/>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27507317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5C0387B7-D9C3-465C-9FFE-8C12D897A69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162660-8065-4BF7-94B2-78FE472E5620}" type="slidenum">
              <a:rPr lang="pl-PL" altLang="pl-PL"/>
              <a:pPr>
                <a:defRPr/>
              </a:pPr>
              <a:t>‹#›</a:t>
            </a:fld>
            <a:endParaRPr lang="pl-PL" altLang="pl-PL"/>
          </a:p>
        </p:txBody>
      </p:sp>
    </p:spTree>
    <p:extLst>
      <p:ext uri="{BB962C8B-B14F-4D97-AF65-F5344CB8AC3E}">
        <p14:creationId xmlns:p14="http://schemas.microsoft.com/office/powerpoint/2010/main" val="9765374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32F6E-479D-4F03-BEC0-3BE76F54E3B0}"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05FDE2-EFEE-4365-8A94-DD9773914482}" type="slidenum">
              <a:rPr lang="pl-PL" altLang="pl-PL"/>
              <a:pPr>
                <a:defRPr/>
              </a:pPr>
              <a:t>‹#›</a:t>
            </a:fld>
            <a:endParaRPr lang="pl-PL" altLang="pl-PL"/>
          </a:p>
        </p:txBody>
      </p:sp>
    </p:spTree>
    <p:extLst>
      <p:ext uri="{BB962C8B-B14F-4D97-AF65-F5344CB8AC3E}">
        <p14:creationId xmlns:p14="http://schemas.microsoft.com/office/powerpoint/2010/main" val="25161937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1F927F-653C-4C5A-AA33-D0FF8ADB0A3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2CBCCB-3A27-443E-B490-F6F8747B5260}" type="slidenum">
              <a:rPr lang="pl-PL" altLang="pl-PL"/>
              <a:pPr>
                <a:defRPr/>
              </a:pPr>
              <a:t>‹#›</a:t>
            </a:fld>
            <a:endParaRPr lang="pl-PL" altLang="pl-PL"/>
          </a:p>
        </p:txBody>
      </p:sp>
    </p:spTree>
    <p:extLst>
      <p:ext uri="{BB962C8B-B14F-4D97-AF65-F5344CB8AC3E}">
        <p14:creationId xmlns:p14="http://schemas.microsoft.com/office/powerpoint/2010/main" val="19608030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F346E57E-26D3-493D-8091-E013C8BDD5B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88CAFD4-C1FF-4857-B853-A544949A297D}" type="slidenum">
              <a:rPr lang="pl-PL" altLang="pl-PL"/>
              <a:pPr>
                <a:defRPr/>
              </a:pPr>
              <a:t>‹#›</a:t>
            </a:fld>
            <a:endParaRPr lang="pl-PL" altLang="pl-PL"/>
          </a:p>
        </p:txBody>
      </p:sp>
    </p:spTree>
    <p:extLst>
      <p:ext uri="{BB962C8B-B14F-4D97-AF65-F5344CB8AC3E}">
        <p14:creationId xmlns:p14="http://schemas.microsoft.com/office/powerpoint/2010/main" val="37138583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lvl1pPr>
              <a:defRPr/>
            </a:lvl1pPr>
          </a:lstStyle>
          <a:p>
            <a:pPr>
              <a:defRPr/>
            </a:pPr>
            <a:fld id="{FFD875D4-E127-4E04-B878-68511E03D0DB}"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2DA2CD-1860-4DBB-9D7F-430EC248122E}" type="slidenum">
              <a:rPr lang="pl-PL" altLang="pl-PL"/>
              <a:pPr>
                <a:defRPr/>
              </a:pPr>
              <a:t>‹#›</a:t>
            </a:fld>
            <a:endParaRPr lang="pl-PL" altLang="pl-PL"/>
          </a:p>
        </p:txBody>
      </p:sp>
    </p:spTree>
    <p:extLst>
      <p:ext uri="{BB962C8B-B14F-4D97-AF65-F5344CB8AC3E}">
        <p14:creationId xmlns:p14="http://schemas.microsoft.com/office/powerpoint/2010/main" val="9338324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B61A650-22D5-4321-9CD9-0A813458F2CA}"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EFA4-5D64-4113-B2B6-0FCC98AB1917}" type="slidenum">
              <a:rPr lang="pl-PL" altLang="pl-PL"/>
              <a:pPr>
                <a:defRPr/>
              </a:pPr>
              <a:t>‹#›</a:t>
            </a:fld>
            <a:endParaRPr lang="pl-PL" altLang="pl-PL"/>
          </a:p>
        </p:txBody>
      </p:sp>
    </p:spTree>
    <p:extLst>
      <p:ext uri="{BB962C8B-B14F-4D97-AF65-F5344CB8AC3E}">
        <p14:creationId xmlns:p14="http://schemas.microsoft.com/office/powerpoint/2010/main" val="18870177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3875" y="4371975"/>
            <a:ext cx="6511925" cy="1143000"/>
          </a:xfrm>
        </p:spPr>
        <p:txBody>
          <a:bodyPr/>
          <a:lstStyle/>
          <a:p>
            <a:r>
              <a:rPr lang="pl-PL"/>
              <a:t>Kliknij, aby edytować styl</a:t>
            </a:r>
          </a:p>
        </p:txBody>
      </p:sp>
      <p:sp>
        <p:nvSpPr>
          <p:cNvPr id="3" name="Symbol zastępczy tabeli 2"/>
          <p:cNvSpPr>
            <a:spLocks noGrp="1"/>
          </p:cNvSpPr>
          <p:nvPr>
            <p:ph type="tbl" idx="1"/>
          </p:nvPr>
        </p:nvSpPr>
        <p:spPr>
          <a:xfrm>
            <a:off x="1143000" y="731838"/>
            <a:ext cx="6400800" cy="3475037"/>
          </a:xfrm>
        </p:spPr>
        <p:txBody>
          <a:bodyPr/>
          <a:lstStyle/>
          <a:p>
            <a:pPr lvl="0"/>
            <a:endParaRPr lang="pl-PL" noProof="0"/>
          </a:p>
        </p:txBody>
      </p:sp>
      <p:sp>
        <p:nvSpPr>
          <p:cNvPr id="4" name="Date Placeholder 3"/>
          <p:cNvSpPr>
            <a:spLocks noGrp="1"/>
          </p:cNvSpPr>
          <p:nvPr>
            <p:ph type="dt" sz="half" idx="10"/>
          </p:nvPr>
        </p:nvSpPr>
        <p:spPr/>
        <p:txBody>
          <a:bodyPr/>
          <a:lstStyle>
            <a:lvl1pPr>
              <a:defRPr/>
            </a:lvl1pPr>
          </a:lstStyle>
          <a:p>
            <a:pPr>
              <a:defRPr/>
            </a:pPr>
            <a:fld id="{DA1F697E-40B2-49B0-8746-87C031F764C7}"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E1D002-BE65-4357-8174-86744DEE0700}" type="slidenum">
              <a:rPr lang="pl-PL" altLang="pl-PL"/>
              <a:pPr>
                <a:defRPr/>
              </a:pPr>
              <a:t>‹#›</a:t>
            </a:fld>
            <a:endParaRPr lang="pl-PL" altLang="pl-PL"/>
          </a:p>
        </p:txBody>
      </p:sp>
    </p:spTree>
    <p:extLst>
      <p:ext uri="{BB962C8B-B14F-4D97-AF65-F5344CB8AC3E}">
        <p14:creationId xmlns:p14="http://schemas.microsoft.com/office/powerpoint/2010/main" val="4633039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a:t>Kliknij, aby edytować styl</a:t>
            </a:r>
            <a:endParaRPr lang="en-US" dirty="0"/>
          </a:p>
        </p:txBody>
      </p:sp>
      <p:sp>
        <p:nvSpPr>
          <p:cNvPr id="8" name="Date Placeholder 3"/>
          <p:cNvSpPr>
            <a:spLocks noGrp="1"/>
          </p:cNvSpPr>
          <p:nvPr>
            <p:ph type="dt" sz="half" idx="10"/>
          </p:nvPr>
        </p:nvSpPr>
        <p:spPr/>
        <p:txBody>
          <a:bodyPr/>
          <a:lstStyle>
            <a:lvl1pPr>
              <a:defRPr/>
            </a:lvl1pPr>
          </a:lstStyle>
          <a:p>
            <a:pPr>
              <a:defRPr/>
            </a:pPr>
            <a:fld id="{78A52461-3ED8-4155-8E30-A6BB50619092}"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BCC51E2-6567-4B45-A52F-CEA40D62F764}" type="slidenum">
              <a:rPr lang="pl-PL" altLang="pl-PL"/>
              <a:pPr>
                <a:defRPr/>
              </a:pPr>
              <a:t>‹#›</a:t>
            </a:fld>
            <a:endParaRPr lang="pl-PL" altLang="pl-PL"/>
          </a:p>
        </p:txBody>
      </p:sp>
    </p:spTree>
    <p:extLst>
      <p:ext uri="{BB962C8B-B14F-4D97-AF65-F5344CB8AC3E}">
        <p14:creationId xmlns:p14="http://schemas.microsoft.com/office/powerpoint/2010/main" val="10241022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3BCF370D-AC13-42C2-B085-7677A8D3CF25}"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62AE65-2BEA-4F93-83C2-4396EE12B3F2}" type="slidenum">
              <a:rPr lang="pl-PL" altLang="pl-PL"/>
              <a:pPr>
                <a:defRPr/>
              </a:pPr>
              <a:t>‹#›</a:t>
            </a:fld>
            <a:endParaRPr lang="pl-PL" altLang="pl-PL"/>
          </a:p>
        </p:txBody>
      </p:sp>
    </p:spTree>
    <p:extLst>
      <p:ext uri="{BB962C8B-B14F-4D97-AF65-F5344CB8AC3E}">
        <p14:creationId xmlns:p14="http://schemas.microsoft.com/office/powerpoint/2010/main" val="10238679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90BA2C98-4F63-4325-AB82-16C39DA01DB4}"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pl-P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F79133B-C170-4165-8CCE-9F3FB5E4BB62}" type="slidenum">
              <a:rPr lang="pl-PL" altLang="pl-PL"/>
              <a:pPr>
                <a:defRPr/>
              </a:pPr>
              <a:t>‹#›</a:t>
            </a:fld>
            <a:endParaRPr lang="pl-PL" altLang="pl-PL"/>
          </a:p>
        </p:txBody>
      </p:sp>
    </p:spTree>
    <p:extLst>
      <p:ext uri="{BB962C8B-B14F-4D97-AF65-F5344CB8AC3E}">
        <p14:creationId xmlns:p14="http://schemas.microsoft.com/office/powerpoint/2010/main" val="51759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3406"/>
            </a:gs>
            <a:gs pos="0">
              <a:schemeClr val="accent2">
                <a:lumMod val="40000"/>
                <a:lumOff val="60000"/>
              </a:schemeClr>
            </a:gs>
            <a:gs pos="0">
              <a:schemeClr val="accent1">
                <a:lumMod val="45000"/>
                <a:lumOff val="55000"/>
              </a:schemeClr>
            </a:gs>
            <a:gs pos="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pPr>
                <a:defRPr/>
              </a:pPr>
              <a:t>30.10.2024</a:t>
            </a:fld>
            <a:endParaRPr lang="pl-PL"/>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997" r:id="rId1"/>
    <p:sldLayoutId id="2147483988" r:id="rId2"/>
    <p:sldLayoutId id="2147483998" r:id="rId3"/>
    <p:sldLayoutId id="2147483989" r:id="rId4"/>
    <p:sldLayoutId id="2147483990" r:id="rId5"/>
    <p:sldLayoutId id="2147483991" r:id="rId6"/>
    <p:sldLayoutId id="2147483992" r:id="rId7"/>
    <p:sldLayoutId id="2147483993" r:id="rId8"/>
    <p:sldLayoutId id="2147483999" r:id="rId9"/>
    <p:sldLayoutId id="2147483994" r:id="rId10"/>
    <p:sldLayoutId id="2147483995" r:id="rId11"/>
    <p:sldLayoutId id="2147483996"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832549469"/>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126283961"/>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3566019701"/>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395716467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3016188473"/>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3406"/>
            </a:gs>
            <a:gs pos="0">
              <a:schemeClr val="accent2">
                <a:lumMod val="40000"/>
                <a:lumOff val="60000"/>
              </a:schemeClr>
            </a:gs>
            <a:gs pos="0">
              <a:schemeClr val="accent1">
                <a:lumMod val="45000"/>
                <a:lumOff val="55000"/>
              </a:schemeClr>
            </a:gs>
            <a:gs pos="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6"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40"/>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2"/>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825"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2"/>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825"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2"/>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259763411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hf hdr="0" ftr="0" dt="0"/>
  <p:txStyles>
    <p:titleStyle>
      <a:lvl1pPr marL="239316" indent="-239316" algn="r" rtl="0" eaLnBrk="0" fontAlgn="base" hangingPunct="0">
        <a:spcBef>
          <a:spcPct val="0"/>
        </a:spcBef>
        <a:spcAft>
          <a:spcPct val="0"/>
        </a:spcAft>
        <a:buClr>
          <a:srgbClr val="C3260C"/>
        </a:buClr>
        <a:buSzPct val="128000"/>
        <a:buFont typeface="Georgia" panose="02040502050405020303" pitchFamily="18" charset="0"/>
        <a:buChar char="*"/>
        <a:defRPr sz="345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239316" indent="-239316" algn="r" rtl="0" eaLnBrk="0" fontAlgn="base" hangingPunct="0">
        <a:spcBef>
          <a:spcPct val="0"/>
        </a:spcBef>
        <a:spcAft>
          <a:spcPct val="0"/>
        </a:spcAft>
        <a:buClr>
          <a:srgbClr val="C3260C"/>
        </a:buClr>
        <a:buSzPct val="128000"/>
        <a:buFont typeface="Georgia" panose="02040502050405020303" pitchFamily="18" charset="0"/>
        <a:buChar char="*"/>
        <a:defRPr sz="3450" b="1">
          <a:solidFill>
            <a:schemeClr val="tx1"/>
          </a:solidFill>
          <a:latin typeface="Trebuchet MS" pitchFamily="34" charset="0"/>
        </a:defRPr>
      </a:lvl2pPr>
      <a:lvl3pPr marL="239316" indent="-239316" algn="r" rtl="0" eaLnBrk="0" fontAlgn="base" hangingPunct="0">
        <a:spcBef>
          <a:spcPct val="0"/>
        </a:spcBef>
        <a:spcAft>
          <a:spcPct val="0"/>
        </a:spcAft>
        <a:buClr>
          <a:srgbClr val="C3260C"/>
        </a:buClr>
        <a:buSzPct val="128000"/>
        <a:buFont typeface="Georgia" panose="02040502050405020303" pitchFamily="18" charset="0"/>
        <a:buChar char="*"/>
        <a:defRPr sz="3450" b="1">
          <a:solidFill>
            <a:schemeClr val="tx1"/>
          </a:solidFill>
          <a:latin typeface="Trebuchet MS" pitchFamily="34" charset="0"/>
        </a:defRPr>
      </a:lvl3pPr>
      <a:lvl4pPr marL="239316" indent="-239316" algn="r" rtl="0" eaLnBrk="0" fontAlgn="base" hangingPunct="0">
        <a:spcBef>
          <a:spcPct val="0"/>
        </a:spcBef>
        <a:spcAft>
          <a:spcPct val="0"/>
        </a:spcAft>
        <a:buClr>
          <a:srgbClr val="C3260C"/>
        </a:buClr>
        <a:buSzPct val="128000"/>
        <a:buFont typeface="Georgia" panose="02040502050405020303" pitchFamily="18" charset="0"/>
        <a:buChar char="*"/>
        <a:defRPr sz="3450" b="1">
          <a:solidFill>
            <a:schemeClr val="tx1"/>
          </a:solidFill>
          <a:latin typeface="Trebuchet MS" pitchFamily="34" charset="0"/>
        </a:defRPr>
      </a:lvl4pPr>
      <a:lvl5pPr marL="239316" indent="-239316" algn="r" rtl="0" eaLnBrk="0" fontAlgn="base" hangingPunct="0">
        <a:spcBef>
          <a:spcPct val="0"/>
        </a:spcBef>
        <a:spcAft>
          <a:spcPct val="0"/>
        </a:spcAft>
        <a:buClr>
          <a:srgbClr val="C3260C"/>
        </a:buClr>
        <a:buSzPct val="128000"/>
        <a:buFont typeface="Georgia" panose="02040502050405020303" pitchFamily="18" charset="0"/>
        <a:buChar char="*"/>
        <a:defRPr sz="345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36922" algn="l" rtl="0" eaLnBrk="0" fontAlgn="base" hangingPunct="0">
        <a:spcBef>
          <a:spcPct val="20000"/>
        </a:spcBef>
        <a:spcAft>
          <a:spcPts val="225"/>
        </a:spcAft>
        <a:buClr>
          <a:srgbClr val="C3260C"/>
        </a:buClr>
        <a:buSzPct val="130000"/>
        <a:buFont typeface="Georgia" panose="02040502050405020303" pitchFamily="18" charset="0"/>
        <a:buChar char="*"/>
        <a:defRPr sz="1650" kern="1200">
          <a:solidFill>
            <a:srgbClr val="404040"/>
          </a:solidFill>
          <a:latin typeface="+mn-lt"/>
          <a:ea typeface="+mn-ea"/>
          <a:cs typeface="+mn-cs"/>
        </a:defRPr>
      </a:lvl1pPr>
      <a:lvl2pPr marL="410766" indent="-136922" algn="l" rtl="0" eaLnBrk="0" fontAlgn="base" hangingPunct="0">
        <a:spcBef>
          <a:spcPct val="20000"/>
        </a:spcBef>
        <a:spcAft>
          <a:spcPts val="225"/>
        </a:spcAft>
        <a:buClr>
          <a:srgbClr val="C3260C"/>
        </a:buClr>
        <a:buSzPct val="130000"/>
        <a:buFont typeface="Georgia" panose="02040502050405020303" pitchFamily="18" charset="0"/>
        <a:buChar char="*"/>
        <a:defRPr sz="1500" kern="1200">
          <a:solidFill>
            <a:srgbClr val="404040"/>
          </a:solidFill>
          <a:latin typeface="+mn-lt"/>
          <a:ea typeface="+mn-ea"/>
          <a:cs typeface="+mn-cs"/>
        </a:defRPr>
      </a:lvl2pPr>
      <a:lvl3pPr marL="616744" indent="-136922" algn="l" rtl="0" eaLnBrk="0" fontAlgn="base" hangingPunct="0">
        <a:spcBef>
          <a:spcPct val="20000"/>
        </a:spcBef>
        <a:spcAft>
          <a:spcPts val="225"/>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822722" indent="-136922" algn="l" rtl="0" eaLnBrk="0" fontAlgn="base" hangingPunct="0">
        <a:spcBef>
          <a:spcPct val="20000"/>
        </a:spcBef>
        <a:spcAft>
          <a:spcPts val="225"/>
        </a:spcAft>
        <a:buClr>
          <a:srgbClr val="C3260C"/>
        </a:buClr>
        <a:buSzPct val="130000"/>
        <a:buFont typeface="Georgia" panose="02040502050405020303" pitchFamily="18" charset="0"/>
        <a:buChar char="*"/>
        <a:defRPr sz="1200" kern="1200">
          <a:solidFill>
            <a:srgbClr val="404040"/>
          </a:solidFill>
          <a:latin typeface="+mn-lt"/>
          <a:ea typeface="+mn-ea"/>
          <a:cs typeface="+mn-cs"/>
        </a:defRPr>
      </a:lvl4pPr>
      <a:lvl5pPr marL="1041797" indent="-136922" algn="l" rtl="0" eaLnBrk="0" fontAlgn="base" hangingPunct="0">
        <a:spcBef>
          <a:spcPct val="20000"/>
        </a:spcBef>
        <a:spcAft>
          <a:spcPts val="225"/>
        </a:spcAft>
        <a:buClr>
          <a:srgbClr val="C3260C"/>
        </a:buClr>
        <a:buSzPct val="130000"/>
        <a:buFont typeface="Georgia" panose="02040502050405020303" pitchFamily="18" charset="0"/>
        <a:buChar char="*"/>
        <a:defRPr sz="1050" kern="1200">
          <a:solidFill>
            <a:srgbClr val="404040"/>
          </a:solidFill>
          <a:latin typeface="+mn-lt"/>
          <a:ea typeface="+mn-ea"/>
          <a:cs typeface="+mn-cs"/>
        </a:defRPr>
      </a:lvl5pPr>
      <a:lvl6pPr marL="1248156"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6pPr>
      <a:lvl7pPr marL="147447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7pPr>
      <a:lvl8pPr marL="171450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8pPr>
      <a:lvl9pPr marL="1940814"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1318422856"/>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3810782175"/>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126822889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348653568"/>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4011674156"/>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302163690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a:t>Kliknij, aby edytować styl</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CEBFC684-EB56-4C1D-A07F-AB858F41436C}" type="datetime1">
              <a:rPr lang="pl-PL">
                <a:solidFill>
                  <a:prstClr val="black">
                    <a:lumMod val="50000"/>
                    <a:lumOff val="50000"/>
                  </a:prstClr>
                </a:solidFill>
              </a:rPr>
              <a:pPr>
                <a:defRPr/>
              </a:pPr>
              <a:t>30.10.2024</a:t>
            </a:fld>
            <a:endParaRPr lang="pl-PL">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pl-PL">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anose="020B0603020202020204" pitchFamily="34" charset="0"/>
              </a:defRPr>
            </a:lvl1pPr>
          </a:lstStyle>
          <a:p>
            <a:pPr>
              <a:defRPr/>
            </a:pPr>
            <a:fld id="{91E43BCB-EB91-43A1-8AB1-8CACEC615B67}" type="slidenum">
              <a:rPr lang="pl-PL" altLang="pl-PL"/>
              <a:pPr>
                <a:defRPr/>
              </a:pPr>
              <a:t>‹#›</a:t>
            </a:fld>
            <a:endParaRPr lang="pl-PL" altLang="pl-PL"/>
          </a:p>
        </p:txBody>
      </p:sp>
    </p:spTree>
    <p:extLst>
      <p:ext uri="{BB962C8B-B14F-4D97-AF65-F5344CB8AC3E}">
        <p14:creationId xmlns:p14="http://schemas.microsoft.com/office/powerpoint/2010/main" val="3026195511"/>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Lst>
  <p:hf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9.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8.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58.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8.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158.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8.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
          <p:cNvSpPr>
            <a:spLocks noChangeArrowheads="1"/>
          </p:cNvSpPr>
          <p:nvPr/>
        </p:nvSpPr>
        <p:spPr bwMode="auto">
          <a:xfrm>
            <a:off x="729304" y="385190"/>
            <a:ext cx="778411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pl-PL" altLang="pl-PL" sz="2400" b="1" dirty="0">
                <a:solidFill>
                  <a:srgbClr val="212745"/>
                </a:solidFill>
                <a:latin typeface="Arial Black" panose="020B0A04020102020204" pitchFamily="34" charset="0"/>
              </a:rPr>
              <a:t>INFORMACJA O STANIE REALIZACJI ZADAŃ OŚWIATOWYCH W GMINIE PIASECZNO </a:t>
            </a:r>
          </a:p>
          <a:p>
            <a:pPr algn="ctr" eaLnBrk="1" hangingPunct="1">
              <a:spcBef>
                <a:spcPct val="0"/>
              </a:spcBef>
              <a:spcAft>
                <a:spcPct val="0"/>
              </a:spcAft>
              <a:buClrTx/>
              <a:buSzTx/>
              <a:buFontTx/>
              <a:buNone/>
            </a:pPr>
            <a:r>
              <a:rPr lang="pl-PL" altLang="pl-PL" sz="2400" b="1" dirty="0">
                <a:solidFill>
                  <a:srgbClr val="212745"/>
                </a:solidFill>
                <a:latin typeface="Arial Black" panose="020B0A04020102020204" pitchFamily="34" charset="0"/>
              </a:rPr>
              <a:t>ZA ROK SZK. 2023/2024</a:t>
            </a:r>
            <a:r>
              <a:rPr lang="pl-PL" altLang="pl-PL" sz="2400" dirty="0">
                <a:solidFill>
                  <a:srgbClr val="212745"/>
                </a:solidFill>
                <a:latin typeface="Arial Black" panose="020B0A04020102020204" pitchFamily="34" charset="0"/>
              </a:rPr>
              <a:t> </a:t>
            </a:r>
            <a:endParaRPr lang="pl-PL" altLang="pl-PL" sz="2400" b="1" dirty="0">
              <a:solidFill>
                <a:srgbClr val="212745"/>
              </a:solidFill>
              <a:latin typeface="Arial Black" panose="020B0A04020102020204" pitchFamily="34" charset="0"/>
            </a:endParaRPr>
          </a:p>
        </p:txBody>
      </p:sp>
      <p:sp>
        <p:nvSpPr>
          <p:cNvPr id="6147" name="Rectangle 16"/>
          <p:cNvSpPr txBox="1">
            <a:spLocks noChangeArrowheads="1"/>
          </p:cNvSpPr>
          <p:nvPr/>
        </p:nvSpPr>
        <p:spPr bwMode="auto">
          <a:xfrm>
            <a:off x="468312" y="5760328"/>
            <a:ext cx="8207375" cy="98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pl-PL" altLang="pl-PL" sz="1000" i="1" dirty="0">
                <a:solidFill>
                  <a:prstClr val="black"/>
                </a:solidFill>
              </a:rPr>
              <a:t>Podstawa prawna: art. 11 ust. 7 ustawy z dnia 14 grudnia 2016 r. Prawo oświatowe (Dz. U. z 2024r. poz. 737)</a:t>
            </a:r>
          </a:p>
          <a:p>
            <a:pPr algn="ctr" eaLnBrk="1" hangingPunct="1">
              <a:spcBef>
                <a:spcPct val="0"/>
              </a:spcBef>
              <a:spcAft>
                <a:spcPct val="0"/>
              </a:spcAft>
              <a:buClrTx/>
              <a:buSzTx/>
              <a:buFontTx/>
              <a:buNone/>
            </a:pPr>
            <a:endParaRPr lang="pl-PL" altLang="pl-PL" sz="1200" dirty="0">
              <a:solidFill>
                <a:prstClr val="black"/>
              </a:solidFill>
            </a:endParaRPr>
          </a:p>
          <a:p>
            <a:pPr algn="ctr" eaLnBrk="1" hangingPunct="1">
              <a:spcBef>
                <a:spcPct val="0"/>
              </a:spcBef>
              <a:spcAft>
                <a:spcPct val="0"/>
              </a:spcAft>
              <a:buClrTx/>
              <a:buSzTx/>
              <a:buFontTx/>
              <a:buNone/>
            </a:pPr>
            <a:r>
              <a:rPr lang="pl-PL" altLang="pl-PL" sz="1200" dirty="0">
                <a:solidFill>
                  <a:prstClr val="black"/>
                </a:solidFill>
              </a:rPr>
              <a:t>Piaseczno, październik 2024</a:t>
            </a:r>
          </a:p>
        </p:txBody>
      </p:sp>
      <p:sp>
        <p:nvSpPr>
          <p:cNvPr id="6154" name="Symbol zastępczy numeru slajdu 10"/>
          <p:cNvSpPr>
            <a:spLocks noGrp="1"/>
          </p:cNvSpPr>
          <p:nvPr>
            <p:ph type="sldNum" sz="quarter" idx="12"/>
          </p:nvPr>
        </p:nvSpPr>
        <p:spPr bwMode="auto">
          <a:xfrm>
            <a:off x="3657600" y="6309320"/>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76A40625-BA68-4B69-9FCA-AD6258F0B468}" type="slidenum">
              <a:rPr lang="pl-PL" altLang="pl-PL" sz="1200" smtClean="0">
                <a:solidFill>
                  <a:srgbClr val="7F7F7F"/>
                </a:solidFill>
              </a:rPr>
              <a:pPr>
                <a:spcBef>
                  <a:spcPct val="0"/>
                </a:spcBef>
                <a:spcAft>
                  <a:spcPct val="0"/>
                </a:spcAft>
                <a:buClrTx/>
                <a:buSzTx/>
                <a:buFontTx/>
                <a:buNone/>
              </a:pPr>
              <a:t>1</a:t>
            </a:fld>
            <a:endParaRPr lang="pl-PL" altLang="pl-PL" sz="1200" dirty="0">
              <a:solidFill>
                <a:srgbClr val="7F7F7F"/>
              </a:solidFill>
            </a:endParaRPr>
          </a:p>
        </p:txBody>
      </p:sp>
      <p:pic>
        <p:nvPicPr>
          <p:cNvPr id="16" name="Obraz 15">
            <a:extLst>
              <a:ext uri="{FF2B5EF4-FFF2-40B4-BE49-F238E27FC236}">
                <a16:creationId xmlns:a16="http://schemas.microsoft.com/office/drawing/2014/main" id="{25BA3C4F-4D03-42FB-83DD-100F60DCD60A}"/>
              </a:ext>
            </a:extLst>
          </p:cNvPr>
          <p:cNvPicPr>
            <a:picLocks noChangeAspect="1"/>
          </p:cNvPicPr>
          <p:nvPr/>
        </p:nvPicPr>
        <p:blipFill>
          <a:blip r:embed="rId2"/>
          <a:stretch>
            <a:fillRect/>
          </a:stretch>
        </p:blipFill>
        <p:spPr>
          <a:xfrm>
            <a:off x="7908270" y="5645698"/>
            <a:ext cx="1210297" cy="1210297"/>
          </a:xfrm>
          <a:prstGeom prst="rect">
            <a:avLst/>
          </a:prstGeom>
        </p:spPr>
      </p:pic>
      <p:pic>
        <p:nvPicPr>
          <p:cNvPr id="4" name="Obraz 3">
            <a:extLst>
              <a:ext uri="{FF2B5EF4-FFF2-40B4-BE49-F238E27FC236}">
                <a16:creationId xmlns:a16="http://schemas.microsoft.com/office/drawing/2014/main" id="{FDD200F6-B5E7-466F-A3BC-AA3461A0C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852" y="1480467"/>
            <a:ext cx="3226635" cy="1980796"/>
          </a:xfrm>
          <a:prstGeom prst="rect">
            <a:avLst/>
          </a:prstGeom>
        </p:spPr>
      </p:pic>
      <p:pic>
        <p:nvPicPr>
          <p:cNvPr id="7" name="Obraz 6">
            <a:extLst>
              <a:ext uri="{FF2B5EF4-FFF2-40B4-BE49-F238E27FC236}">
                <a16:creationId xmlns:a16="http://schemas.microsoft.com/office/drawing/2014/main" id="{624BADD2-6C46-4009-9512-EF0B892B5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4643" y="3686220"/>
            <a:ext cx="3226635" cy="2012621"/>
          </a:xfrm>
          <a:prstGeom prst="rect">
            <a:avLst/>
          </a:prstGeom>
        </p:spPr>
      </p:pic>
      <p:pic>
        <p:nvPicPr>
          <p:cNvPr id="9" name="Obraz 8">
            <a:extLst>
              <a:ext uri="{FF2B5EF4-FFF2-40B4-BE49-F238E27FC236}">
                <a16:creationId xmlns:a16="http://schemas.microsoft.com/office/drawing/2014/main" id="{19C3EFD9-DC0E-42BB-9E34-82829FF95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513" y="1484785"/>
            <a:ext cx="3348006" cy="1980795"/>
          </a:xfrm>
          <a:prstGeom prst="rect">
            <a:avLst/>
          </a:prstGeom>
        </p:spPr>
      </p:pic>
      <p:pic>
        <p:nvPicPr>
          <p:cNvPr id="12" name="Obraz 11">
            <a:extLst>
              <a:ext uri="{FF2B5EF4-FFF2-40B4-BE49-F238E27FC236}">
                <a16:creationId xmlns:a16="http://schemas.microsoft.com/office/drawing/2014/main" id="{B5FDD978-5879-4929-9757-065481F8F3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514" y="3686220"/>
            <a:ext cx="3348006" cy="2007185"/>
          </a:xfrm>
          <a:prstGeom prst="rect">
            <a:avLst/>
          </a:prstGeom>
        </p:spPr>
      </p:pic>
      <p:pic>
        <p:nvPicPr>
          <p:cNvPr id="18" name="Obraz 17">
            <a:extLst>
              <a:ext uri="{FF2B5EF4-FFF2-40B4-BE49-F238E27FC236}">
                <a16:creationId xmlns:a16="http://schemas.microsoft.com/office/drawing/2014/main" id="{D4AC0AB7-818F-4FA4-A157-C2E52A7CA3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7119" y="3629672"/>
            <a:ext cx="1475352" cy="2129201"/>
          </a:xfrm>
          <a:prstGeom prst="rect">
            <a:avLst/>
          </a:prstGeom>
        </p:spPr>
      </p:pic>
      <p:pic>
        <p:nvPicPr>
          <p:cNvPr id="11" name="Obraz 10">
            <a:extLst>
              <a:ext uri="{FF2B5EF4-FFF2-40B4-BE49-F238E27FC236}">
                <a16:creationId xmlns:a16="http://schemas.microsoft.com/office/drawing/2014/main" id="{40355D12-B967-4C1D-8CBB-A4D320E248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609" y="1483330"/>
            <a:ext cx="1475352" cy="1980795"/>
          </a:xfrm>
          <a:prstGeom prst="rect">
            <a:avLst/>
          </a:prstGeom>
        </p:spPr>
      </p:pic>
    </p:spTree>
    <p:extLst>
      <p:ext uri="{BB962C8B-B14F-4D97-AF65-F5344CB8AC3E}">
        <p14:creationId xmlns:p14="http://schemas.microsoft.com/office/powerpoint/2010/main" val="244517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numeru slajdu 2"/>
          <p:cNvSpPr>
            <a:spLocks noGrp="1"/>
          </p:cNvSpPr>
          <p:nvPr>
            <p:ph type="sldNum" sz="quarter" idx="12"/>
          </p:nvPr>
        </p:nvSpPr>
        <p:spPr bwMode="auto">
          <a:xfrm>
            <a:off x="3779838" y="64531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8AB5988E-8227-44B2-89B4-8DCB14CC429D}" type="slidenum">
              <a:rPr lang="pl-PL" altLang="pl-PL" sz="1200" smtClean="0">
                <a:solidFill>
                  <a:srgbClr val="7F7F7F"/>
                </a:solidFill>
              </a:rPr>
              <a:pPr>
                <a:spcBef>
                  <a:spcPct val="0"/>
                </a:spcBef>
                <a:spcAft>
                  <a:spcPct val="0"/>
                </a:spcAft>
                <a:buClrTx/>
                <a:buSzTx/>
                <a:buFontTx/>
                <a:buNone/>
              </a:pPr>
              <a:t>10</a:t>
            </a:fld>
            <a:endParaRPr lang="pl-PL" altLang="pl-PL" sz="1200">
              <a:solidFill>
                <a:srgbClr val="7F7F7F"/>
              </a:solidFill>
            </a:endParaRPr>
          </a:p>
        </p:txBody>
      </p:sp>
      <p:sp>
        <p:nvSpPr>
          <p:cNvPr id="5"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a:buFont typeface="Georgia" pitchFamily="18" charset="0"/>
              <a:buNone/>
              <a:defRPr/>
            </a:pPr>
            <a:r>
              <a:rPr lang="pl-PL" sz="1600" dirty="0">
                <a:solidFill>
                  <a:srgbClr val="0070C0"/>
                </a:solidFill>
                <a:effectLst/>
              </a:rPr>
              <a:t>Placówki niepubliczne – Przedszkola niepubliczne</a:t>
            </a:r>
          </a:p>
        </p:txBody>
      </p:sp>
      <p:cxnSp>
        <p:nvCxnSpPr>
          <p:cNvPr id="6" name="Łącznik prosty 5"/>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rostokąt 7"/>
          <p:cNvSpPr/>
          <p:nvPr/>
        </p:nvSpPr>
        <p:spPr>
          <a:xfrm>
            <a:off x="684212" y="1123951"/>
            <a:ext cx="8362627" cy="6001643"/>
          </a:xfrm>
          <a:prstGeom prst="rect">
            <a:avLst/>
          </a:prstGeom>
        </p:spPr>
        <p:txBody>
          <a:bodyPr wrap="square" numCol="2" spcCol="360000">
            <a:spAutoFit/>
          </a:bodyPr>
          <a:lstStyle/>
          <a:p>
            <a:pPr>
              <a:tabLst>
                <a:tab pos="442913" algn="l"/>
              </a:tabLst>
              <a:defRPr/>
            </a:pPr>
            <a:endParaRPr lang="pl-PL" sz="1200" dirty="0"/>
          </a:p>
          <a:p>
            <a:pPr>
              <a:tabLst>
                <a:tab pos="442913" algn="l"/>
              </a:tabLst>
              <a:defRPr/>
            </a:pPr>
            <a:r>
              <a:rPr lang="pl-PL" sz="1200" dirty="0"/>
              <a:t>17. </a:t>
            </a:r>
            <a:r>
              <a:rPr lang="pl-PL" sz="1200" dirty="0" err="1"/>
              <a:t>Dibber</a:t>
            </a:r>
            <a:r>
              <a:rPr lang="pl-PL" sz="1200" dirty="0"/>
              <a:t> International Preschool Piaseczno</a:t>
            </a:r>
          </a:p>
          <a:p>
            <a:pPr>
              <a:tabLst>
                <a:tab pos="442913" algn="l"/>
              </a:tabLst>
              <a:defRPr/>
            </a:pPr>
            <a:r>
              <a:rPr lang="pl-PL" sz="1200" dirty="0"/>
              <a:t> ul. Puławska 45B lok 5, 05-500 Piaseczno</a:t>
            </a:r>
          </a:p>
          <a:p>
            <a:pPr>
              <a:tabLst>
                <a:tab pos="442913" algn="l"/>
              </a:tabLst>
              <a:defRPr/>
            </a:pPr>
            <a:endParaRPr lang="pl-PL" sz="1200" dirty="0"/>
          </a:p>
          <a:p>
            <a:pPr>
              <a:tabLst>
                <a:tab pos="442913" algn="l"/>
              </a:tabLst>
              <a:defRPr/>
            </a:pPr>
            <a:r>
              <a:rPr lang="pl-PL" sz="1200" dirty="0"/>
              <a:t>18. Niepubliczne Przedszkole Terapeutyczno-Rehabilitacyjne „Brzdąc”</a:t>
            </a:r>
          </a:p>
          <a:p>
            <a:pPr>
              <a:tabLst>
                <a:tab pos="442913" algn="l"/>
              </a:tabLst>
              <a:defRPr/>
            </a:pPr>
            <a:r>
              <a:rPr lang="pl-PL" sz="1200" dirty="0"/>
              <a:t>ul. Jarząbka 20/3, 05-500 Piaseczno</a:t>
            </a:r>
          </a:p>
          <a:p>
            <a:pPr>
              <a:tabLst>
                <a:tab pos="442913" algn="l"/>
              </a:tabLst>
              <a:defRPr/>
            </a:pPr>
            <a:endParaRPr lang="pl-PL" sz="1200" dirty="0"/>
          </a:p>
          <a:p>
            <a:pPr>
              <a:tabLst>
                <a:tab pos="442913" algn="l"/>
              </a:tabLst>
              <a:defRPr/>
            </a:pPr>
            <a:r>
              <a:rPr lang="pl-PL" sz="1200" dirty="0"/>
              <a:t>19. Niepubliczne Przedszkole „ABC”</a:t>
            </a:r>
          </a:p>
          <a:p>
            <a:pPr>
              <a:tabLst>
                <a:tab pos="442913" algn="l"/>
              </a:tabLst>
              <a:defRPr/>
            </a:pPr>
            <a:r>
              <a:rPr lang="pl-PL" sz="1200" dirty="0"/>
              <a:t>ul. Waniliowa 2, 05-500 Piaseczno</a:t>
            </a:r>
          </a:p>
          <a:p>
            <a:pPr>
              <a:tabLst>
                <a:tab pos="442913" algn="l"/>
              </a:tabLst>
              <a:defRPr/>
            </a:pPr>
            <a:endParaRPr lang="pl-PL" sz="1200" dirty="0"/>
          </a:p>
          <a:p>
            <a:pPr>
              <a:tabLst>
                <a:tab pos="442913" algn="l"/>
              </a:tabLst>
              <a:defRPr/>
            </a:pPr>
            <a:r>
              <a:rPr lang="pl-PL" sz="1200" dirty="0"/>
              <a:t>20. Niepubliczne Przedszkole „Fantazja”</a:t>
            </a:r>
          </a:p>
          <a:p>
            <a:pPr>
              <a:tabLst>
                <a:tab pos="442913" algn="l"/>
              </a:tabLst>
              <a:defRPr/>
            </a:pPr>
            <a:r>
              <a:rPr lang="pl-PL" sz="1200" dirty="0"/>
              <a:t>ul. Staszica 12, 05-500 Piaseczno</a:t>
            </a:r>
          </a:p>
          <a:p>
            <a:pPr>
              <a:tabLst>
                <a:tab pos="442913" algn="l"/>
              </a:tabLst>
              <a:defRPr/>
            </a:pPr>
            <a:endParaRPr lang="pl-PL" sz="1200" dirty="0"/>
          </a:p>
          <a:p>
            <a:pPr>
              <a:tabLst>
                <a:tab pos="442913" algn="l"/>
              </a:tabLst>
              <a:defRPr/>
            </a:pPr>
            <a:r>
              <a:rPr lang="pl-PL" sz="1200" dirty="0"/>
              <a:t>21. Przedszkole  Niepubliczne „Wesoły Tygrysek”</a:t>
            </a:r>
          </a:p>
          <a:p>
            <a:pPr>
              <a:tabLst>
                <a:tab pos="442913" algn="l"/>
              </a:tabLst>
              <a:defRPr/>
            </a:pPr>
            <a:r>
              <a:rPr lang="pl-PL" sz="1200" dirty="0"/>
              <a:t>ul. Zielona 16, 05-500 Piaseczno</a:t>
            </a:r>
          </a:p>
          <a:p>
            <a:pPr>
              <a:tabLst>
                <a:tab pos="442913" algn="l"/>
              </a:tabLst>
              <a:defRPr/>
            </a:pPr>
            <a:endParaRPr lang="pl-PL" sz="1200" dirty="0"/>
          </a:p>
          <a:p>
            <a:pPr>
              <a:tabLst>
                <a:tab pos="442913" algn="l"/>
              </a:tabLst>
              <a:defRPr/>
            </a:pPr>
            <a:r>
              <a:rPr lang="pl-PL" sz="1200" dirty="0"/>
              <a:t>22. </a:t>
            </a:r>
            <a:r>
              <a:rPr lang="pl-PL" sz="1200" dirty="0" err="1"/>
              <a:t>Incy-Wincy</a:t>
            </a:r>
            <a:r>
              <a:rPr lang="pl-PL" sz="1200" dirty="0"/>
              <a:t> Niepubliczne Przedszkole </a:t>
            </a:r>
          </a:p>
          <a:p>
            <a:pPr>
              <a:tabLst>
                <a:tab pos="442913" algn="l"/>
              </a:tabLst>
              <a:defRPr/>
            </a:pPr>
            <a:r>
              <a:rPr lang="pl-PL" sz="1200" dirty="0"/>
              <a:t>o profilu językowym</a:t>
            </a:r>
          </a:p>
          <a:p>
            <a:pPr>
              <a:tabLst>
                <a:tab pos="442913" algn="l"/>
              </a:tabLst>
              <a:defRPr/>
            </a:pPr>
            <a:r>
              <a:rPr lang="pl-PL" sz="1200" dirty="0"/>
              <a:t>ul. </a:t>
            </a:r>
            <a:r>
              <a:rPr lang="pl-PL" sz="1200" dirty="0" err="1"/>
              <a:t>Julianowska</a:t>
            </a:r>
            <a:r>
              <a:rPr lang="pl-PL" sz="1200" dirty="0"/>
              <a:t> 86a,  05-500 Julianów</a:t>
            </a:r>
          </a:p>
          <a:p>
            <a:pPr>
              <a:tabLst>
                <a:tab pos="442913" algn="l"/>
              </a:tabLst>
              <a:defRPr/>
            </a:pPr>
            <a:endParaRPr lang="pl-PL" sz="1200" dirty="0"/>
          </a:p>
          <a:p>
            <a:pPr>
              <a:tabLst>
                <a:tab pos="442913" algn="l"/>
              </a:tabLst>
              <a:defRPr/>
            </a:pPr>
            <a:r>
              <a:rPr lang="pl-PL" sz="1200" dirty="0"/>
              <a:t>23. Przedszkole Niepubliczne „Baśniowy Zameczek”</a:t>
            </a:r>
          </a:p>
          <a:p>
            <a:pPr>
              <a:tabLst>
                <a:tab pos="442913" algn="l"/>
              </a:tabLst>
              <a:defRPr/>
            </a:pPr>
            <a:r>
              <a:rPr lang="pl-PL" sz="1200" dirty="0"/>
              <a:t> ul. Bukowa 12, 05-501 Piaseczno</a:t>
            </a:r>
          </a:p>
          <a:p>
            <a:pPr>
              <a:tabLst>
                <a:tab pos="442913" algn="l"/>
              </a:tabLst>
              <a:defRPr/>
            </a:pPr>
            <a:endParaRPr lang="pl-PL" sz="1200" dirty="0"/>
          </a:p>
          <a:p>
            <a:r>
              <a:rPr lang="pl-PL" sz="1200" dirty="0"/>
              <a:t>24. </a:t>
            </a:r>
            <a:r>
              <a:rPr lang="pl-PL" altLang="pl-PL" sz="1200" dirty="0"/>
              <a:t>Niepubliczne Przedszkole Baśniowy Zameczek 2 </a:t>
            </a:r>
          </a:p>
          <a:p>
            <a:r>
              <a:rPr lang="pl-PL" altLang="pl-PL" sz="1200" dirty="0"/>
              <a:t>ul. Reja 11a, 05-500 Piaseczno</a:t>
            </a:r>
          </a:p>
          <a:p>
            <a:pPr>
              <a:tabLst>
                <a:tab pos="442913" algn="l"/>
              </a:tabLst>
              <a:defRPr/>
            </a:pPr>
            <a:endParaRPr lang="pl-PL" sz="1200" dirty="0"/>
          </a:p>
          <a:p>
            <a:pPr>
              <a:tabLst>
                <a:tab pos="442913" algn="l"/>
              </a:tabLst>
              <a:defRPr/>
            </a:pPr>
            <a:r>
              <a:rPr lang="pl-PL" sz="1200" dirty="0"/>
              <a:t>25. Przedszkole Pomarańczowa Ciuchcia</a:t>
            </a:r>
          </a:p>
          <a:p>
            <a:pPr>
              <a:tabLst>
                <a:tab pos="442913" algn="l"/>
              </a:tabLst>
              <a:defRPr/>
            </a:pPr>
            <a:r>
              <a:rPr lang="pl-PL" sz="1200" dirty="0"/>
              <a:t>ul. Ogrodowa 20B,  05-509 Józefosław</a:t>
            </a:r>
          </a:p>
          <a:p>
            <a:pPr>
              <a:tabLst>
                <a:tab pos="442913" algn="l"/>
              </a:tabLst>
              <a:defRPr/>
            </a:pPr>
            <a:endParaRPr lang="pl-PL" sz="1200" dirty="0"/>
          </a:p>
          <a:p>
            <a:pPr>
              <a:tabLst>
                <a:tab pos="442913" algn="l"/>
              </a:tabLst>
              <a:defRPr/>
            </a:pPr>
            <a:endParaRPr lang="pl-PL" sz="1200" dirty="0"/>
          </a:p>
          <a:p>
            <a:pPr>
              <a:tabLst>
                <a:tab pos="442913" algn="l"/>
              </a:tabLst>
              <a:defRPr/>
            </a:pPr>
            <a:endParaRPr lang="pl-PL" sz="1200" dirty="0"/>
          </a:p>
          <a:p>
            <a:endParaRPr lang="pl-PL" altLang="pl-PL" sz="1200" dirty="0"/>
          </a:p>
          <a:p>
            <a:r>
              <a:rPr lang="pl-PL" altLang="pl-PL" sz="1200" dirty="0"/>
              <a:t>26. Przedszkole Niepubliczne The International School</a:t>
            </a:r>
          </a:p>
          <a:p>
            <a:r>
              <a:rPr lang="pl-PL" altLang="pl-PL" sz="1200" dirty="0"/>
              <a:t>ul. Działkowa 34, 05-509 Józefosław</a:t>
            </a:r>
          </a:p>
          <a:p>
            <a:endParaRPr lang="pl-PL" altLang="pl-PL" sz="1200" dirty="0"/>
          </a:p>
          <a:p>
            <a:r>
              <a:rPr lang="pl-PL" altLang="pl-PL" sz="1200" dirty="0"/>
              <a:t>27. Przedszkole Niepubliczne Delfinek</a:t>
            </a:r>
          </a:p>
          <a:p>
            <a:r>
              <a:rPr lang="pl-PL" altLang="pl-PL" sz="1200" dirty="0"/>
              <a:t>ul. Pod Bateriami 43, 05-500 Piaseczno 33</a:t>
            </a:r>
          </a:p>
          <a:p>
            <a:endParaRPr lang="pl-PL" altLang="pl-PL" sz="1200" dirty="0"/>
          </a:p>
          <a:p>
            <a:r>
              <a:rPr lang="pl-PL" altLang="pl-PL" sz="1200" dirty="0"/>
              <a:t>28. Niepubliczne Przedszkole „Domek Elfów”</a:t>
            </a:r>
          </a:p>
          <a:p>
            <a:r>
              <a:rPr lang="pl-PL" altLang="pl-PL" sz="1200" dirty="0"/>
              <a:t> ul. Wyspiańskiego 1,05-501 Piaseczno</a:t>
            </a:r>
          </a:p>
          <a:p>
            <a:endParaRPr lang="pl-PL" altLang="pl-PL" sz="1200" dirty="0"/>
          </a:p>
          <a:p>
            <a:r>
              <a:rPr lang="pl-PL" altLang="pl-PL" sz="1200" dirty="0"/>
              <a:t>29. Niepubliczne Przedszkole „Maluszek”</a:t>
            </a:r>
          </a:p>
          <a:p>
            <a:r>
              <a:rPr lang="pl-PL" altLang="pl-PL" sz="1200" dirty="0"/>
              <a:t> ul. 17 Stycznia 9, 05-500 Piaseczno</a:t>
            </a:r>
          </a:p>
          <a:p>
            <a:endParaRPr lang="pl-PL" altLang="pl-PL" sz="1200" dirty="0"/>
          </a:p>
          <a:p>
            <a:r>
              <a:rPr lang="pl-PL" altLang="pl-PL" sz="1200" dirty="0"/>
              <a:t>30. Przedszkole Terapeutyczne „Forrest”</a:t>
            </a:r>
          </a:p>
          <a:p>
            <a:r>
              <a:rPr lang="pl-PL" altLang="pl-PL" sz="1200" dirty="0"/>
              <a:t>ul. Piesza 22, 05-503 Wola Gołkowska</a:t>
            </a:r>
          </a:p>
          <a:p>
            <a:endParaRPr lang="pl-PL" altLang="pl-PL" sz="1200" dirty="0"/>
          </a:p>
          <a:p>
            <a:r>
              <a:rPr lang="pl-PL" altLang="pl-PL" sz="1200" dirty="0"/>
              <a:t>31. Niepubliczne Przedszkole Thames British School </a:t>
            </a:r>
          </a:p>
          <a:p>
            <a:r>
              <a:rPr lang="pl-PL" altLang="pl-PL" sz="1200" dirty="0"/>
              <a:t>w Bobrowcu</a:t>
            </a:r>
          </a:p>
          <a:p>
            <a:r>
              <a:rPr lang="pl-PL" altLang="pl-PL" sz="1200" dirty="0"/>
              <a:t>ul. Mazowiecka 43, 05-502 Bobrowiec</a:t>
            </a:r>
          </a:p>
          <a:p>
            <a:endParaRPr lang="pl-PL" altLang="pl-PL" sz="1200" dirty="0"/>
          </a:p>
          <a:p>
            <a:r>
              <a:rPr lang="pl-PL" altLang="pl-PL" sz="1200" dirty="0"/>
              <a:t>32. Niepubliczne Przedszkole Nutka</a:t>
            </a:r>
          </a:p>
          <a:p>
            <a:r>
              <a:rPr lang="pl-PL" altLang="pl-PL" sz="1200" dirty="0"/>
              <a:t>Ul. Mleczarska 70, 05-500 Piaseczno</a:t>
            </a:r>
          </a:p>
          <a:p>
            <a:endParaRPr lang="pl-PL" altLang="pl-PL" sz="1200" dirty="0"/>
          </a:p>
          <a:p>
            <a:r>
              <a:rPr lang="pl-PL" altLang="pl-PL" sz="1200" dirty="0"/>
              <a:t>33. Przedszkole Niepubliczne „Akademia Przedszkolaków”</a:t>
            </a:r>
          </a:p>
          <a:p>
            <a:r>
              <a:rPr lang="pl-PL" altLang="pl-PL" sz="1200" dirty="0"/>
              <a:t>ul. Ogrodowa 14, 05-509 Józefosław</a:t>
            </a:r>
          </a:p>
          <a:p>
            <a:r>
              <a:rPr lang="pl-PL" altLang="pl-PL" sz="1200" dirty="0"/>
              <a:t> </a:t>
            </a:r>
          </a:p>
          <a:p>
            <a:endParaRPr lang="pl-PL" altLang="pl-PL"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2"/>
          <p:cNvSpPr>
            <a:spLocks noGrp="1"/>
          </p:cNvSpPr>
          <p:nvPr>
            <p:ph type="sldNum" sz="quarter" idx="12"/>
          </p:nvPr>
        </p:nvSpPr>
        <p:spPr bwMode="auto">
          <a:xfrm>
            <a:off x="3779838" y="64531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B4B71FEB-3BFD-435F-8868-4F7F35540795}" type="slidenum">
              <a:rPr lang="pl-PL" altLang="pl-PL" sz="1200" smtClean="0">
                <a:solidFill>
                  <a:srgbClr val="7F7F7F"/>
                </a:solidFill>
              </a:rPr>
              <a:pPr>
                <a:spcBef>
                  <a:spcPct val="0"/>
                </a:spcBef>
                <a:spcAft>
                  <a:spcPct val="0"/>
                </a:spcAft>
                <a:buClrTx/>
                <a:buSzTx/>
                <a:buFontTx/>
                <a:buNone/>
              </a:pPr>
              <a:t>11</a:t>
            </a:fld>
            <a:endParaRPr lang="pl-PL" altLang="pl-PL" sz="1200">
              <a:solidFill>
                <a:srgbClr val="7F7F7F"/>
              </a:solidFill>
            </a:endParaRPr>
          </a:p>
        </p:txBody>
      </p:sp>
      <p:sp>
        <p:nvSpPr>
          <p:cNvPr id="5"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a:buFont typeface="Georgia" pitchFamily="18" charset="0"/>
              <a:buNone/>
              <a:defRPr/>
            </a:pPr>
            <a:r>
              <a:rPr lang="pl-PL" sz="1600" dirty="0">
                <a:solidFill>
                  <a:srgbClr val="0070C0"/>
                </a:solidFill>
                <a:effectLst/>
              </a:rPr>
              <a:t>Placówki niepubliczne – inne formy wychowania przedszkolnego</a:t>
            </a:r>
          </a:p>
        </p:txBody>
      </p:sp>
      <p:cxnSp>
        <p:nvCxnSpPr>
          <p:cNvPr id="6" name="Łącznik prosty 5"/>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413" name="Prostokąt 7"/>
          <p:cNvSpPr>
            <a:spLocks noChangeArrowheads="1"/>
          </p:cNvSpPr>
          <p:nvPr/>
        </p:nvSpPr>
        <p:spPr bwMode="auto">
          <a:xfrm>
            <a:off x="589757" y="1306027"/>
            <a:ext cx="820896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42913" algn="l"/>
              </a:tabLst>
              <a:defRPr>
                <a:solidFill>
                  <a:schemeClr val="tx1"/>
                </a:solidFill>
                <a:latin typeface="Arial" panose="020B0604020202020204" pitchFamily="34" charset="0"/>
                <a:cs typeface="Arial" panose="020B0604020202020204" pitchFamily="34" charset="0"/>
              </a:defRPr>
            </a:lvl1pPr>
            <a:lvl2pPr marL="742950" indent="-285750">
              <a:tabLst>
                <a:tab pos="442913" algn="l"/>
              </a:tabLst>
              <a:defRPr>
                <a:solidFill>
                  <a:schemeClr val="tx1"/>
                </a:solidFill>
                <a:latin typeface="Arial" panose="020B0604020202020204" pitchFamily="34" charset="0"/>
                <a:cs typeface="Arial" panose="020B0604020202020204" pitchFamily="34" charset="0"/>
              </a:defRPr>
            </a:lvl2pPr>
            <a:lvl3pPr marL="1143000" indent="-228600">
              <a:tabLst>
                <a:tab pos="442913" algn="l"/>
              </a:tabLst>
              <a:defRPr>
                <a:solidFill>
                  <a:schemeClr val="tx1"/>
                </a:solidFill>
                <a:latin typeface="Arial" panose="020B0604020202020204" pitchFamily="34" charset="0"/>
                <a:cs typeface="Arial" panose="020B0604020202020204" pitchFamily="34" charset="0"/>
              </a:defRPr>
            </a:lvl3pPr>
            <a:lvl4pPr marL="1600200" indent="-228600">
              <a:tabLst>
                <a:tab pos="442913" algn="l"/>
              </a:tabLst>
              <a:defRPr>
                <a:solidFill>
                  <a:schemeClr val="tx1"/>
                </a:solidFill>
                <a:latin typeface="Arial" panose="020B0604020202020204" pitchFamily="34" charset="0"/>
                <a:cs typeface="Arial" panose="020B0604020202020204" pitchFamily="34" charset="0"/>
              </a:defRPr>
            </a:lvl4pPr>
            <a:lvl5pPr marL="2057400" indent="-228600">
              <a:tabLst>
                <a:tab pos="44291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9pPr>
          </a:lstStyle>
          <a:p>
            <a:r>
              <a:rPr lang="pl-PL" altLang="pl-PL" sz="1200" dirty="0"/>
              <a:t>1. Niepubliczny Punkt Przedszkolny „Stumilowy Las“</a:t>
            </a:r>
          </a:p>
          <a:p>
            <a:r>
              <a:rPr lang="pl-PL" altLang="pl-PL" sz="1200" dirty="0"/>
              <a:t>ul. Energetyczna 11 ,05-500 Piaseczno</a:t>
            </a:r>
          </a:p>
          <a:p>
            <a:r>
              <a:rPr lang="pl-PL" altLang="pl-PL" sz="1200" dirty="0"/>
              <a:t>placówka uległa likwidacji z dniem 14.12.2023r.</a:t>
            </a:r>
          </a:p>
          <a:p>
            <a:endParaRPr lang="pl-PL" altLang="pl-PL" sz="1200" dirty="0"/>
          </a:p>
          <a:p>
            <a:r>
              <a:rPr lang="pl-PL" altLang="pl-PL" sz="1200" dirty="0"/>
              <a:t>2. Punkt Przedszkolny „</a:t>
            </a:r>
            <a:r>
              <a:rPr lang="pl-PL" altLang="pl-PL" sz="1200" dirty="0" err="1"/>
              <a:t>Harwardzik</a:t>
            </a:r>
            <a:r>
              <a:rPr lang="pl-PL" altLang="pl-PL" sz="1200" dirty="0"/>
              <a:t>”</a:t>
            </a:r>
          </a:p>
          <a:p>
            <a:r>
              <a:rPr lang="pl-PL" altLang="pl-PL" sz="1200" dirty="0"/>
              <a:t>ul. Warszawska 5a, 05-500 Piaseczno</a:t>
            </a:r>
          </a:p>
          <a:p>
            <a:endParaRPr lang="pl-PL" altLang="pl-PL" sz="1200" dirty="0"/>
          </a:p>
          <a:p>
            <a:r>
              <a:rPr lang="pl-PL" altLang="pl-PL" sz="1200" dirty="0"/>
              <a:t>3. Terapeutyczny Punkt Przedszkolny Forrest</a:t>
            </a:r>
          </a:p>
          <a:p>
            <a:r>
              <a:rPr lang="pl-PL" altLang="pl-PL" sz="1200" dirty="0"/>
              <a:t>Aleja Kalin 55, 05-500 Piaseczno</a:t>
            </a:r>
          </a:p>
          <a:p>
            <a:endParaRPr lang="pl-PL" altLang="pl-PL" sz="1200" dirty="0"/>
          </a:p>
          <a:p>
            <a:r>
              <a:rPr lang="pl-PL" altLang="pl-PL" sz="1200" dirty="0"/>
              <a:t>4. Niepubliczny Integracyjny Punkt Przedszkolny Creative </a:t>
            </a:r>
            <a:r>
              <a:rPr lang="pl-PL" altLang="pl-PL" sz="1200" dirty="0" err="1"/>
              <a:t>Mind</a:t>
            </a:r>
            <a:r>
              <a:rPr lang="pl-PL" altLang="pl-PL" sz="1200" dirty="0"/>
              <a:t> School</a:t>
            </a:r>
          </a:p>
          <a:p>
            <a:r>
              <a:rPr lang="pl-PL" altLang="pl-PL" sz="1200" dirty="0"/>
              <a:t>ul. Żeromskiego 13, 05-500 Piaseczno</a:t>
            </a:r>
          </a:p>
          <a:p>
            <a:endParaRPr lang="pl-PL" altLang="pl-PL" sz="1200" dirty="0"/>
          </a:p>
          <a:p>
            <a:r>
              <a:rPr lang="pl-PL" sz="1200" dirty="0"/>
              <a:t>5. Niepubliczny Punkt Przedszkolny „Żeby kózka ...”</a:t>
            </a:r>
          </a:p>
          <a:p>
            <a:r>
              <a:rPr lang="pl-PL" altLang="pl-PL" sz="1200" dirty="0"/>
              <a:t>ul. Świętojańska 7, 05-500 Piaseczno</a:t>
            </a:r>
          </a:p>
          <a:p>
            <a:endParaRPr lang="pl-PL" altLang="pl-PL" sz="1200" dirty="0"/>
          </a:p>
          <a:p>
            <a:r>
              <a:rPr lang="pl-PL" sz="1200" dirty="0"/>
              <a:t>6. Niepubliczny Punkt Przedszkolny „Baśniowy Zameczek”</a:t>
            </a:r>
          </a:p>
          <a:p>
            <a:r>
              <a:rPr lang="pl-PL" altLang="pl-PL" sz="1200" dirty="0"/>
              <a:t>ul. </a:t>
            </a:r>
            <a:r>
              <a:rPr lang="pl-PL" sz="1200" dirty="0"/>
              <a:t>Źródlana 28, 05-502 Piaseczno</a:t>
            </a:r>
          </a:p>
          <a:p>
            <a:r>
              <a:rPr lang="pl-PL" sz="1200" dirty="0"/>
              <a:t>placówka uległa likwidacji z dniem 02.04.2024r.</a:t>
            </a:r>
          </a:p>
          <a:p>
            <a:endParaRPr lang="pl-PL" altLang="pl-PL" sz="1200" dirty="0"/>
          </a:p>
          <a:p>
            <a:r>
              <a:rPr lang="pl-PL" altLang="pl-PL" sz="1200" dirty="0"/>
              <a:t>7. Punkt Przedszkolny Pestka</a:t>
            </a:r>
          </a:p>
          <a:p>
            <a:r>
              <a:rPr lang="pl-PL" altLang="pl-PL" sz="1200" dirty="0"/>
              <a:t>ul. Świętojańska 5, 05-500 Piaseczno</a:t>
            </a:r>
          </a:p>
          <a:p>
            <a:endParaRPr lang="pl-PL" altLang="pl-PL" sz="1200" dirty="0"/>
          </a:p>
          <a:p>
            <a:r>
              <a:rPr lang="pl-PL" altLang="pl-PL" sz="1200" dirty="0"/>
              <a:t>8. Niepubliczny Punkt Przedszkolny La </a:t>
            </a:r>
            <a:r>
              <a:rPr lang="pl-PL" altLang="pl-PL" sz="1200" dirty="0" err="1"/>
              <a:t>Maternelle</a:t>
            </a:r>
            <a:endParaRPr lang="pl-PL" altLang="pl-PL" sz="1200" dirty="0"/>
          </a:p>
          <a:p>
            <a:r>
              <a:rPr lang="pl-PL" altLang="pl-PL" sz="1200" dirty="0"/>
              <a:t>ul. Łamana 7, 05-510 Chyliczki</a:t>
            </a:r>
          </a:p>
          <a:p>
            <a:endParaRPr lang="pl-PL" altLang="pl-PL" sz="1200" dirty="0"/>
          </a:p>
          <a:p>
            <a:r>
              <a:rPr lang="pl-PL" altLang="pl-PL" sz="1200" dirty="0"/>
              <a:t>9. Niepubliczny Punkt Przedszkolny Baśniowy Zameczek</a:t>
            </a:r>
          </a:p>
          <a:p>
            <a:r>
              <a:rPr lang="pl-PL" altLang="pl-PL" sz="1200" dirty="0"/>
              <a:t>ul. Redutowa 4, 05-500 Piaseczno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2"/>
          <p:cNvSpPr>
            <a:spLocks noGrp="1"/>
          </p:cNvSpPr>
          <p:nvPr>
            <p:ph type="sldNum" sz="quarter" idx="12"/>
          </p:nvPr>
        </p:nvSpPr>
        <p:spPr bwMode="auto">
          <a:xfrm>
            <a:off x="3779838" y="64531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B44BAD74-3C50-4769-BCEC-8EA424074C8C}" type="slidenum">
              <a:rPr lang="pl-PL" altLang="pl-PL" sz="1200" smtClean="0">
                <a:solidFill>
                  <a:srgbClr val="7F7F7F"/>
                </a:solidFill>
              </a:rPr>
              <a:pPr>
                <a:spcBef>
                  <a:spcPct val="0"/>
                </a:spcBef>
                <a:spcAft>
                  <a:spcPct val="0"/>
                </a:spcAft>
                <a:buClrTx/>
                <a:buSzTx/>
                <a:buFontTx/>
                <a:buNone/>
              </a:pPr>
              <a:t>12</a:t>
            </a:fld>
            <a:endParaRPr lang="pl-PL" altLang="pl-PL" sz="1200">
              <a:solidFill>
                <a:srgbClr val="7F7F7F"/>
              </a:solidFill>
            </a:endParaRPr>
          </a:p>
        </p:txBody>
      </p:sp>
      <p:sp>
        <p:nvSpPr>
          <p:cNvPr id="5"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a:buFont typeface="Georgia" pitchFamily="18" charset="0"/>
              <a:buNone/>
              <a:defRPr/>
            </a:pPr>
            <a:r>
              <a:rPr lang="pl-PL" sz="1600" dirty="0">
                <a:solidFill>
                  <a:srgbClr val="0070C0"/>
                </a:solidFill>
                <a:effectLst/>
              </a:rPr>
              <a:t>Placówki niepubliczne – niepubliczne szkoły podstawowe</a:t>
            </a:r>
          </a:p>
        </p:txBody>
      </p:sp>
      <p:cxnSp>
        <p:nvCxnSpPr>
          <p:cNvPr id="6" name="Łącznik prosty 5"/>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437" name="Prostokąt 7"/>
          <p:cNvSpPr>
            <a:spLocks noChangeArrowheads="1"/>
          </p:cNvSpPr>
          <p:nvPr/>
        </p:nvSpPr>
        <p:spPr bwMode="auto">
          <a:xfrm>
            <a:off x="684213" y="1575593"/>
            <a:ext cx="8208962"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42913" algn="l"/>
              </a:tabLst>
              <a:defRPr>
                <a:solidFill>
                  <a:schemeClr val="tx1"/>
                </a:solidFill>
                <a:latin typeface="Arial" panose="020B0604020202020204" pitchFamily="34" charset="0"/>
                <a:cs typeface="Arial" panose="020B0604020202020204" pitchFamily="34" charset="0"/>
              </a:defRPr>
            </a:lvl1pPr>
            <a:lvl2pPr marL="742950" indent="-285750">
              <a:tabLst>
                <a:tab pos="442913" algn="l"/>
              </a:tabLst>
              <a:defRPr>
                <a:solidFill>
                  <a:schemeClr val="tx1"/>
                </a:solidFill>
                <a:latin typeface="Arial" panose="020B0604020202020204" pitchFamily="34" charset="0"/>
                <a:cs typeface="Arial" panose="020B0604020202020204" pitchFamily="34" charset="0"/>
              </a:defRPr>
            </a:lvl2pPr>
            <a:lvl3pPr marL="1143000" indent="-228600">
              <a:tabLst>
                <a:tab pos="442913" algn="l"/>
              </a:tabLst>
              <a:defRPr>
                <a:solidFill>
                  <a:schemeClr val="tx1"/>
                </a:solidFill>
                <a:latin typeface="Arial" panose="020B0604020202020204" pitchFamily="34" charset="0"/>
                <a:cs typeface="Arial" panose="020B0604020202020204" pitchFamily="34" charset="0"/>
              </a:defRPr>
            </a:lvl3pPr>
            <a:lvl4pPr marL="1600200" indent="-228600">
              <a:tabLst>
                <a:tab pos="442913" algn="l"/>
              </a:tabLst>
              <a:defRPr>
                <a:solidFill>
                  <a:schemeClr val="tx1"/>
                </a:solidFill>
                <a:latin typeface="Arial" panose="020B0604020202020204" pitchFamily="34" charset="0"/>
                <a:cs typeface="Arial" panose="020B0604020202020204" pitchFamily="34" charset="0"/>
              </a:defRPr>
            </a:lvl4pPr>
            <a:lvl5pPr marL="2057400" indent="-228600">
              <a:tabLst>
                <a:tab pos="44291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9pPr>
          </a:lstStyle>
          <a:p>
            <a:r>
              <a:rPr lang="pl-PL" altLang="pl-PL" sz="1200" dirty="0"/>
              <a:t>1. Prywatna Szkoła Podstawowa nr 72 „Szkoła Marzeń”</a:t>
            </a:r>
          </a:p>
          <a:p>
            <a:r>
              <a:rPr lang="pl-PL" altLang="pl-PL" sz="1200" dirty="0"/>
              <a:t>ul. Zielona 14, 05-500 Piaseczno  </a:t>
            </a:r>
          </a:p>
          <a:p>
            <a:endParaRPr lang="pl-PL" altLang="pl-PL" sz="1200" dirty="0"/>
          </a:p>
          <a:p>
            <a:r>
              <a:rPr lang="pl-PL" altLang="pl-PL" sz="1200" dirty="0"/>
              <a:t>2. Niepubliczna Szkoła Podstawowa Gaudeamus</a:t>
            </a:r>
          </a:p>
          <a:p>
            <a:r>
              <a:rPr lang="pl-PL" altLang="pl-PL" sz="1200" dirty="0"/>
              <a:t>ul. Ogrodowa 20 B, 05-509 Józefosław</a:t>
            </a:r>
          </a:p>
          <a:p>
            <a:endParaRPr lang="pl-PL" altLang="pl-PL" sz="1200" dirty="0"/>
          </a:p>
          <a:p>
            <a:r>
              <a:rPr lang="pl-PL" altLang="pl-PL" sz="1200" dirty="0"/>
              <a:t>3. Niepubliczna Podstawowa Szkoła Odkrywców</a:t>
            </a:r>
          </a:p>
          <a:p>
            <a:r>
              <a:rPr lang="pl-PL" altLang="pl-PL" sz="1200" dirty="0"/>
              <a:t>ul. Ogrodowa 14, 05-500 Józefosław</a:t>
            </a:r>
          </a:p>
          <a:p>
            <a:endParaRPr lang="pl-PL" altLang="pl-PL" sz="1200" dirty="0"/>
          </a:p>
          <a:p>
            <a:r>
              <a:rPr lang="pl-PL" altLang="pl-PL" sz="1200" dirty="0"/>
              <a:t>4. Prywatna Szkoła Podstawowa „Eureka” im. Hypatii z Aleksandrii”</a:t>
            </a:r>
          </a:p>
          <a:p>
            <a:r>
              <a:rPr lang="pl-PL" altLang="pl-PL" sz="1200" dirty="0"/>
              <a:t>ul. Przebudzenia Wiosny 32, 05-540 Zalesie Górne</a:t>
            </a:r>
          </a:p>
          <a:p>
            <a:endParaRPr lang="pl-PL" altLang="pl-PL" sz="1200" dirty="0"/>
          </a:p>
          <a:p>
            <a:r>
              <a:rPr lang="pl-PL" altLang="pl-PL" sz="1200" dirty="0"/>
              <a:t>5. Prywatna Szkoła Podstawowa „World School”</a:t>
            </a:r>
          </a:p>
          <a:p>
            <a:r>
              <a:rPr lang="pl-PL" altLang="pl-PL" sz="1200" dirty="0"/>
              <a:t>ul. Pod Bateriami 60, 05-502 Piaseczno</a:t>
            </a:r>
          </a:p>
          <a:p>
            <a:endParaRPr lang="pl-PL" altLang="pl-PL" sz="1200" dirty="0"/>
          </a:p>
          <a:p>
            <a:r>
              <a:rPr lang="pl-PL" altLang="pl-PL" sz="1200" dirty="0"/>
              <a:t>6. Podstawowa Szkoła Międzynarodowa The International School</a:t>
            </a:r>
          </a:p>
          <a:p>
            <a:r>
              <a:rPr lang="pl-PL" altLang="pl-PL" sz="1200" dirty="0"/>
              <a:t>ul. Działkowa 34, 05-509 Józefosław</a:t>
            </a:r>
          </a:p>
          <a:p>
            <a:endParaRPr lang="pl-PL" altLang="pl-PL" sz="1200" dirty="0"/>
          </a:p>
          <a:p>
            <a:r>
              <a:rPr lang="pl-PL" altLang="pl-PL" sz="1200" dirty="0"/>
              <a:t>7. Niepubliczna Szkoła Podstawowa </a:t>
            </a:r>
            <a:r>
              <a:rPr lang="pl-PL" altLang="pl-PL" sz="1200" dirty="0" err="1"/>
              <a:t>Thames</a:t>
            </a:r>
            <a:r>
              <a:rPr lang="pl-PL" altLang="pl-PL" sz="1200" dirty="0"/>
              <a:t> British School</a:t>
            </a:r>
          </a:p>
          <a:p>
            <a:r>
              <a:rPr lang="pl-PL" altLang="pl-PL" sz="1200" dirty="0"/>
              <a:t>ul. Mazowiecka 43, 05-502 Bobrowiec</a:t>
            </a:r>
          </a:p>
          <a:p>
            <a:endParaRPr lang="pl-PL" altLang="pl-PL" sz="1400" dirty="0"/>
          </a:p>
        </p:txBody>
      </p:sp>
      <p:sp>
        <p:nvSpPr>
          <p:cNvPr id="18439" name="Prostokąt 8"/>
          <p:cNvSpPr>
            <a:spLocks noChangeArrowheads="1"/>
          </p:cNvSpPr>
          <p:nvPr/>
        </p:nvSpPr>
        <p:spPr bwMode="auto">
          <a:xfrm>
            <a:off x="578783" y="1174750"/>
            <a:ext cx="3967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b="1" dirty="0">
                <a:solidFill>
                  <a:srgbClr val="0070C0"/>
                </a:solidFill>
              </a:rPr>
              <a:t>Szkoły podstawowe - niepubliczne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numeru slajdu 2"/>
          <p:cNvSpPr>
            <a:spLocks noGrp="1"/>
          </p:cNvSpPr>
          <p:nvPr>
            <p:ph type="sldNum" sz="quarter" idx="12"/>
          </p:nvPr>
        </p:nvSpPr>
        <p:spPr bwMode="auto">
          <a:xfrm>
            <a:off x="3779838" y="64531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3B0B9A4C-79A9-41A2-B15D-ED078E0AA629}" type="slidenum">
              <a:rPr lang="pl-PL" altLang="pl-PL" sz="1200" smtClean="0">
                <a:solidFill>
                  <a:srgbClr val="7F7F7F"/>
                </a:solidFill>
              </a:rPr>
              <a:pPr>
                <a:spcBef>
                  <a:spcPct val="0"/>
                </a:spcBef>
                <a:spcAft>
                  <a:spcPct val="0"/>
                </a:spcAft>
                <a:buClrTx/>
                <a:buSzTx/>
                <a:buFontTx/>
                <a:buNone/>
              </a:pPr>
              <a:t>13</a:t>
            </a:fld>
            <a:endParaRPr lang="pl-PL" altLang="pl-PL" sz="1200">
              <a:solidFill>
                <a:srgbClr val="7F7F7F"/>
              </a:solidFill>
            </a:endParaRPr>
          </a:p>
        </p:txBody>
      </p:sp>
      <p:sp>
        <p:nvSpPr>
          <p:cNvPr id="5"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a:buFont typeface="Georgia" pitchFamily="18" charset="0"/>
              <a:buNone/>
              <a:defRPr/>
            </a:pPr>
            <a:r>
              <a:rPr lang="pl-PL" sz="1600" dirty="0">
                <a:solidFill>
                  <a:srgbClr val="0070C0"/>
                </a:solidFill>
                <a:effectLst/>
              </a:rPr>
              <a:t>Kadra pedagogiczna</a:t>
            </a:r>
          </a:p>
        </p:txBody>
      </p:sp>
      <p:cxnSp>
        <p:nvCxnSpPr>
          <p:cNvPr id="6" name="Łącznik prosty 5"/>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rostokąt 1"/>
          <p:cNvSpPr/>
          <p:nvPr/>
        </p:nvSpPr>
        <p:spPr>
          <a:xfrm>
            <a:off x="539750" y="1470025"/>
            <a:ext cx="7777163" cy="3920047"/>
          </a:xfrm>
          <a:prstGeom prst="rect">
            <a:avLst/>
          </a:prstGeom>
        </p:spPr>
        <p:txBody>
          <a:bodyPr>
            <a:spAutoFit/>
          </a:bodyPr>
          <a:lstStyle/>
          <a:p>
            <a:pPr algn="just">
              <a:lnSpc>
                <a:spcPct val="115000"/>
              </a:lnSpc>
              <a:spcAft>
                <a:spcPts val="800"/>
              </a:spcAft>
              <a:defRPr/>
            </a:pPr>
            <a:r>
              <a:rPr lang="pl-PL" sz="1400" dirty="0"/>
              <a:t>W myśl obowiązujących przepisów prawa w sprawie standardów kształcenia nauczycieli każda osoba pełniąca funkcję nauczyciela musi posiadać kompetencje dydaktyczne, wychowawcze </a:t>
            </a:r>
            <a:br>
              <a:rPr lang="pl-PL" sz="1400" dirty="0"/>
            </a:br>
            <a:r>
              <a:rPr lang="pl-PL" sz="1400" dirty="0"/>
              <a:t>i społeczne, ale także:</a:t>
            </a:r>
          </a:p>
          <a:p>
            <a:pPr marL="342900" indent="-342900">
              <a:lnSpc>
                <a:spcPct val="115000"/>
              </a:lnSpc>
              <a:spcAft>
                <a:spcPts val="500"/>
              </a:spcAft>
              <a:buFont typeface="+mj-lt"/>
              <a:buAutoNum type="arabicPeriod"/>
              <a:defRPr/>
            </a:pPr>
            <a:r>
              <a:rPr lang="pl-PL" sz="1400" dirty="0"/>
              <a:t>kreatywne – wyrażające się w podejmowaniu innowacyjnych, twórczych działań, a także</a:t>
            </a:r>
            <a:br>
              <a:rPr lang="pl-PL" sz="1400" dirty="0"/>
            </a:br>
            <a:r>
              <a:rPr lang="pl-PL" sz="1400" dirty="0"/>
              <a:t> w mobilności zawodowej,</a:t>
            </a:r>
          </a:p>
          <a:p>
            <a:pPr marL="342900" indent="-342900">
              <a:lnSpc>
                <a:spcPct val="115000"/>
              </a:lnSpc>
              <a:spcAft>
                <a:spcPts val="500"/>
              </a:spcAft>
              <a:buFont typeface="+mj-lt"/>
              <a:buAutoNum type="arabicPeriod"/>
              <a:defRPr/>
            </a:pPr>
            <a:r>
              <a:rPr lang="pl-PL" sz="1400" dirty="0"/>
              <a:t>komunikacyjne – umiejętność zastosowania reguł komunikacji oraz dostosowania komunikacji niewerbalnej i werbalnej,</a:t>
            </a:r>
          </a:p>
          <a:p>
            <a:pPr marL="342900" indent="-342900">
              <a:lnSpc>
                <a:spcPct val="115000"/>
              </a:lnSpc>
              <a:spcAft>
                <a:spcPts val="500"/>
              </a:spcAft>
              <a:buFont typeface="+mj-lt"/>
              <a:buAutoNum type="arabicPeriod"/>
              <a:defRPr/>
            </a:pPr>
            <a:r>
              <a:rPr lang="pl-PL" sz="1400" dirty="0"/>
              <a:t>informacyjno-medialne – związane z umiejętnością wykorzystywania na zajęciach dydaktycznych technologii komunikacyjnej i informacyjnej,</a:t>
            </a:r>
          </a:p>
          <a:p>
            <a:pPr marL="342900" indent="-342900">
              <a:lnSpc>
                <a:spcPct val="115000"/>
              </a:lnSpc>
              <a:spcAft>
                <a:spcPts val="500"/>
              </a:spcAft>
              <a:buFont typeface="+mj-lt"/>
              <a:buAutoNum type="arabicPeriod"/>
              <a:defRPr/>
            </a:pPr>
            <a:r>
              <a:rPr lang="pl-PL" sz="1400" dirty="0"/>
              <a:t>językowe – wiążące się ze znajomością języka obcego,</a:t>
            </a:r>
          </a:p>
          <a:p>
            <a:pPr marL="342900" indent="-342900">
              <a:lnSpc>
                <a:spcPct val="115000"/>
              </a:lnSpc>
              <a:spcAft>
                <a:spcPts val="0"/>
              </a:spcAft>
              <a:buFont typeface="+mj-lt"/>
              <a:buAutoNum type="arabicPeriod"/>
              <a:defRPr/>
            </a:pPr>
            <a:r>
              <a:rPr lang="pl-PL" sz="1400" dirty="0"/>
              <a:t>prakseologiczne – związane z planowaniem edukacji, właściwą organizacją procesu dydaktycznego i udokumentowaniem podjętych działań.</a:t>
            </a:r>
          </a:p>
          <a:p>
            <a:pPr>
              <a:lnSpc>
                <a:spcPct val="115000"/>
              </a:lnSpc>
              <a:spcAft>
                <a:spcPts val="0"/>
              </a:spcAft>
              <a:defRPr/>
            </a:pPr>
            <a:endParaRPr lang="pl-PL" sz="1400" dirty="0"/>
          </a:p>
          <a:p>
            <a:pPr>
              <a:lnSpc>
                <a:spcPct val="115000"/>
              </a:lnSpc>
              <a:spcAft>
                <a:spcPts val="0"/>
              </a:spcAft>
              <a:defRPr/>
            </a:pPr>
            <a:endParaRPr lang="pl-PL"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numeru slajdu 2"/>
          <p:cNvSpPr>
            <a:spLocks noGrp="1"/>
          </p:cNvSpPr>
          <p:nvPr>
            <p:ph type="sldNum" sz="quarter" idx="12"/>
          </p:nvPr>
        </p:nvSpPr>
        <p:spPr bwMode="auto">
          <a:xfrm>
            <a:off x="3779838" y="64531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D54CF990-9232-47F4-8AE5-05F356E38C71}" type="slidenum">
              <a:rPr lang="pl-PL" altLang="pl-PL" sz="1200" smtClean="0">
                <a:solidFill>
                  <a:srgbClr val="7F7F7F"/>
                </a:solidFill>
              </a:rPr>
              <a:pPr>
                <a:spcBef>
                  <a:spcPct val="0"/>
                </a:spcBef>
                <a:spcAft>
                  <a:spcPct val="0"/>
                </a:spcAft>
                <a:buClrTx/>
                <a:buSzTx/>
                <a:buFontTx/>
                <a:buNone/>
              </a:pPr>
              <a:t>14</a:t>
            </a:fld>
            <a:endParaRPr lang="pl-PL" altLang="pl-PL" sz="1200">
              <a:solidFill>
                <a:srgbClr val="7F7F7F"/>
              </a:solidFill>
            </a:endParaRPr>
          </a:p>
        </p:txBody>
      </p:sp>
      <p:sp>
        <p:nvSpPr>
          <p:cNvPr id="5"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 REALIZACJA ZADAŃ WYNIKAJĄCYCH Z PRZEPISÓW PRAWA </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a:p>
            <a:pPr marL="182880" indent="0" fontAlgn="base">
              <a:spcAft>
                <a:spcPct val="0"/>
              </a:spcAft>
              <a:buClr>
                <a:srgbClr val="F14124">
                  <a:lumMod val="75000"/>
                </a:srgbClr>
              </a:buClr>
              <a:buFont typeface="Georgia" pitchFamily="18" charset="0"/>
              <a:buNone/>
              <a:defRPr/>
            </a:pPr>
            <a:r>
              <a:rPr lang="pl-PL" sz="1600" dirty="0">
                <a:solidFill>
                  <a:srgbClr val="0070C0"/>
                </a:solidFill>
                <a:effectLst/>
              </a:rPr>
              <a:t>Kadra pedagogiczna </a:t>
            </a:r>
          </a:p>
        </p:txBody>
      </p:sp>
      <p:cxnSp>
        <p:nvCxnSpPr>
          <p:cNvPr id="6" name="Łącznik prosty 5"/>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605" name="Prostokąt 1"/>
          <p:cNvSpPr>
            <a:spLocks noChangeArrowheads="1"/>
          </p:cNvSpPr>
          <p:nvPr/>
        </p:nvSpPr>
        <p:spPr bwMode="auto">
          <a:xfrm>
            <a:off x="496723" y="1123951"/>
            <a:ext cx="777716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pPr>
            <a:r>
              <a:rPr lang="pl-PL" altLang="pl-PL" sz="1400" dirty="0">
                <a:solidFill>
                  <a:prstClr val="black"/>
                </a:solidFill>
              </a:rPr>
              <a:t>Zatrudnienie nauczycieli w danym roku szkolnym w placówkach oświatowych jest podyktowane zatwierdzonym przez organ prowadzący arkuszem organizacji roku szkolnego. Jest to związane z liczbą oddziałów w poszczególnych placówkach, liczbą godzin wynikającą </a:t>
            </a:r>
            <a:br>
              <a:rPr lang="pl-PL" altLang="pl-PL" sz="1400" dirty="0">
                <a:solidFill>
                  <a:prstClr val="black"/>
                </a:solidFill>
              </a:rPr>
            </a:br>
            <a:r>
              <a:rPr lang="pl-PL" altLang="pl-PL" sz="1400" dirty="0">
                <a:solidFill>
                  <a:prstClr val="black"/>
                </a:solidFill>
              </a:rPr>
              <a:t>z podziału na grupy, liczbą godzin nauczania danego przedmiotu i poziomów nauczania zgodnie z ramowymi planami nauczania oraz organizacją innych zajęć na podstawie obowiązujących przepisów. </a:t>
            </a:r>
          </a:p>
          <a:p>
            <a:pPr algn="just" eaLnBrk="0" fontAlgn="base" hangingPunct="0">
              <a:spcBef>
                <a:spcPct val="0"/>
              </a:spcBef>
              <a:spcAft>
                <a:spcPct val="0"/>
              </a:spcAft>
            </a:pPr>
            <a:endParaRPr lang="pl-PL" altLang="pl-PL" sz="1400" dirty="0">
              <a:solidFill>
                <a:prstClr val="black"/>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1553884956"/>
              </p:ext>
            </p:extLst>
          </p:nvPr>
        </p:nvGraphicFramePr>
        <p:xfrm>
          <a:off x="916270" y="3283306"/>
          <a:ext cx="6938067" cy="2732081"/>
        </p:xfrm>
        <a:graphic>
          <a:graphicData uri="http://schemas.openxmlformats.org/drawingml/2006/table">
            <a:tbl>
              <a:tblPr>
                <a:tableStyleId>{8A107856-5554-42FB-B03E-39F5DBC370BA}</a:tableStyleId>
              </a:tblPr>
              <a:tblGrid>
                <a:gridCol w="1388865">
                  <a:extLst>
                    <a:ext uri="{9D8B030D-6E8A-4147-A177-3AD203B41FA5}">
                      <a16:colId xmlns:a16="http://schemas.microsoft.com/office/drawing/2014/main" val="20000"/>
                    </a:ext>
                  </a:extLst>
                </a:gridCol>
                <a:gridCol w="1438682">
                  <a:extLst>
                    <a:ext uri="{9D8B030D-6E8A-4147-A177-3AD203B41FA5}">
                      <a16:colId xmlns:a16="http://schemas.microsoft.com/office/drawing/2014/main" val="20001"/>
                    </a:ext>
                  </a:extLst>
                </a:gridCol>
                <a:gridCol w="4110520">
                  <a:extLst>
                    <a:ext uri="{9D8B030D-6E8A-4147-A177-3AD203B41FA5}">
                      <a16:colId xmlns:a16="http://schemas.microsoft.com/office/drawing/2014/main" val="20002"/>
                    </a:ext>
                  </a:extLst>
                </a:gridCol>
              </a:tblGrid>
              <a:tr h="928778">
                <a:tc>
                  <a:txBody>
                    <a:bodyPr/>
                    <a:lstStyle/>
                    <a:p>
                      <a:pPr algn="ctr">
                        <a:lnSpc>
                          <a:spcPct val="106000"/>
                        </a:lnSpc>
                        <a:spcAft>
                          <a:spcPts val="0"/>
                        </a:spcAft>
                      </a:pPr>
                      <a:r>
                        <a:rPr lang="pl-PL" sz="1100" b="0" kern="150" dirty="0">
                          <a:effectLst/>
                          <a:latin typeface="Arial" panose="020B0604020202020204" pitchFamily="34" charset="0"/>
                          <a:cs typeface="Arial" panose="020B0604020202020204" pitchFamily="34" charset="0"/>
                        </a:rPr>
                        <a:t>Stopień awansu zawodowego</a:t>
                      </a:r>
                      <a:endParaRPr lang="pl-PL" sz="11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67" marR="68567" marT="0" marB="0" anchor="ctr">
                    <a:cell3D prstMaterial="dkEdge">
                      <a:bevel/>
                      <a:lightRig rig="flood" dir="t"/>
                    </a:cell3D>
                    <a:noFill/>
                  </a:tcPr>
                </a:tc>
                <a:tc>
                  <a:txBody>
                    <a:bodyPr/>
                    <a:lstStyle/>
                    <a:p>
                      <a:pPr algn="ctr">
                        <a:lnSpc>
                          <a:spcPct val="106000"/>
                        </a:lnSpc>
                        <a:spcAft>
                          <a:spcPts val="0"/>
                        </a:spcAft>
                      </a:pPr>
                      <a:r>
                        <a:rPr lang="pl-PL" sz="1100" b="0" kern="150" dirty="0">
                          <a:effectLst/>
                          <a:latin typeface="Arial" panose="020B0604020202020204" pitchFamily="34" charset="0"/>
                          <a:cs typeface="Arial" panose="020B0604020202020204" pitchFamily="34" charset="0"/>
                        </a:rPr>
                        <a:t>Liczba zatrudnionych</a:t>
                      </a:r>
                      <a:endParaRPr lang="pl-PL" sz="11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67" marR="68567" marT="0" marB="0" anchor="ctr">
                    <a:cell3D prstMaterial="dkEdge">
                      <a:bevel/>
                      <a:lightRig rig="flood" dir="t"/>
                    </a:cell3D>
                    <a:noFill/>
                  </a:tcPr>
                </a:tc>
                <a:tc>
                  <a:txBody>
                    <a:bodyPr/>
                    <a:lstStyle/>
                    <a:p>
                      <a:pPr algn="ctr">
                        <a:lnSpc>
                          <a:spcPct val="106000"/>
                        </a:lnSpc>
                        <a:spcAft>
                          <a:spcPts val="0"/>
                        </a:spcAft>
                      </a:pP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algn="ctr">
                        <a:lnSpc>
                          <a:spcPct val="106000"/>
                        </a:lnSpc>
                        <a:spcAft>
                          <a:spcPts val="0"/>
                        </a:spcAft>
                      </a:pPr>
                      <a:r>
                        <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Wzrost/ spadek wg stopnia awansu zawodowego w stosunku do roku szkolnego 2022/2023</a:t>
                      </a:r>
                    </a:p>
                    <a:p>
                      <a:pPr algn="ctr">
                        <a:lnSpc>
                          <a:spcPct val="106000"/>
                        </a:lnSpc>
                        <a:spcAft>
                          <a:spcPts val="0"/>
                        </a:spcAft>
                      </a:pPr>
                      <a:endParaRPr lang="pl-PL" sz="11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67" marR="68567" marT="0" marB="0" anchor="ctr">
                    <a:cell3D prstMaterial="dkEdge">
                      <a:bevel/>
                      <a:lightRig rig="flood" dir="t"/>
                    </a:cell3D>
                    <a:noFill/>
                  </a:tcPr>
                </a:tc>
                <a:extLst>
                  <a:ext uri="{0D108BD9-81ED-4DB2-BD59-A6C34878D82A}">
                    <a16:rowId xmlns:a16="http://schemas.microsoft.com/office/drawing/2014/main" val="10000"/>
                  </a:ext>
                </a:extLst>
              </a:tr>
              <a:tr h="380403">
                <a:tc>
                  <a:txBody>
                    <a:bodyPr/>
                    <a:lstStyle/>
                    <a:p>
                      <a:pPr algn="ctr">
                        <a:lnSpc>
                          <a:spcPct val="106000"/>
                        </a:lnSpc>
                        <a:spcAft>
                          <a:spcPts val="0"/>
                        </a:spcAft>
                      </a:pPr>
                      <a:r>
                        <a:rPr lang="pl-PL" sz="1100" b="0" kern="150" dirty="0">
                          <a:effectLst/>
                          <a:latin typeface="Arial" panose="020B0604020202020204" pitchFamily="34" charset="0"/>
                          <a:cs typeface="Arial" panose="020B0604020202020204" pitchFamily="34" charset="0"/>
                        </a:rPr>
                        <a:t>Dyplomowany</a:t>
                      </a:r>
                      <a:endParaRPr lang="pl-PL" sz="11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67" marR="68567"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554</a:t>
                      </a:r>
                    </a:p>
                  </a:txBody>
                  <a:tcPr marL="68567" marR="68567"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+ 36</a:t>
                      </a:r>
                    </a:p>
                  </a:txBody>
                  <a:tcPr marL="68567" marR="68567" marT="0" marB="0" anchor="ctr">
                    <a:cell3D prstMaterial="dkEdge">
                      <a:bevel/>
                      <a:lightRig rig="flood" dir="t"/>
                    </a:cell3D>
                    <a:noFill/>
                  </a:tcPr>
                </a:tc>
                <a:extLst>
                  <a:ext uri="{0D108BD9-81ED-4DB2-BD59-A6C34878D82A}">
                    <a16:rowId xmlns:a16="http://schemas.microsoft.com/office/drawing/2014/main" val="10001"/>
                  </a:ext>
                </a:extLst>
              </a:tr>
              <a:tr h="380403">
                <a:tc>
                  <a:txBody>
                    <a:bodyPr/>
                    <a:lstStyle/>
                    <a:p>
                      <a:pPr algn="ctr">
                        <a:lnSpc>
                          <a:spcPct val="106000"/>
                        </a:lnSpc>
                        <a:spcAft>
                          <a:spcPts val="0"/>
                        </a:spcAft>
                      </a:pPr>
                      <a:r>
                        <a:rPr lang="pl-PL" sz="1100" b="0" kern="150" dirty="0">
                          <a:effectLst/>
                          <a:latin typeface="Arial" panose="020B0604020202020204" pitchFamily="34" charset="0"/>
                          <a:cs typeface="Arial" panose="020B0604020202020204" pitchFamily="34" charset="0"/>
                        </a:rPr>
                        <a:t>Mianowany</a:t>
                      </a:r>
                      <a:endParaRPr lang="pl-PL" sz="11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67" marR="68567"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358</a:t>
                      </a:r>
                    </a:p>
                  </a:txBody>
                  <a:tcPr marL="68567" marR="68567"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- 53</a:t>
                      </a:r>
                    </a:p>
                  </a:txBody>
                  <a:tcPr marL="68567" marR="68567" marT="0" marB="0" anchor="ctr">
                    <a:cell3D prstMaterial="dkEdge">
                      <a:bevel/>
                      <a:lightRig rig="flood" dir="t"/>
                    </a:cell3D>
                    <a:noFill/>
                  </a:tcPr>
                </a:tc>
                <a:extLst>
                  <a:ext uri="{0D108BD9-81ED-4DB2-BD59-A6C34878D82A}">
                    <a16:rowId xmlns:a16="http://schemas.microsoft.com/office/drawing/2014/main" val="10002"/>
                  </a:ext>
                </a:extLst>
              </a:tr>
              <a:tr h="256310">
                <a:tc>
                  <a:txBody>
                    <a:bodyPr/>
                    <a:lstStyle/>
                    <a:p>
                      <a:pPr algn="ctr">
                        <a:lnSpc>
                          <a:spcPct val="106000"/>
                        </a:lnSpc>
                        <a:spcAft>
                          <a:spcPts val="0"/>
                        </a:spcAft>
                      </a:pPr>
                      <a:r>
                        <a:rPr lang="pl-PL" sz="1100" b="0" kern="150" dirty="0">
                          <a:effectLst/>
                          <a:latin typeface="Arial" panose="020B0604020202020204" pitchFamily="34" charset="0"/>
                          <a:cs typeface="Arial" panose="020B0604020202020204" pitchFamily="34" charset="0"/>
                        </a:rPr>
                        <a:t>Kontraktowy</a:t>
                      </a:r>
                      <a:endParaRPr lang="pl-PL" sz="11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67" marR="68567"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167</a:t>
                      </a:r>
                    </a:p>
                  </a:txBody>
                  <a:tcPr marL="68567" marR="68567"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-57</a:t>
                      </a:r>
                    </a:p>
                  </a:txBody>
                  <a:tcPr marL="68567" marR="68567" marT="0" marB="0" anchor="ctr">
                    <a:cell3D prstMaterial="dkEdge">
                      <a:bevel/>
                      <a:lightRig rig="flood" dir="t"/>
                    </a:cell3D>
                    <a:noFill/>
                  </a:tcPr>
                </a:tc>
                <a:extLst>
                  <a:ext uri="{0D108BD9-81ED-4DB2-BD59-A6C34878D82A}">
                    <a16:rowId xmlns:a16="http://schemas.microsoft.com/office/drawing/2014/main" val="10003"/>
                  </a:ext>
                </a:extLst>
              </a:tr>
              <a:tr h="370438">
                <a:tc>
                  <a:txBody>
                    <a:bodyPr/>
                    <a:lstStyle/>
                    <a:p>
                      <a:pPr algn="ctr">
                        <a:lnSpc>
                          <a:spcPct val="106000"/>
                        </a:lnSpc>
                        <a:spcAft>
                          <a:spcPts val="0"/>
                        </a:spcAft>
                      </a:pPr>
                      <a:r>
                        <a:rPr lang="pl-PL" sz="11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Nauczyciel początkujący</a:t>
                      </a:r>
                    </a:p>
                  </a:txBody>
                  <a:tcPr marL="68567" marR="68567"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121</a:t>
                      </a:r>
                    </a:p>
                  </a:txBody>
                  <a:tcPr marL="68567" marR="68567"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+ 13</a:t>
                      </a:r>
                    </a:p>
                  </a:txBody>
                  <a:tcPr marL="68567" marR="68567" marT="0" marB="0" anchor="ctr">
                    <a:cell3D prstMaterial="dkEdge">
                      <a:bevel/>
                      <a:lightRig rig="flood" dir="t"/>
                    </a:cell3D>
                    <a:noFill/>
                  </a:tcPr>
                </a:tc>
                <a:extLst>
                  <a:ext uri="{0D108BD9-81ED-4DB2-BD59-A6C34878D82A}">
                    <a16:rowId xmlns:a16="http://schemas.microsoft.com/office/drawing/2014/main" val="3130193908"/>
                  </a:ext>
                </a:extLst>
              </a:tr>
              <a:tr h="415749">
                <a:tc>
                  <a:txBody>
                    <a:bodyPr/>
                    <a:lstStyle/>
                    <a:p>
                      <a:pPr algn="ctr">
                        <a:lnSpc>
                          <a:spcPct val="106000"/>
                        </a:lnSpc>
                        <a:spcAft>
                          <a:spcPts val="0"/>
                        </a:spcAft>
                      </a:pPr>
                      <a:r>
                        <a:rPr lang="pl-PL" sz="1100" b="0" kern="150" dirty="0">
                          <a:effectLst/>
                          <a:latin typeface="Arial" panose="020B0604020202020204" pitchFamily="34" charset="0"/>
                          <a:cs typeface="Arial" panose="020B0604020202020204" pitchFamily="34" charset="0"/>
                        </a:rPr>
                        <a:t>Razem</a:t>
                      </a:r>
                      <a:endParaRPr lang="pl-PL" sz="11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67" marR="68567"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1200</a:t>
                      </a:r>
                    </a:p>
                  </a:txBody>
                  <a:tcPr marL="68567" marR="68567"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-61</a:t>
                      </a:r>
                    </a:p>
                  </a:txBody>
                  <a:tcPr marL="68567" marR="68567" marT="0" marB="0" anchor="ctr">
                    <a:cell3D prstMaterial="dkEdge">
                      <a:bevel/>
                      <a:lightRig rig="flood" dir="t"/>
                    </a:cell3D>
                    <a:noFill/>
                  </a:tcPr>
                </a:tc>
                <a:extLst>
                  <a:ext uri="{0D108BD9-81ED-4DB2-BD59-A6C34878D82A}">
                    <a16:rowId xmlns:a16="http://schemas.microsoft.com/office/drawing/2014/main" val="10006"/>
                  </a:ext>
                </a:extLst>
              </a:tr>
            </a:tbl>
          </a:graphicData>
        </a:graphic>
      </p:graphicFrame>
      <p:sp>
        <p:nvSpPr>
          <p:cNvPr id="8" name="Prostokąt 7"/>
          <p:cNvSpPr/>
          <p:nvPr/>
        </p:nvSpPr>
        <p:spPr>
          <a:xfrm>
            <a:off x="684214" y="2810737"/>
            <a:ext cx="7534388" cy="261610"/>
          </a:xfrm>
          <a:prstGeom prst="rect">
            <a:avLst/>
          </a:prstGeom>
        </p:spPr>
        <p:txBody>
          <a:bodyPr wrap="square">
            <a:spAutoFit/>
          </a:bodyPr>
          <a:lstStyle/>
          <a:p>
            <a:pPr eaLnBrk="0" fontAlgn="base" hangingPunct="0">
              <a:spcBef>
                <a:spcPct val="0"/>
              </a:spcBef>
              <a:spcAft>
                <a:spcPct val="0"/>
              </a:spcAft>
              <a:defRPr/>
            </a:pPr>
            <a:r>
              <a:rPr lang="pl-PL" sz="1100" b="1" dirty="0">
                <a:solidFill>
                  <a:srgbClr val="0070C0"/>
                </a:solidFill>
                <a:latin typeface="Arial" panose="020B0604020202020204" pitchFamily="34" charset="0"/>
                <a:cs typeface="Arial" panose="020B0604020202020204" pitchFamily="34" charset="0"/>
              </a:rPr>
              <a:t>Uśredniona liczba zatrudnionych nauczycieli wg stopnia awansu zawodowego w roku szkolnym 2023/2024</a:t>
            </a:r>
          </a:p>
        </p:txBody>
      </p:sp>
    </p:spTree>
    <p:extLst>
      <p:ext uri="{BB962C8B-B14F-4D97-AF65-F5344CB8AC3E}">
        <p14:creationId xmlns:p14="http://schemas.microsoft.com/office/powerpoint/2010/main" val="232968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numeru slajdu 2"/>
          <p:cNvSpPr>
            <a:spLocks noGrp="1"/>
          </p:cNvSpPr>
          <p:nvPr>
            <p:ph type="sldNum" sz="quarter" idx="12"/>
          </p:nvPr>
        </p:nvSpPr>
        <p:spPr bwMode="auto">
          <a:xfrm>
            <a:off x="3779838" y="64531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658A9C13-E94F-4F5C-939C-DE322BB2B2B2}" type="slidenum">
              <a:rPr lang="pl-PL" altLang="pl-PL" sz="1200" smtClean="0">
                <a:solidFill>
                  <a:srgbClr val="7F7F7F"/>
                </a:solidFill>
              </a:rPr>
              <a:pPr>
                <a:spcBef>
                  <a:spcPct val="0"/>
                </a:spcBef>
                <a:spcAft>
                  <a:spcPct val="0"/>
                </a:spcAft>
                <a:buClrTx/>
                <a:buSzTx/>
                <a:buFontTx/>
                <a:buNone/>
              </a:pPr>
              <a:t>15</a:t>
            </a:fld>
            <a:endParaRPr lang="pl-PL" altLang="pl-PL" sz="1200">
              <a:solidFill>
                <a:srgbClr val="7F7F7F"/>
              </a:solidFill>
            </a:endParaRPr>
          </a:p>
        </p:txBody>
      </p:sp>
      <p:sp>
        <p:nvSpPr>
          <p:cNvPr id="5"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 REALIZACJA ZADAŃ WYNIKAJĄCYCH Z PRZEPISÓW PRAWA </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a:p>
            <a:pPr marL="182880" indent="0">
              <a:buClr>
                <a:srgbClr val="F14124">
                  <a:lumMod val="75000"/>
                </a:srgbClr>
              </a:buClr>
              <a:buFont typeface="Georgia" pitchFamily="18" charset="0"/>
              <a:buNone/>
              <a:defRPr/>
            </a:pPr>
            <a:r>
              <a:rPr lang="pl-PL" sz="1600" dirty="0">
                <a:solidFill>
                  <a:srgbClr val="0070C0"/>
                </a:solidFill>
                <a:effectLst/>
              </a:rPr>
              <a:t>Kadra pedagogiczna </a:t>
            </a:r>
          </a:p>
        </p:txBody>
      </p:sp>
      <p:cxnSp>
        <p:nvCxnSpPr>
          <p:cNvPr id="6" name="Łącznik prosty 5"/>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629" name="Prostokąt 6"/>
          <p:cNvSpPr>
            <a:spLocks noChangeArrowheads="1"/>
          </p:cNvSpPr>
          <p:nvPr/>
        </p:nvSpPr>
        <p:spPr bwMode="auto">
          <a:xfrm>
            <a:off x="677863" y="1063944"/>
            <a:ext cx="778192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tabLst>
                <a:tab pos="442913" algn="l"/>
              </a:tabLst>
              <a:defRPr/>
            </a:pPr>
            <a:r>
              <a:rPr lang="pl-PL" sz="1400" spc="-50" dirty="0">
                <a:solidFill>
                  <a:prstClr val="black"/>
                </a:solidFill>
              </a:rPr>
              <a:t>Na podstawie Rozporządzenia Ministra Edukacji Narodowej w sprawie uzyskania stopni awansu zawodowego przez nauczycieli, postępowanie egzaminacyjne na stopień nauczyciela mianowanego przeprowadza organ prowadzący.</a:t>
            </a:r>
            <a:endParaRPr lang="pl-PL" sz="1400" dirty="0">
              <a:solidFill>
                <a:prstClr val="black"/>
              </a:solidFill>
            </a:endParaRPr>
          </a:p>
          <a:p>
            <a:pPr algn="just">
              <a:tabLst>
                <a:tab pos="442913" algn="l"/>
              </a:tabLst>
              <a:defRPr/>
            </a:pPr>
            <a:r>
              <a:rPr lang="pl-PL" sz="1400" dirty="0">
                <a:solidFill>
                  <a:prstClr val="black"/>
                </a:solidFill>
              </a:rPr>
              <a:t>	W roku szkolnym 2023/2024 w wyniku pozytywnego zdania egzaminu </a:t>
            </a:r>
            <a:r>
              <a:rPr lang="pl-PL" sz="1400" b="1" dirty="0">
                <a:solidFill>
                  <a:prstClr val="black"/>
                </a:solidFill>
              </a:rPr>
              <a:t>86</a:t>
            </a:r>
            <a:r>
              <a:rPr lang="pl-PL" sz="1400" dirty="0">
                <a:solidFill>
                  <a:prstClr val="black"/>
                </a:solidFill>
              </a:rPr>
              <a:t> nauczycieli uzyskało stopień awansu zawodowego nauczyciela mianowanego.</a:t>
            </a:r>
          </a:p>
          <a:p>
            <a:pPr algn="just"/>
            <a:endParaRPr lang="pl-PL" altLang="pl-PL" sz="2000" b="1" dirty="0">
              <a:solidFill>
                <a:prstClr val="black"/>
              </a:solidFill>
            </a:endParaRPr>
          </a:p>
          <a:p>
            <a:pPr algn="just"/>
            <a:r>
              <a:rPr lang="pl-PL" altLang="pl-PL" sz="2000" b="1" dirty="0">
                <a:solidFill>
                  <a:prstClr val="black"/>
                </a:solidFill>
              </a:rPr>
              <a:t>Nauczyciele zatrudnieni w placówkach oświatowych na terenie Gminy Piaseczno w ponad 70 % to nauczyciele mianowani        i dyplomowani.</a:t>
            </a:r>
          </a:p>
        </p:txBody>
      </p:sp>
      <p:graphicFrame>
        <p:nvGraphicFramePr>
          <p:cNvPr id="2" name="Wykres 7"/>
          <p:cNvGraphicFramePr>
            <a:graphicFrameLocks/>
          </p:cNvGraphicFramePr>
          <p:nvPr>
            <p:extLst>
              <p:ext uri="{D42A27DB-BD31-4B8C-83A1-F6EECF244321}">
                <p14:modId xmlns:p14="http://schemas.microsoft.com/office/powerpoint/2010/main" val="2602541820"/>
              </p:ext>
            </p:extLst>
          </p:nvPr>
        </p:nvGraphicFramePr>
        <p:xfrm>
          <a:off x="971599" y="3212976"/>
          <a:ext cx="7045275" cy="3240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4547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1F3406"/>
            </a:gs>
            <a:gs pos="0">
              <a:schemeClr val="accent2">
                <a:lumMod val="40000"/>
                <a:lumOff val="60000"/>
              </a:schemeClr>
            </a:gs>
            <a:gs pos="0">
              <a:schemeClr val="accent1">
                <a:lumMod val="45000"/>
                <a:lumOff val="5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ytuł 2"/>
          <p:cNvSpPr>
            <a:spLocks noGrp="1"/>
          </p:cNvSpPr>
          <p:nvPr>
            <p:ph type="ctrTitle"/>
          </p:nvPr>
        </p:nvSpPr>
        <p:spPr>
          <a:xfrm>
            <a:off x="611560" y="328992"/>
            <a:ext cx="7920880" cy="816977"/>
          </a:xfrm>
        </p:spPr>
        <p:txBody>
          <a:bodyPr/>
          <a:lstStyle/>
          <a:p>
            <a:pPr marL="182880" lvl="0" indent="0" fontAlgn="auto">
              <a:spcAft>
                <a:spcPts val="0"/>
              </a:spcAft>
              <a:buNone/>
              <a:defRPr/>
            </a:pPr>
            <a:r>
              <a:rPr lang="pl-PL" sz="2000" dirty="0">
                <a:ln w="10160">
                  <a:noFill/>
                  <a:prstDash val="solid"/>
                </a:ln>
                <a:solidFill>
                  <a:srgbClr val="B4DCFA">
                    <a:lumMod val="25000"/>
                  </a:srgbClr>
                </a:solidFill>
                <a:effectLst/>
                <a:latin typeface="+mn-lt"/>
                <a:ea typeface="+mn-ea"/>
                <a:cs typeface="Arial" panose="020B0604020202020204" pitchFamily="34" charset="0"/>
              </a:rPr>
              <a:t>I. REALIZACJA ZADAŃ WYNIKAJĄCYCH Z PRZEPISÓW PRAWA </a:t>
            </a:r>
            <a:br>
              <a:rPr lang="pl-PL" sz="1200" b="0" dirty="0">
                <a:solidFill>
                  <a:prstClr val="black"/>
                </a:solidFill>
                <a:effectLst/>
                <a:latin typeface="+mn-lt"/>
                <a:ea typeface="+mn-ea"/>
                <a:cs typeface="Arial" panose="020B0604020202020204" pitchFamily="34" charset="0"/>
              </a:rPr>
            </a:br>
            <a:br>
              <a:rPr lang="pl-PL" sz="1200" b="0" dirty="0">
                <a:solidFill>
                  <a:prstClr val="black"/>
                </a:solidFill>
                <a:effectLst/>
                <a:latin typeface="+mn-lt"/>
                <a:ea typeface="+mn-ea"/>
                <a:cs typeface="Arial" panose="020B0604020202020204" pitchFamily="34" charset="0"/>
              </a:rPr>
            </a:br>
            <a:r>
              <a:rPr lang="pl-PL" sz="1600" dirty="0">
                <a:solidFill>
                  <a:srgbClr val="0070C0"/>
                </a:solidFill>
                <a:effectLst/>
                <a:latin typeface="+mn-lt"/>
                <a:ea typeface="+mn-ea"/>
                <a:cs typeface="Arial" panose="020B0604020202020204" pitchFamily="34" charset="0"/>
              </a:rPr>
              <a:t>Kadra pedagogiczna </a:t>
            </a:r>
            <a:endParaRPr lang="pl-PL" dirty="0">
              <a:latin typeface="+mn-lt"/>
            </a:endParaRPr>
          </a:p>
        </p:txBody>
      </p:sp>
      <p:sp>
        <p:nvSpPr>
          <p:cNvPr id="4" name="Symbol zastępczy numeru slajdu 3"/>
          <p:cNvSpPr>
            <a:spLocks noGrp="1"/>
          </p:cNvSpPr>
          <p:nvPr>
            <p:ph type="sldNum" sz="quarter" idx="12"/>
          </p:nvPr>
        </p:nvSpPr>
        <p:spPr/>
        <p:txBody>
          <a:bodyPr/>
          <a:lstStyle/>
          <a:p>
            <a:pPr>
              <a:defRPr/>
            </a:pPr>
            <a:fld id="{BBCC51E2-6567-4B45-A52F-CEA40D62F764}" type="slidenum">
              <a:rPr lang="pl-PL" altLang="pl-PL" smtClean="0"/>
              <a:pPr>
                <a:defRPr/>
              </a:pPr>
              <a:t>16</a:t>
            </a:fld>
            <a:endParaRPr lang="pl-PL" altLang="pl-PL"/>
          </a:p>
        </p:txBody>
      </p:sp>
      <p:cxnSp>
        <p:nvCxnSpPr>
          <p:cNvPr id="5" name="Łącznik prosty 4"/>
          <p:cNvCxnSpPr>
            <a:endCxn id="3" idx="3"/>
          </p:cNvCxnSpPr>
          <p:nvPr/>
        </p:nvCxnSpPr>
        <p:spPr>
          <a:xfrm flipV="1">
            <a:off x="827584" y="737481"/>
            <a:ext cx="7704856" cy="344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odtytuł 1"/>
          <p:cNvSpPr txBox="1">
            <a:spLocks/>
          </p:cNvSpPr>
          <p:nvPr/>
        </p:nvSpPr>
        <p:spPr bwMode="auto">
          <a:xfrm>
            <a:off x="755576" y="1145970"/>
            <a:ext cx="7920880" cy="105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ts val="300"/>
              </a:spcAft>
              <a:buClr>
                <a:srgbClr val="C3260C"/>
              </a:buClr>
              <a:buSzPct val="130000"/>
              <a:buFont typeface="Georgia" panose="02040502050405020303" pitchFamily="18" charset="0"/>
              <a:buNone/>
              <a:defRPr sz="2200" kern="1200">
                <a:solidFill>
                  <a:schemeClr val="tx2"/>
                </a:solidFill>
                <a:latin typeface="+mn-lt"/>
                <a:ea typeface="+mn-ea"/>
                <a:cs typeface="+mn-cs"/>
              </a:defRPr>
            </a:lvl1pPr>
            <a:lvl2pPr marL="457200" indent="0" algn="ctr" rtl="0" eaLnBrk="0" fontAlgn="base" hangingPunct="0">
              <a:spcBef>
                <a:spcPct val="20000"/>
              </a:spcBef>
              <a:spcAft>
                <a:spcPts val="300"/>
              </a:spcAft>
              <a:buClr>
                <a:srgbClr val="C3260C"/>
              </a:buClr>
              <a:buSzPct val="130000"/>
              <a:buFont typeface="Georgia" panose="02040502050405020303" pitchFamily="18"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ts val="300"/>
              </a:spcAft>
              <a:buClr>
                <a:srgbClr val="C3260C"/>
              </a:buClr>
              <a:buSzPct val="130000"/>
              <a:buFont typeface="Georgia" panose="02040502050405020303" pitchFamily="18" charset="0"/>
              <a:buNone/>
              <a:defRPr kern="1200">
                <a:solidFill>
                  <a:schemeClr val="tx1">
                    <a:tint val="75000"/>
                  </a:schemeClr>
                </a:solidFill>
                <a:latin typeface="+mn-lt"/>
                <a:ea typeface="+mn-ea"/>
                <a:cs typeface="+mn-cs"/>
              </a:defRPr>
            </a:lvl3pPr>
            <a:lvl4pPr marL="1371600" indent="0" algn="ctr" rtl="0" eaLnBrk="0" fontAlgn="base" hangingPunct="0">
              <a:spcBef>
                <a:spcPct val="20000"/>
              </a:spcBef>
              <a:spcAft>
                <a:spcPts val="300"/>
              </a:spcAft>
              <a:buClr>
                <a:srgbClr val="C3260C"/>
              </a:buClr>
              <a:buSzPct val="130000"/>
              <a:buFont typeface="Georgia" panose="02040502050405020303" pitchFamily="18"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ts val="300"/>
              </a:spcAft>
              <a:buClr>
                <a:srgbClr val="C3260C"/>
              </a:buClr>
              <a:buSzPct val="130000"/>
              <a:buFont typeface="Georgia" panose="02040502050405020303"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just">
              <a:spcBef>
                <a:spcPct val="0"/>
              </a:spcBef>
              <a:spcAft>
                <a:spcPct val="0"/>
              </a:spcAft>
              <a:buClrTx/>
              <a:buSzTx/>
              <a:tabLst>
                <a:tab pos="442913" algn="l"/>
              </a:tabLst>
              <a:defRPr/>
            </a:pPr>
            <a:endParaRPr lang="pl-PL" sz="1600" dirty="0">
              <a:solidFill>
                <a:prstClr val="black"/>
              </a:solidFill>
              <a:latin typeface="Arial" panose="020B0604020202020204" pitchFamily="34" charset="0"/>
              <a:cs typeface="Arial" panose="020B0604020202020204" pitchFamily="34" charset="0"/>
            </a:endParaRPr>
          </a:p>
          <a:p>
            <a:pPr algn="ctr">
              <a:spcBef>
                <a:spcPct val="0"/>
              </a:spcBef>
              <a:spcAft>
                <a:spcPct val="0"/>
              </a:spcAft>
              <a:buClrTx/>
              <a:buSzTx/>
              <a:tabLst>
                <a:tab pos="442913" algn="l"/>
              </a:tabLst>
              <a:defRPr/>
            </a:pPr>
            <a:r>
              <a:rPr lang="pl-PL" altLang="pl-PL" sz="1500" b="1" dirty="0">
                <a:solidFill>
                  <a:prstClr val="black"/>
                </a:solidFill>
                <a:latin typeface="Arial" panose="020B0604020202020204" pitchFamily="34" charset="0"/>
                <a:cs typeface="Arial" panose="020B0604020202020204" pitchFamily="34" charset="0"/>
              </a:rPr>
              <a:t>Nauczyciele według poziomu wykształcenia w roku szkolnym 2023/2024</a:t>
            </a:r>
          </a:p>
          <a:p>
            <a:endParaRPr lang="pl-PL" dirty="0"/>
          </a:p>
        </p:txBody>
      </p:sp>
      <p:graphicFrame>
        <p:nvGraphicFramePr>
          <p:cNvPr id="9" name="Wykres 8"/>
          <p:cNvGraphicFramePr>
            <a:graphicFrameLocks/>
          </p:cNvGraphicFramePr>
          <p:nvPr>
            <p:extLst>
              <p:ext uri="{D42A27DB-BD31-4B8C-83A1-F6EECF244321}">
                <p14:modId xmlns:p14="http://schemas.microsoft.com/office/powerpoint/2010/main" val="4075870516"/>
              </p:ext>
            </p:extLst>
          </p:nvPr>
        </p:nvGraphicFramePr>
        <p:xfrm>
          <a:off x="1043608" y="2348880"/>
          <a:ext cx="6768752"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Wykres 7">
            <a:extLst>
              <a:ext uri="{FF2B5EF4-FFF2-40B4-BE49-F238E27FC236}">
                <a16:creationId xmlns:a16="http://schemas.microsoft.com/office/drawing/2014/main" id="{6E9B1A6D-644F-46F6-910D-806B65790F3C}"/>
              </a:ext>
            </a:extLst>
          </p:cNvPr>
          <p:cNvGraphicFramePr>
            <a:graphicFrameLocks/>
          </p:cNvGraphicFramePr>
          <p:nvPr>
            <p:extLst>
              <p:ext uri="{D42A27DB-BD31-4B8C-83A1-F6EECF244321}">
                <p14:modId xmlns:p14="http://schemas.microsoft.com/office/powerpoint/2010/main" val="3544782370"/>
              </p:ext>
            </p:extLst>
          </p:nvPr>
        </p:nvGraphicFramePr>
        <p:xfrm>
          <a:off x="971599" y="1916833"/>
          <a:ext cx="7045275" cy="4612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8754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numeru slajdu 2"/>
          <p:cNvSpPr>
            <a:spLocks noGrp="1"/>
          </p:cNvSpPr>
          <p:nvPr>
            <p:ph type="sldNum" sz="quarter" idx="12"/>
          </p:nvPr>
        </p:nvSpPr>
        <p:spPr bwMode="auto">
          <a:xfrm>
            <a:off x="3779838" y="64531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9F849A99-A673-4198-87E5-E081E42978FD}" type="slidenum">
              <a:rPr lang="pl-PL" altLang="pl-PL" sz="1200" smtClean="0">
                <a:solidFill>
                  <a:srgbClr val="7F7F7F"/>
                </a:solidFill>
              </a:rPr>
              <a:pPr>
                <a:spcBef>
                  <a:spcPct val="0"/>
                </a:spcBef>
                <a:spcAft>
                  <a:spcPct val="0"/>
                </a:spcAft>
                <a:buClrTx/>
                <a:buSzTx/>
                <a:buFontTx/>
                <a:buNone/>
              </a:pPr>
              <a:t>17</a:t>
            </a:fld>
            <a:endParaRPr lang="pl-PL" altLang="pl-PL" sz="1200" dirty="0">
              <a:solidFill>
                <a:srgbClr val="7F7F7F"/>
              </a:solidFill>
            </a:endParaRPr>
          </a:p>
        </p:txBody>
      </p:sp>
      <p:sp>
        <p:nvSpPr>
          <p:cNvPr id="5"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p:txBody>
      </p:sp>
      <p:cxnSp>
        <p:nvCxnSpPr>
          <p:cNvPr id="6" name="Łącznik prosty 5"/>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rostokąt 1"/>
          <p:cNvSpPr/>
          <p:nvPr/>
        </p:nvSpPr>
        <p:spPr>
          <a:xfrm>
            <a:off x="631825" y="1196752"/>
            <a:ext cx="7880350" cy="553998"/>
          </a:xfrm>
          <a:prstGeom prst="rect">
            <a:avLst/>
          </a:prstGeom>
        </p:spPr>
        <p:txBody>
          <a:bodyPr>
            <a:spAutoFit/>
          </a:bodyPr>
          <a:lstStyle/>
          <a:p>
            <a:pPr algn="just">
              <a:defRPr/>
            </a:pPr>
            <a:endParaRPr lang="pl-PL" sz="1400" dirty="0">
              <a:solidFill>
                <a:srgbClr val="000000"/>
              </a:solidFill>
            </a:endParaRPr>
          </a:p>
          <a:p>
            <a:pPr algn="just">
              <a:defRPr/>
            </a:pPr>
            <a:endParaRPr lang="pl-PL" sz="1600" dirty="0"/>
          </a:p>
        </p:txBody>
      </p:sp>
      <p:sp>
        <p:nvSpPr>
          <p:cNvPr id="3" name="Prostokąt 2"/>
          <p:cNvSpPr/>
          <p:nvPr/>
        </p:nvSpPr>
        <p:spPr>
          <a:xfrm>
            <a:off x="684213" y="656431"/>
            <a:ext cx="7827962" cy="584775"/>
          </a:xfrm>
          <a:prstGeom prst="rect">
            <a:avLst/>
          </a:prstGeom>
        </p:spPr>
        <p:txBody>
          <a:bodyPr wrap="square">
            <a:spAutoFit/>
          </a:bodyPr>
          <a:lstStyle/>
          <a:p>
            <a:endParaRPr lang="pl-PL" sz="1600" b="1" dirty="0">
              <a:solidFill>
                <a:schemeClr val="bg2">
                  <a:lumMod val="50000"/>
                </a:schemeClr>
              </a:solidFill>
              <a:latin typeface="+mn-lt"/>
            </a:endParaRPr>
          </a:p>
          <a:p>
            <a:r>
              <a:rPr lang="pl-PL" sz="1600" b="1" dirty="0">
                <a:solidFill>
                  <a:schemeClr val="bg2">
                    <a:lumMod val="50000"/>
                  </a:schemeClr>
                </a:solidFill>
                <a:latin typeface="+mn-lt"/>
              </a:rPr>
              <a:t>Wsparcie uczniów o specjalnych potrzebach  edukacyjnych</a:t>
            </a:r>
          </a:p>
        </p:txBody>
      </p:sp>
      <p:sp>
        <p:nvSpPr>
          <p:cNvPr id="4" name="Prostokąt 3"/>
          <p:cNvSpPr/>
          <p:nvPr/>
        </p:nvSpPr>
        <p:spPr>
          <a:xfrm>
            <a:off x="631825" y="1194822"/>
            <a:ext cx="7423150" cy="5447645"/>
          </a:xfrm>
          <a:prstGeom prst="rect">
            <a:avLst/>
          </a:prstGeom>
        </p:spPr>
        <p:txBody>
          <a:bodyPr wrap="square">
            <a:spAutoFit/>
          </a:bodyPr>
          <a:lstStyle/>
          <a:p>
            <a:pPr algn="just"/>
            <a:r>
              <a:rPr lang="pl-PL" sz="1200" dirty="0"/>
              <a:t>Uczeń  ze  specjalnymi  potrzebami  edukacyjnymi  (SPE) to  zarówno  ten,  który  posiada orzeczenie </a:t>
            </a:r>
            <a:br>
              <a:rPr lang="pl-PL" sz="1200" dirty="0"/>
            </a:br>
            <a:r>
              <a:rPr lang="pl-PL" sz="1200" dirty="0"/>
              <a:t> o  potrzebie  kształcenia  specjalnego, ma  trudności  w uczeniu się (z powodu obniżonej sprawności intelektualnej, problemów zdrowotnych czy uwarunkowań środowiskowych)  jak i uzdolniony.</a:t>
            </a:r>
          </a:p>
          <a:p>
            <a:pPr algn="just"/>
            <a:r>
              <a:rPr lang="pl-PL" sz="1200" dirty="0"/>
              <a:t>Rozporządzenie MEN z dnia 9.VIII.2017r. w sprawie zasad organizacji i udzielania pomocy psychologiczno-pedagogicznej w publicznych przedszkolach i szkołach reguluje zasady objęcia uczniów pomocą psychologiczno-pedagogiczną. Pomoc udzielana uczniowi w przedszkolu, szkole czy placówce polega na rozpoznawaniu i zaspokajaniu indywidualnych potrzeb rozwojowych i edukacyjnych ucznia oraz rozpoznawaniu możliwości psychofizycznych i czynników środowiskowych wpływających na funkcjonowanie uczniów w przedszkolu czy szkole, w celu wspierania potencjału rozwojowego ucznia i stwarzania warunków do jego aktywnego i pełnego uczestnictwa w życiu przedszkola czy szkoły oraz w środowisku społecznym.</a:t>
            </a:r>
          </a:p>
          <a:p>
            <a:pPr algn="just"/>
            <a:r>
              <a:rPr lang="pl-PL" sz="1200" dirty="0"/>
              <a:t>Potrzeba objęcia ucznia pomocą psychologiczno-pedagogiczną w przedszkolu czy szkole wynika w szczególności:</a:t>
            </a:r>
          </a:p>
          <a:p>
            <a:pPr algn="just"/>
            <a:r>
              <a:rPr lang="pl-PL" sz="1200" dirty="0"/>
              <a:t>1/ z niepełnosprawności;</a:t>
            </a:r>
          </a:p>
          <a:p>
            <a:pPr algn="just"/>
            <a:r>
              <a:rPr lang="pl-PL" sz="1200" dirty="0"/>
              <a:t>2/ z niedostosowania społecznego;</a:t>
            </a:r>
          </a:p>
          <a:p>
            <a:pPr algn="just"/>
            <a:r>
              <a:rPr lang="pl-PL" sz="1200" dirty="0"/>
              <a:t>3/ z zagrożenia niedostosowaniem społecznym;</a:t>
            </a:r>
          </a:p>
          <a:p>
            <a:pPr algn="just"/>
            <a:r>
              <a:rPr lang="pl-PL" sz="1200" dirty="0"/>
              <a:t>4/ z zaburzeń zachowań lub emocji;</a:t>
            </a:r>
          </a:p>
          <a:p>
            <a:pPr algn="just"/>
            <a:r>
              <a:rPr lang="pl-PL" sz="1200" dirty="0"/>
              <a:t>5/ ze szczególnych uzdolnień;</a:t>
            </a:r>
          </a:p>
          <a:p>
            <a:pPr algn="just"/>
            <a:r>
              <a:rPr lang="pl-PL" sz="1200" dirty="0"/>
              <a:t>6/ ze specyficznych trudności w uczeniu się;</a:t>
            </a:r>
          </a:p>
          <a:p>
            <a:pPr algn="just"/>
            <a:r>
              <a:rPr lang="pl-PL" sz="1200" dirty="0"/>
              <a:t>7/ z deficytów kompetencji i zaburzeń sprawności językowych;</a:t>
            </a:r>
          </a:p>
          <a:p>
            <a:pPr algn="just"/>
            <a:r>
              <a:rPr lang="pl-PL" sz="1200" dirty="0"/>
              <a:t>8/ z choroby przewlekłej;</a:t>
            </a:r>
          </a:p>
          <a:p>
            <a:pPr algn="just"/>
            <a:r>
              <a:rPr lang="pl-PL" sz="1200" dirty="0"/>
              <a:t>9/ z sytuacji kryzysowych lub traumatycznych;</a:t>
            </a:r>
          </a:p>
          <a:p>
            <a:pPr algn="just"/>
            <a:r>
              <a:rPr lang="pl-PL" sz="1200" dirty="0"/>
              <a:t>10/ z niepowodzeń edukacyjnych;</a:t>
            </a:r>
          </a:p>
          <a:p>
            <a:pPr algn="just"/>
            <a:r>
              <a:rPr lang="pl-PL" sz="1200" dirty="0"/>
              <a:t>11/ z zaniedbań środowiskowych związanych z sytuacja bytową ucznia i jego rodziny, sposobem spędzania czasu wolnego i kontaktami środowiskowymi;</a:t>
            </a:r>
          </a:p>
          <a:p>
            <a:pPr algn="just"/>
            <a:r>
              <a:rPr lang="pl-PL" sz="1200" dirty="0"/>
              <a:t>12/ z trudności adaptacyjnych z różnicami kulturowymi lub ze zmianą środowiska edukacyjnego, w tym związanych z wcześniejszym kształceniem za granicą.</a:t>
            </a:r>
          </a:p>
          <a:p>
            <a:pPr algn="just"/>
            <a:endParaRPr lang="pl-PL"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numeru slajdu 2"/>
          <p:cNvSpPr>
            <a:spLocks noGrp="1"/>
          </p:cNvSpPr>
          <p:nvPr>
            <p:ph type="sldNum" sz="quarter" idx="12"/>
          </p:nvPr>
        </p:nvSpPr>
        <p:spPr bwMode="auto">
          <a:xfrm>
            <a:off x="3779838" y="64531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9F849A99-A673-4198-87E5-E081E42978FD}" type="slidenum">
              <a:rPr lang="pl-PL" altLang="pl-PL" sz="1200" smtClean="0">
                <a:solidFill>
                  <a:srgbClr val="7F7F7F"/>
                </a:solidFill>
              </a:rPr>
              <a:pPr>
                <a:spcBef>
                  <a:spcPct val="0"/>
                </a:spcBef>
                <a:spcAft>
                  <a:spcPct val="0"/>
                </a:spcAft>
                <a:buClrTx/>
                <a:buSzTx/>
                <a:buFontTx/>
                <a:buNone/>
              </a:pPr>
              <a:t>18</a:t>
            </a:fld>
            <a:endParaRPr lang="pl-PL" altLang="pl-PL" sz="1200" dirty="0">
              <a:solidFill>
                <a:srgbClr val="7F7F7F"/>
              </a:solidFill>
            </a:endParaRPr>
          </a:p>
        </p:txBody>
      </p:sp>
      <p:sp>
        <p:nvSpPr>
          <p:cNvPr id="5"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p:txBody>
      </p:sp>
      <p:cxnSp>
        <p:nvCxnSpPr>
          <p:cNvPr id="6" name="Łącznik prosty 5"/>
          <p:cNvCxnSpPr>
            <a:cxnSpLocks/>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rostokąt 1"/>
          <p:cNvSpPr/>
          <p:nvPr/>
        </p:nvSpPr>
        <p:spPr>
          <a:xfrm>
            <a:off x="631825" y="1196752"/>
            <a:ext cx="7880350" cy="553998"/>
          </a:xfrm>
          <a:prstGeom prst="rect">
            <a:avLst/>
          </a:prstGeom>
        </p:spPr>
        <p:txBody>
          <a:bodyPr>
            <a:spAutoFit/>
          </a:bodyPr>
          <a:lstStyle/>
          <a:p>
            <a:pPr algn="just">
              <a:defRPr/>
            </a:pPr>
            <a:endParaRPr lang="pl-PL" sz="1400" dirty="0">
              <a:solidFill>
                <a:srgbClr val="000000"/>
              </a:solidFill>
            </a:endParaRPr>
          </a:p>
          <a:p>
            <a:pPr algn="just">
              <a:defRPr/>
            </a:pPr>
            <a:endParaRPr lang="pl-PL" sz="1600" dirty="0"/>
          </a:p>
        </p:txBody>
      </p:sp>
      <p:sp>
        <p:nvSpPr>
          <p:cNvPr id="3" name="Prostokąt 2"/>
          <p:cNvSpPr/>
          <p:nvPr/>
        </p:nvSpPr>
        <p:spPr>
          <a:xfrm>
            <a:off x="684213" y="656431"/>
            <a:ext cx="7827962" cy="338554"/>
          </a:xfrm>
          <a:prstGeom prst="rect">
            <a:avLst/>
          </a:prstGeom>
        </p:spPr>
        <p:txBody>
          <a:bodyPr wrap="square">
            <a:spAutoFit/>
          </a:bodyPr>
          <a:lstStyle/>
          <a:p>
            <a:r>
              <a:rPr lang="pl-PL" sz="1600" b="1" dirty="0">
                <a:solidFill>
                  <a:schemeClr val="bg2">
                    <a:lumMod val="50000"/>
                  </a:schemeClr>
                </a:solidFill>
                <a:latin typeface="+mn-lt"/>
              </a:rPr>
              <a:t>Wsparcie uczniów o specjalnych potrzebach  edukacyjnych</a:t>
            </a:r>
          </a:p>
        </p:txBody>
      </p:sp>
      <p:sp>
        <p:nvSpPr>
          <p:cNvPr id="4" name="Prostokąt 3"/>
          <p:cNvSpPr/>
          <p:nvPr/>
        </p:nvSpPr>
        <p:spPr>
          <a:xfrm>
            <a:off x="684213" y="994986"/>
            <a:ext cx="7370762" cy="5632311"/>
          </a:xfrm>
          <a:prstGeom prst="rect">
            <a:avLst/>
          </a:prstGeom>
        </p:spPr>
        <p:txBody>
          <a:bodyPr wrap="square">
            <a:spAutoFit/>
          </a:bodyPr>
          <a:lstStyle/>
          <a:p>
            <a:pPr algn="just">
              <a:tabLst>
                <a:tab pos="541338" algn="l"/>
              </a:tabLst>
            </a:pPr>
            <a:r>
              <a:rPr lang="pl-PL" sz="1200" dirty="0"/>
              <a:t>Pomoc psychologiczno-pedagogiczna w przedszkolu czy szkole jest udzielana z inicjatywy:</a:t>
            </a:r>
          </a:p>
          <a:p>
            <a:pPr algn="just"/>
            <a:r>
              <a:rPr lang="pl-PL" sz="1200" dirty="0"/>
              <a:t>1/ ucznia,</a:t>
            </a:r>
          </a:p>
          <a:p>
            <a:r>
              <a:rPr lang="pl-PL" sz="1200" dirty="0"/>
              <a:t>2/ rodziców ucznia,</a:t>
            </a:r>
          </a:p>
          <a:p>
            <a:r>
              <a:rPr lang="pl-PL" sz="1200" dirty="0"/>
              <a:t>3/ dyrektora przedszkola, szkoły lub placówki,</a:t>
            </a:r>
          </a:p>
          <a:p>
            <a:r>
              <a:rPr lang="pl-PL" sz="1200" dirty="0"/>
              <a:t>4/ nauczyciela, wychowawcy grupy wychowawczej lub specjalisty, prowadzących zajęcia z uczniem,</a:t>
            </a:r>
          </a:p>
          <a:p>
            <a:r>
              <a:rPr lang="pl-PL" sz="1200" dirty="0"/>
              <a:t>5/ pielęgniarki środowiska nauczania i wychowania lub higienistki szkolnej,</a:t>
            </a:r>
          </a:p>
          <a:p>
            <a:r>
              <a:rPr lang="pl-PL" sz="1200" dirty="0"/>
              <a:t>6/ poradni,</a:t>
            </a:r>
          </a:p>
          <a:p>
            <a:r>
              <a:rPr lang="pl-PL" sz="1200" dirty="0"/>
              <a:t>7/ pomocy nauczyciela,</a:t>
            </a:r>
          </a:p>
          <a:p>
            <a:r>
              <a:rPr lang="pl-PL" sz="1200" dirty="0"/>
              <a:t>8/ pracownika socjalnego,</a:t>
            </a:r>
          </a:p>
          <a:p>
            <a:r>
              <a:rPr lang="pl-PL" sz="1200" dirty="0"/>
              <a:t>9/ asystenta rodziny,</a:t>
            </a:r>
          </a:p>
          <a:p>
            <a:r>
              <a:rPr lang="pl-PL" sz="1200" dirty="0"/>
              <a:t>10/ kuratora sądowego,</a:t>
            </a:r>
          </a:p>
          <a:p>
            <a:r>
              <a:rPr lang="pl-PL" sz="1200" dirty="0"/>
              <a:t>11/ organizacji pozarządowej, innej instytucji lub podmiotu działających na rzecz rodziny, dzieci i młodzieży.</a:t>
            </a:r>
          </a:p>
          <a:p>
            <a:pPr algn="just">
              <a:tabLst>
                <a:tab pos="541338" algn="l"/>
              </a:tabLst>
            </a:pPr>
            <a:endParaRPr lang="pl-PL" sz="1200" dirty="0"/>
          </a:p>
          <a:p>
            <a:pPr algn="just">
              <a:tabLst>
                <a:tab pos="541338" algn="l"/>
              </a:tabLst>
            </a:pPr>
            <a:r>
              <a:rPr lang="pl-PL" sz="1200" dirty="0"/>
              <a:t>Pomoc psychologiczno-pedagogiczna udzielana uczniowi ze specjalnymi potrzebami edukacyjnymi  odbywa się w trakcie bieżącej pracy z uczniem oraz przez zintegrowane działania nauczycieli specjalistów, a także w ramach:</a:t>
            </a:r>
          </a:p>
          <a:p>
            <a:pPr algn="just"/>
            <a:r>
              <a:rPr lang="pl-PL" sz="1200" dirty="0"/>
              <a:t>1/ zajęć rozwijających uzdolnienia,</a:t>
            </a:r>
          </a:p>
          <a:p>
            <a:pPr algn="just"/>
            <a:r>
              <a:rPr lang="pl-PL" sz="1200" dirty="0"/>
              <a:t>2/ zajęć rozwijających umiejętności uczenia się,</a:t>
            </a:r>
          </a:p>
          <a:p>
            <a:pPr algn="just"/>
            <a:r>
              <a:rPr lang="pl-PL" sz="1200" dirty="0"/>
              <a:t>3/ zajęć dydaktyczno-wyrównawczych,</a:t>
            </a:r>
          </a:p>
          <a:p>
            <a:pPr algn="just"/>
            <a:r>
              <a:rPr lang="pl-PL" sz="1200" dirty="0"/>
              <a:t>4/ zajęć specjalistycznych: korekcyjno-kompensacyjnych, logopedycznych, rozwijających kompetencje emocjonalno-społeczne oraz innych zajęć o charakterze terapeutycznym,</a:t>
            </a:r>
          </a:p>
          <a:p>
            <a:r>
              <a:rPr lang="pl-PL" sz="1200" dirty="0"/>
              <a:t>5/ zajęć związanych z wyborem kierunku kształcenia i zawodu,</a:t>
            </a:r>
          </a:p>
          <a:p>
            <a:r>
              <a:rPr lang="pl-PL" sz="1200" dirty="0"/>
              <a:t>6/ zindywidualizowanej ścieżki kształcenia,</a:t>
            </a:r>
          </a:p>
          <a:p>
            <a:r>
              <a:rPr lang="pl-PL" sz="1200" dirty="0"/>
              <a:t>7/ porad i konsultacji,</a:t>
            </a:r>
          </a:p>
          <a:p>
            <a:r>
              <a:rPr lang="pl-PL" sz="1200" dirty="0"/>
              <a:t>8/ warsztatów oraz</a:t>
            </a:r>
          </a:p>
          <a:p>
            <a:r>
              <a:rPr lang="pl-PL" sz="1200" dirty="0"/>
              <a:t>9/ nauczania indywidualnego,</a:t>
            </a:r>
          </a:p>
          <a:p>
            <a:r>
              <a:rPr lang="pl-PL" sz="1200" dirty="0"/>
              <a:t>10/ indywidualnego toku nauki</a:t>
            </a:r>
          </a:p>
          <a:p>
            <a:r>
              <a:rPr lang="pl-PL" sz="1200" dirty="0"/>
              <a:t>11/ indywidualnego programu nauczania.</a:t>
            </a:r>
          </a:p>
          <a:p>
            <a:pPr algn="just"/>
            <a:endParaRPr lang="pl-PL" sz="1200" dirty="0"/>
          </a:p>
        </p:txBody>
      </p:sp>
    </p:spTree>
    <p:extLst>
      <p:ext uri="{BB962C8B-B14F-4D97-AF65-F5344CB8AC3E}">
        <p14:creationId xmlns:p14="http://schemas.microsoft.com/office/powerpoint/2010/main" val="177069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56035" y="477814"/>
            <a:ext cx="8031891" cy="711733"/>
          </a:xfrm>
          <a:prstGeom prst="rect">
            <a:avLst/>
          </a:prstGeom>
        </p:spPr>
        <p:txBody>
          <a:bodyPr wrap="square">
            <a:spAutoFit/>
          </a:bodyPr>
          <a:lstStyle/>
          <a:p>
            <a:pPr marL="137160">
              <a:defRPr/>
            </a:pPr>
            <a:r>
              <a:rPr lang="pl-PL" b="1" dirty="0">
                <a:ln w="10160">
                  <a:noFill/>
                  <a:prstDash val="solid"/>
                </a:ln>
                <a:solidFill>
                  <a:schemeClr val="bg2">
                    <a:lumMod val="25000"/>
                  </a:schemeClr>
                </a:solidFill>
                <a:latin typeface="Arial" panose="020B0604020202020204" pitchFamily="34" charset="0"/>
                <a:cs typeface="Arial" panose="020B0604020202020204" pitchFamily="34" charset="0"/>
              </a:rPr>
              <a:t>I. REALIZACJA ZADAŃ WYNIKAJĄCYCH Z PRZEPISÓW PRAWA </a:t>
            </a:r>
          </a:p>
          <a:p>
            <a:pPr marL="137160">
              <a:defRPr/>
            </a:pPr>
            <a:endParaRPr lang="pl-PL" sz="825" dirty="0"/>
          </a:p>
          <a:p>
            <a:pPr marL="137160">
              <a:defRPr/>
            </a:pPr>
            <a:r>
              <a:rPr lang="pl-PL" sz="1400" b="1" dirty="0">
                <a:solidFill>
                  <a:srgbClr val="0070C0"/>
                </a:solidFill>
                <a:latin typeface="Trebuchet MS" panose="020B0603020202020204" pitchFamily="34" charset="0"/>
              </a:rPr>
              <a:t>Wsparcie uczniów o specjalnych potrzebach  edukacyjnych</a:t>
            </a:r>
          </a:p>
        </p:txBody>
      </p:sp>
      <p:cxnSp>
        <p:nvCxnSpPr>
          <p:cNvPr id="6" name="Łącznik prosty 5"/>
          <p:cNvCxnSpPr>
            <a:endCxn id="5" idx="3"/>
          </p:cNvCxnSpPr>
          <p:nvPr/>
        </p:nvCxnSpPr>
        <p:spPr>
          <a:xfrm flipV="1">
            <a:off x="820020" y="833681"/>
            <a:ext cx="7867906" cy="3031"/>
          </a:xfrm>
          <a:prstGeom prst="line">
            <a:avLst/>
          </a:prstGeom>
          <a:noFill/>
          <a:ln w="28575" cap="flat" cmpd="sng" algn="ctr">
            <a:solidFill>
              <a:srgbClr val="4E67C8">
                <a:lumMod val="75000"/>
              </a:srgbClr>
            </a:solidFill>
            <a:prstDash val="solid"/>
          </a:ln>
          <a:effectLst/>
        </p:spPr>
      </p:cxnSp>
      <p:sp>
        <p:nvSpPr>
          <p:cNvPr id="7" name="Prostokąt 6"/>
          <p:cNvSpPr/>
          <p:nvPr/>
        </p:nvSpPr>
        <p:spPr>
          <a:xfrm>
            <a:off x="820020" y="1381907"/>
            <a:ext cx="7416950" cy="307777"/>
          </a:xfrm>
          <a:prstGeom prst="rect">
            <a:avLst/>
          </a:prstGeom>
        </p:spPr>
        <p:txBody>
          <a:bodyPr wrap="square">
            <a:spAutoFit/>
          </a:bodyPr>
          <a:lstStyle/>
          <a:p>
            <a:pPr lvl="0">
              <a:defRPr/>
            </a:pPr>
            <a:r>
              <a:rPr lang="pl-PL" sz="1400" b="1" dirty="0">
                <a:solidFill>
                  <a:srgbClr val="0070C0"/>
                </a:solidFill>
              </a:rPr>
              <a:t>Uczniowie z orzeczeniami o potrzebie kształcenia specjalnego w szkołach</a:t>
            </a:r>
            <a:endParaRPr lang="pl-PL" sz="1400" dirty="0">
              <a:solidFill>
                <a:prstClr val="black"/>
              </a:solidFill>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784404385"/>
              </p:ext>
            </p:extLst>
          </p:nvPr>
        </p:nvGraphicFramePr>
        <p:xfrm>
          <a:off x="971601" y="1765339"/>
          <a:ext cx="7416822" cy="4059989"/>
        </p:xfrm>
        <a:graphic>
          <a:graphicData uri="http://schemas.openxmlformats.org/drawingml/2006/table">
            <a:tbl>
              <a:tblPr/>
              <a:tblGrid>
                <a:gridCol w="360039">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236549">
                  <a:extLst>
                    <a:ext uri="{9D8B030D-6E8A-4147-A177-3AD203B41FA5}">
                      <a16:colId xmlns:a16="http://schemas.microsoft.com/office/drawing/2014/main" val="20002"/>
                    </a:ext>
                  </a:extLst>
                </a:gridCol>
                <a:gridCol w="2046021">
                  <a:extLst>
                    <a:ext uri="{9D8B030D-6E8A-4147-A177-3AD203B41FA5}">
                      <a16:colId xmlns:a16="http://schemas.microsoft.com/office/drawing/2014/main" val="20003"/>
                    </a:ext>
                  </a:extLst>
                </a:gridCol>
                <a:gridCol w="2046021">
                  <a:extLst>
                    <a:ext uri="{9D8B030D-6E8A-4147-A177-3AD203B41FA5}">
                      <a16:colId xmlns:a16="http://schemas.microsoft.com/office/drawing/2014/main" val="20004"/>
                    </a:ext>
                  </a:extLst>
                </a:gridCol>
              </a:tblGrid>
              <a:tr h="582953">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06000"/>
                        </a:lnSpc>
                        <a:spcAft>
                          <a:spcPts val="0"/>
                        </a:spcAft>
                      </a:pPr>
                      <a:r>
                        <a:rPr lang="pl-PL" sz="1000" kern="150" dirty="0">
                          <a:effectLst/>
                          <a:latin typeface="+mn-lt"/>
                        </a:rPr>
                        <a:t>Lp.</a:t>
                      </a:r>
                      <a:endParaRPr lang="pl-PL" sz="1000" kern="150" dirty="0">
                        <a:solidFill>
                          <a:srgbClr val="000000"/>
                        </a:solidFill>
                        <a:effectLst/>
                        <a:latin typeface="+mn-lt"/>
                        <a:ea typeface="SimSun" panose="02010600030101010101" pitchFamily="2" charset="-122"/>
                        <a:cs typeface="F"/>
                      </a:endParaRP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06000"/>
                        </a:lnSpc>
                        <a:spcAft>
                          <a:spcPts val="0"/>
                        </a:spcAft>
                      </a:pPr>
                      <a:r>
                        <a:rPr lang="pl-PL" sz="1000" kern="150" dirty="0">
                          <a:effectLst/>
                          <a:latin typeface="Arial" panose="020B0604020202020204" pitchFamily="34" charset="0"/>
                          <a:cs typeface="Arial" panose="020B0604020202020204" pitchFamily="34" charset="0"/>
                        </a:rPr>
                        <a:t>Placówka oświatowa</a:t>
                      </a:r>
                      <a:endParaRPr lang="pl-PL" sz="100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06000"/>
                        </a:lnSpc>
                        <a:spcAft>
                          <a:spcPts val="0"/>
                        </a:spcAft>
                      </a:pPr>
                      <a:r>
                        <a:rPr lang="pl-PL" sz="1000" kern="150" dirty="0">
                          <a:effectLst/>
                          <a:latin typeface="Arial" panose="020B0604020202020204" pitchFamily="34" charset="0"/>
                          <a:cs typeface="Arial" panose="020B0604020202020204" pitchFamily="34" charset="0"/>
                        </a:rPr>
                        <a:t>Liczba oddziałów integracyjnych</a:t>
                      </a:r>
                      <a:endParaRPr lang="pl-PL" sz="100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pl-PL" sz="1000" kern="150" dirty="0">
                          <a:effectLst/>
                          <a:latin typeface="Arial" panose="020B0604020202020204" pitchFamily="34" charset="0"/>
                          <a:cs typeface="Arial" panose="020B0604020202020204" pitchFamily="34" charset="0"/>
                        </a:rPr>
                        <a:t>Liczba</a:t>
                      </a:r>
                      <a:r>
                        <a:rPr lang="pl-PL" sz="1000" kern="150" baseline="0" dirty="0">
                          <a:effectLst/>
                          <a:latin typeface="Arial" panose="020B0604020202020204" pitchFamily="34" charset="0"/>
                          <a:cs typeface="Arial" panose="020B0604020202020204" pitchFamily="34" charset="0"/>
                        </a:rPr>
                        <a:t> uczniów </a:t>
                      </a:r>
                      <a:r>
                        <a:rPr kumimoji="0" lang="pl-PL" sz="1000" b="0" i="0" u="none" strike="noStrike" kern="15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orzeczeniem </a:t>
                      </a:r>
                      <a:br>
                        <a:rPr kumimoji="0" lang="pl-PL" sz="1000" b="0" i="0" u="none" strike="noStrike" kern="15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pl-PL" sz="1000" b="0" i="0" u="none" strike="noStrike" kern="15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potrzebie kształcenia specjalnego</a:t>
                      </a:r>
                      <a:endParaRPr lang="pl-PL" sz="100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algn="ctr">
                        <a:lnSpc>
                          <a:spcPct val="106000"/>
                        </a:lnSpc>
                        <a:spcAft>
                          <a:spcPts val="0"/>
                        </a:spcAft>
                      </a:pPr>
                      <a:r>
                        <a:rPr lang="pl-PL" sz="1000" kern="150" dirty="0">
                          <a:effectLst/>
                          <a:latin typeface="Arial" panose="020B0604020202020204" pitchFamily="34" charset="0"/>
                          <a:cs typeface="Arial" panose="020B0604020202020204" pitchFamily="34" charset="0"/>
                        </a:rPr>
                        <a:t>w oddziałach</a:t>
                      </a:r>
                      <a:r>
                        <a:rPr lang="pl-PL" sz="1000" kern="150" baseline="0" dirty="0">
                          <a:effectLst/>
                          <a:latin typeface="Arial" panose="020B0604020202020204" pitchFamily="34" charset="0"/>
                          <a:cs typeface="Arial" panose="020B0604020202020204" pitchFamily="34" charset="0"/>
                        </a:rPr>
                        <a:t> integracyjnych</a:t>
                      </a:r>
                      <a:endParaRPr lang="pl-PL" sz="100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lnSpc>
                          <a:spcPct val="106000"/>
                        </a:lnSpc>
                        <a:spcAft>
                          <a:spcPts val="0"/>
                        </a:spcAft>
                      </a:pPr>
                      <a:r>
                        <a:rPr kumimoji="0" lang="pl-PL" sz="1000" b="0" i="0" u="none" strike="noStrike" kern="15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Liczba uczniów w szkole </a:t>
                      </a:r>
                      <a:br>
                        <a:rPr kumimoji="0" lang="pl-PL" sz="1000" b="0" i="0" u="none" strike="noStrike" kern="15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pl-PL" sz="1000" b="0" i="0" u="none" strike="noStrike" kern="15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orzeczeniem o potrzebie kształcenia specjalnego</a:t>
                      </a:r>
                      <a:endParaRPr lang="pl-PL" sz="100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1434" marR="51434" marT="0" marB="0" anchor="ctr">
                    <a:lnL w="12700" cmpd="sng">
                      <a:solidFill>
                        <a:srgbClr val="5ECCF3"/>
                      </a:solidFill>
                    </a:lnL>
                    <a:lnR w="12700" cmpd="sng">
                      <a:solidFill>
                        <a:srgbClr val="5ECCF3"/>
                      </a:solidFill>
                    </a:lnR>
                    <a:lnT w="12700" cmpd="sng">
                      <a:solidFill>
                        <a:srgbClr val="5ECCF3"/>
                      </a:solidFill>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0"/>
                  </a:ext>
                </a:extLst>
              </a:tr>
              <a:tr h="281539">
                <a:tc>
                  <a:txBody>
                    <a:bodyPr/>
                    <a:lstStyle/>
                    <a:p>
                      <a:pPr marL="0" lvl="0" indent="0" algn="ctr">
                        <a:buFont typeface="+mj-lt"/>
                        <a:buNone/>
                      </a:pPr>
                      <a:r>
                        <a:rPr lang="pl-PL" sz="1200" dirty="0">
                          <a:latin typeface="Arial" panose="020B0604020202020204" pitchFamily="34" charset="0"/>
                          <a:cs typeface="Arial" panose="020B0604020202020204" pitchFamily="34" charset="0"/>
                        </a:rPr>
                        <a:t>1.</a:t>
                      </a: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nSpc>
                          <a:spcPct val="106000"/>
                        </a:lnSpc>
                        <a:spcAft>
                          <a:spcPts val="0"/>
                        </a:spcAft>
                      </a:pPr>
                      <a:r>
                        <a:rPr lang="pl-PL" sz="105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SP Nr</a:t>
                      </a:r>
                      <a:r>
                        <a:rPr lang="pl-PL" sz="1050" kern="150" baseline="0" dirty="0">
                          <a:solidFill>
                            <a:srgbClr val="000000"/>
                          </a:solidFill>
                          <a:effectLst/>
                          <a:latin typeface="Arial" panose="020B0604020202020204" pitchFamily="34" charset="0"/>
                          <a:ea typeface="SimSun" panose="02010600030101010101" pitchFamily="2" charset="-122"/>
                          <a:cs typeface="Arial" panose="020B0604020202020204" pitchFamily="34" charset="0"/>
                        </a:rPr>
                        <a:t> 1 w Piasecznie</a:t>
                      </a: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1</a:t>
                      </a: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5</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35</a:t>
                      </a:r>
                    </a:p>
                  </a:txBody>
                  <a:tcPr marL="51434" marR="51434" marT="0" marB="0" anchor="ctr">
                    <a:lnL w="12700" cmpd="sng">
                      <a:solidFill>
                        <a:srgbClr val="5ECCF3"/>
                      </a:solidFill>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1"/>
                  </a:ext>
                </a:extLst>
              </a:tr>
              <a:tr h="281539">
                <a:tc>
                  <a:txBody>
                    <a:bodyPr/>
                    <a:lstStyle/>
                    <a:p>
                      <a:pPr marL="0" lvl="0" indent="0" algn="ctr">
                        <a:buFont typeface="+mj-lt"/>
                        <a:buNone/>
                      </a:pPr>
                      <a:r>
                        <a:rPr lang="pl-PL" sz="1200" dirty="0">
                          <a:latin typeface="Arial" panose="020B0604020202020204" pitchFamily="34" charset="0"/>
                          <a:cs typeface="Arial" panose="020B0604020202020204" pitchFamily="34" charset="0"/>
                        </a:rPr>
                        <a:t>2.</a:t>
                      </a: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nSpc>
                          <a:spcPct val="106000"/>
                        </a:lnSpc>
                        <a:spcAft>
                          <a:spcPts val="0"/>
                        </a:spcAft>
                      </a:pPr>
                      <a:r>
                        <a:rPr lang="pl-PL" sz="1050" kern="150" dirty="0">
                          <a:effectLst/>
                          <a:latin typeface="Arial" panose="020B0604020202020204" pitchFamily="34" charset="0"/>
                          <a:cs typeface="Arial" panose="020B0604020202020204" pitchFamily="34" charset="0"/>
                        </a:rPr>
                        <a:t>SP Nr 2 w Piasecznie</a:t>
                      </a:r>
                      <a:endParaRPr lang="pl-PL" sz="105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2</a:t>
                      </a: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6</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38</a:t>
                      </a:r>
                    </a:p>
                  </a:txBody>
                  <a:tcPr marL="51434" marR="51434" marT="0" marB="0" anchor="ctr">
                    <a:lnL w="12700" cmpd="sng">
                      <a:solidFill>
                        <a:srgbClr val="5ECCF3"/>
                      </a:solidFill>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2"/>
                  </a:ext>
                </a:extLst>
              </a:tr>
              <a:tr h="321884">
                <a:tc>
                  <a:txBody>
                    <a:bodyPr/>
                    <a:lstStyle/>
                    <a:p>
                      <a:pPr marL="0" lvl="0" indent="0" algn="ctr">
                        <a:buFont typeface="+mj-lt"/>
                        <a:buNone/>
                      </a:pPr>
                      <a:r>
                        <a:rPr lang="pl-PL" sz="1200" dirty="0">
                          <a:latin typeface="Arial" panose="020B0604020202020204" pitchFamily="34" charset="0"/>
                          <a:cs typeface="Arial" panose="020B0604020202020204" pitchFamily="34" charset="0"/>
                        </a:rPr>
                        <a:t>3.</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pPr>
                        <a:lnSpc>
                          <a:spcPct val="106000"/>
                        </a:lnSpc>
                        <a:spcAft>
                          <a:spcPts val="0"/>
                        </a:spcAft>
                      </a:pPr>
                      <a:r>
                        <a:rPr lang="pl-PL" sz="105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SP Nr 3 w Piasecznie</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35</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4"/>
                  </a:ext>
                </a:extLst>
              </a:tr>
              <a:tr h="288032">
                <a:tc>
                  <a:txBody>
                    <a:bodyPr/>
                    <a:lstStyle/>
                    <a:p>
                      <a:pPr marL="0" lvl="0" indent="0" algn="ctr">
                        <a:buFont typeface="+mj-lt"/>
                        <a:buNone/>
                      </a:pPr>
                      <a:r>
                        <a:rPr lang="pl-PL" sz="1200" dirty="0">
                          <a:latin typeface="Arial" panose="020B0604020202020204" pitchFamily="34" charset="0"/>
                          <a:cs typeface="Arial" panose="020B0604020202020204" pitchFamily="34" charset="0"/>
                        </a:rPr>
                        <a:t>4.</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nSpc>
                          <a:spcPct val="106000"/>
                        </a:lnSpc>
                        <a:spcAft>
                          <a:spcPts val="0"/>
                        </a:spcAft>
                      </a:pPr>
                      <a:r>
                        <a:rPr lang="pl-PL" sz="105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SP Nr 4 w Piasecznie</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26</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2772846787"/>
                  </a:ext>
                </a:extLst>
              </a:tr>
              <a:tr h="281539">
                <a:tc>
                  <a:txBody>
                    <a:bodyPr/>
                    <a:lstStyle/>
                    <a:p>
                      <a:pPr marL="0" lvl="0" indent="0" algn="ctr">
                        <a:buFont typeface="+mj-lt"/>
                        <a:buNone/>
                      </a:pPr>
                      <a:r>
                        <a:rPr lang="pl-PL" sz="1200" dirty="0">
                          <a:latin typeface="Arial" panose="020B0604020202020204" pitchFamily="34" charset="0"/>
                          <a:cs typeface="Arial" panose="020B0604020202020204" pitchFamily="34" charset="0"/>
                        </a:rPr>
                        <a:t>5.</a:t>
                      </a: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nSpc>
                          <a:spcPct val="106000"/>
                        </a:lnSpc>
                        <a:spcAft>
                          <a:spcPts val="0"/>
                        </a:spcAft>
                      </a:pPr>
                      <a:r>
                        <a:rPr lang="pl-PL" sz="1050" kern="150" dirty="0">
                          <a:effectLst/>
                          <a:latin typeface="Arial" panose="020B0604020202020204" pitchFamily="34" charset="0"/>
                          <a:cs typeface="Arial" panose="020B0604020202020204" pitchFamily="34" charset="0"/>
                        </a:rPr>
                        <a:t>SP Nr 5 w Piasecznie</a:t>
                      </a: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12</a:t>
                      </a: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36</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71</a:t>
                      </a:r>
                    </a:p>
                  </a:txBody>
                  <a:tcPr marL="51434" marR="51434" marT="0" marB="0" anchor="ctr">
                    <a:lnL w="12700" cmpd="sng">
                      <a:solidFill>
                        <a:srgbClr val="5ECCF3"/>
                      </a:solidFill>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3"/>
                  </a:ext>
                </a:extLst>
              </a:tr>
              <a:tr h="281539">
                <a:tc>
                  <a:txBody>
                    <a:bodyPr/>
                    <a:lstStyle/>
                    <a:p>
                      <a:pPr marL="0" lvl="0" indent="0" algn="ctr">
                        <a:buFont typeface="+mj-lt"/>
                        <a:buNone/>
                      </a:pPr>
                      <a:r>
                        <a:rPr lang="pl-PL" sz="1200" dirty="0">
                          <a:latin typeface="Arial" panose="020B0604020202020204" pitchFamily="34" charset="0"/>
                          <a:cs typeface="Arial" panose="020B0604020202020204" pitchFamily="34" charset="0"/>
                        </a:rPr>
                        <a:t>6.</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nSpc>
                          <a:spcPct val="106000"/>
                        </a:lnSpc>
                        <a:spcAft>
                          <a:spcPts val="0"/>
                        </a:spcAft>
                      </a:pPr>
                      <a:r>
                        <a:rPr lang="pl-PL" sz="105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SP w Złotokłosie</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23</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5"/>
                  </a:ext>
                </a:extLst>
              </a:tr>
              <a:tr h="281539">
                <a:tc>
                  <a:txBody>
                    <a:bodyPr/>
                    <a:lstStyle/>
                    <a:p>
                      <a:pPr marL="0" lvl="0" indent="0" algn="ctr">
                        <a:buFont typeface="+mj-lt"/>
                        <a:buNone/>
                      </a:pPr>
                      <a:r>
                        <a:rPr lang="pl-PL" sz="1200" dirty="0">
                          <a:latin typeface="Arial" panose="020B0604020202020204" pitchFamily="34" charset="0"/>
                          <a:cs typeface="Arial" panose="020B0604020202020204" pitchFamily="34" charset="0"/>
                        </a:rPr>
                        <a:t>7.</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nSpc>
                          <a:spcPct val="106000"/>
                        </a:lnSpc>
                        <a:spcAft>
                          <a:spcPts val="0"/>
                        </a:spcAft>
                      </a:pPr>
                      <a:r>
                        <a:rPr lang="pl-PL" sz="105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SP w Zalesiu Górnym</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26</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7"/>
                  </a:ext>
                </a:extLst>
              </a:tr>
              <a:tr h="281539">
                <a:tc>
                  <a:txBody>
                    <a:bodyPr/>
                    <a:lstStyle/>
                    <a:p>
                      <a:pPr marL="0" lvl="0" indent="0" algn="ctr">
                        <a:buFont typeface="+mj-lt"/>
                        <a:buNone/>
                      </a:pPr>
                      <a:r>
                        <a:rPr lang="pl-PL" sz="1200" dirty="0">
                          <a:latin typeface="Arial" panose="020B0604020202020204" pitchFamily="34" charset="0"/>
                          <a:cs typeface="Arial" panose="020B0604020202020204" pitchFamily="34" charset="0"/>
                        </a:rPr>
                        <a:t>8.</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nSpc>
                          <a:spcPct val="106000"/>
                        </a:lnSpc>
                        <a:spcAft>
                          <a:spcPts val="0"/>
                        </a:spcAft>
                      </a:pPr>
                      <a:r>
                        <a:rPr lang="pl-PL" sz="105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SP w Chylicach</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24</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8"/>
                  </a:ext>
                </a:extLst>
              </a:tr>
              <a:tr h="281539">
                <a:tc>
                  <a:txBody>
                    <a:bodyPr/>
                    <a:lstStyle/>
                    <a:p>
                      <a:pPr marL="0" lvl="0" indent="0" algn="ctr">
                        <a:buFont typeface="+mj-lt"/>
                        <a:buNone/>
                      </a:pPr>
                      <a:r>
                        <a:rPr lang="pl-PL" sz="1200" dirty="0">
                          <a:latin typeface="Arial" panose="020B0604020202020204" pitchFamily="34" charset="0"/>
                          <a:cs typeface="Arial" panose="020B0604020202020204" pitchFamily="34" charset="0"/>
                        </a:rPr>
                        <a:t>9.</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nSpc>
                          <a:spcPct val="106000"/>
                        </a:lnSpc>
                        <a:spcAft>
                          <a:spcPts val="0"/>
                        </a:spcAft>
                      </a:pPr>
                      <a:r>
                        <a:rPr lang="pl-PL" sz="105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SP w Józefosławiu</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53</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9"/>
                  </a:ext>
                </a:extLst>
              </a:tr>
              <a:tr h="281539">
                <a:tc>
                  <a:txBody>
                    <a:bodyPr/>
                    <a:lstStyle/>
                    <a:p>
                      <a:pPr marL="0" lvl="0" indent="0" algn="ctr">
                        <a:buFont typeface="+mj-lt"/>
                        <a:buNone/>
                      </a:pPr>
                      <a:r>
                        <a:rPr lang="pl-PL" sz="1200" dirty="0">
                          <a:latin typeface="Arial" panose="020B0604020202020204" pitchFamily="34" charset="0"/>
                          <a:cs typeface="Arial" panose="020B0604020202020204" pitchFamily="34" charset="0"/>
                        </a:rPr>
                        <a:t>10.</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nSpc>
                          <a:spcPct val="106000"/>
                        </a:lnSpc>
                        <a:spcAft>
                          <a:spcPts val="0"/>
                        </a:spcAft>
                      </a:pPr>
                      <a:r>
                        <a:rPr lang="pl-PL" sz="105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SP</a:t>
                      </a:r>
                      <a:r>
                        <a:rPr lang="pl-PL" sz="1050" kern="150" baseline="0" dirty="0">
                          <a:solidFill>
                            <a:srgbClr val="000000"/>
                          </a:solidFill>
                          <a:effectLst/>
                          <a:latin typeface="Arial" panose="020B0604020202020204" pitchFamily="34" charset="0"/>
                          <a:ea typeface="SimSun" panose="02010600030101010101" pitchFamily="2" charset="-122"/>
                          <a:cs typeface="Arial" panose="020B0604020202020204" pitchFamily="34" charset="0"/>
                        </a:rPr>
                        <a:t> w Głoskowie</a:t>
                      </a:r>
                      <a:endParaRPr lang="pl-PL" sz="105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49</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10"/>
                  </a:ext>
                </a:extLst>
              </a:tr>
              <a:tr h="281539">
                <a:tc>
                  <a:txBody>
                    <a:bodyPr/>
                    <a:lstStyle/>
                    <a:p>
                      <a:pPr marL="0" indent="0" algn="ctr">
                        <a:buFont typeface="+mj-lt"/>
                        <a:buNone/>
                      </a:pPr>
                      <a:r>
                        <a:rPr lang="pl-PL" sz="1200" dirty="0">
                          <a:latin typeface="Arial" panose="020B0604020202020204" pitchFamily="34" charset="0"/>
                          <a:cs typeface="Arial" panose="020B0604020202020204" pitchFamily="34" charset="0"/>
                        </a:rPr>
                        <a:t>11.</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nSpc>
                          <a:spcPct val="106000"/>
                        </a:lnSpc>
                        <a:spcAft>
                          <a:spcPts val="0"/>
                        </a:spcAft>
                      </a:pPr>
                      <a:r>
                        <a:rPr lang="pl-PL" sz="105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SP w Jazgarzewie</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31</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11"/>
                  </a:ext>
                </a:extLst>
              </a:tr>
              <a:tr h="281539">
                <a:tc>
                  <a:txBody>
                    <a:bodyPr/>
                    <a:lstStyle/>
                    <a:p>
                      <a:endParaRPr lang="pl-PL" b="0" dirty="0">
                        <a:latin typeface="Arial" panose="020B0604020202020204" pitchFamily="34" charset="0"/>
                        <a:cs typeface="Arial" panose="020B0604020202020204" pitchFamily="34" charset="0"/>
                      </a:endParaRP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nSpc>
                          <a:spcPct val="106000"/>
                        </a:lnSpc>
                        <a:spcAft>
                          <a:spcPts val="0"/>
                        </a:spcAft>
                      </a:pPr>
                      <a:r>
                        <a:rPr lang="pl-PL" sz="1200" b="0" kern="150" dirty="0">
                          <a:effectLst/>
                          <a:latin typeface="Arial" panose="020B0604020202020204" pitchFamily="34" charset="0"/>
                          <a:cs typeface="Arial" panose="020B0604020202020204" pitchFamily="34" charset="0"/>
                        </a:rPr>
                        <a:t>Razem</a:t>
                      </a:r>
                      <a:endParaRPr lang="pl-PL" sz="12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15</a:t>
                      </a: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47</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411</a:t>
                      </a:r>
                    </a:p>
                  </a:txBody>
                  <a:tcPr marL="51434" marR="51434" marT="0" marB="0" anchor="ctr">
                    <a:lnL w="12700" cmpd="sng">
                      <a:solidFill>
                        <a:srgbClr val="5ECCF3"/>
                      </a:solidFill>
                    </a:lnL>
                    <a:lnR w="12700" cmpd="sng">
                      <a:solidFill>
                        <a:srgbClr val="5ECCF3"/>
                      </a:solidFill>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6"/>
                  </a:ext>
                </a:extLst>
              </a:tr>
            </a:tbl>
          </a:graphicData>
        </a:graphic>
      </p:graphicFrame>
      <p:sp>
        <p:nvSpPr>
          <p:cNvPr id="2" name="Prostokąt 1"/>
          <p:cNvSpPr/>
          <p:nvPr/>
        </p:nvSpPr>
        <p:spPr>
          <a:xfrm>
            <a:off x="4179599" y="6389406"/>
            <a:ext cx="580613" cy="276999"/>
          </a:xfrm>
          <a:prstGeom prst="rect">
            <a:avLst/>
          </a:prstGeom>
        </p:spPr>
        <p:txBody>
          <a:bodyPr wrap="square">
            <a:spAutoFit/>
          </a:bodyPr>
          <a:lstStyle/>
          <a:p>
            <a:r>
              <a:rPr lang="pl-PL" altLang="pl-PL" sz="1200" b="1" dirty="0">
                <a:solidFill>
                  <a:srgbClr val="7F7F7F"/>
                </a:solidFill>
                <a:latin typeface="+mj-lt"/>
              </a:rPr>
              <a:t>19</a:t>
            </a:r>
          </a:p>
        </p:txBody>
      </p:sp>
    </p:spTree>
    <p:extLst>
      <p:ext uri="{BB962C8B-B14F-4D97-AF65-F5344CB8AC3E}">
        <p14:creationId xmlns:p14="http://schemas.microsoft.com/office/powerpoint/2010/main" val="255609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p:cNvSpPr>
          <p:nvPr>
            <p:ph type="title"/>
          </p:nvPr>
        </p:nvSpPr>
        <p:spPr bwMode="auto">
          <a:xfrm>
            <a:off x="755576" y="692696"/>
            <a:ext cx="7848872" cy="5256213"/>
          </a:xfrm>
        </p:spPr>
        <p:txBody>
          <a:bodyPr wrap="square" numCol="1" compatLnSpc="1">
            <a:prstTxWarp prst="textNoShape">
              <a:avLst/>
            </a:prstTxWarp>
          </a:bodyPr>
          <a:lstStyle/>
          <a:p>
            <a:pPr indent="214313" algn="l" eaLnBrk="1" hangingPunct="1">
              <a:lnSpc>
                <a:spcPct val="250000"/>
              </a:lnSpc>
              <a:buNone/>
              <a:tabLst>
                <a:tab pos="533400" algn="l"/>
                <a:tab pos="7270750" algn="l"/>
              </a:tabLst>
              <a:defRPr/>
            </a:pPr>
            <a:r>
              <a:rPr lang="pl-PL" sz="2800" dirty="0">
                <a:solidFill>
                  <a:schemeClr val="bg2">
                    <a:lumMod val="25000"/>
                  </a:schemeClr>
                </a:solidFill>
                <a:effectLst/>
                <a:latin typeface="+mn-lt"/>
              </a:rPr>
              <a:t>Spis treści</a:t>
            </a:r>
            <a:br>
              <a:rPr lang="pl-PL" sz="2000" dirty="0">
                <a:solidFill>
                  <a:schemeClr val="bg2">
                    <a:lumMod val="25000"/>
                  </a:schemeClr>
                </a:solidFill>
                <a:effectLst/>
                <a:latin typeface="+mn-lt"/>
              </a:rPr>
            </a:br>
            <a:r>
              <a:rPr lang="pl-PL" sz="1600" dirty="0">
                <a:solidFill>
                  <a:schemeClr val="bg2">
                    <a:lumMod val="25000"/>
                  </a:schemeClr>
                </a:solidFill>
                <a:effectLst/>
                <a:latin typeface="+mn-lt"/>
              </a:rPr>
              <a:t>WSTĘP                      		3</a:t>
            </a:r>
            <a:br>
              <a:rPr lang="pl-PL" sz="1600" dirty="0">
                <a:solidFill>
                  <a:schemeClr val="bg2">
                    <a:lumMod val="25000"/>
                  </a:schemeClr>
                </a:solidFill>
                <a:effectLst/>
                <a:latin typeface="+mn-lt"/>
              </a:rPr>
            </a:br>
            <a:r>
              <a:rPr lang="pl-PL" sz="1600" dirty="0">
                <a:solidFill>
                  <a:schemeClr val="bg2">
                    <a:lumMod val="25000"/>
                  </a:schemeClr>
                </a:solidFill>
                <a:effectLst/>
                <a:latin typeface="+mn-lt"/>
              </a:rPr>
              <a:t>1.  REALIZACJA ZADAŃ WYNIKAJĄCYCH Z PRZEPISÓW PRAWA                    4</a:t>
            </a:r>
            <a:br>
              <a:rPr lang="pl-PL" sz="1600" dirty="0">
                <a:solidFill>
                  <a:schemeClr val="bg2">
                    <a:lumMod val="25000"/>
                  </a:schemeClr>
                </a:solidFill>
                <a:effectLst/>
                <a:latin typeface="+mn-lt"/>
              </a:rPr>
            </a:br>
            <a:r>
              <a:rPr lang="pl-PL" sz="1600" dirty="0">
                <a:solidFill>
                  <a:schemeClr val="bg2">
                    <a:lumMod val="25000"/>
                  </a:schemeClr>
                </a:solidFill>
                <a:effectLst/>
                <a:latin typeface="+mn-lt"/>
              </a:rPr>
              <a:t>2.  PREZENTACJA WYNIKÓW	33</a:t>
            </a:r>
            <a:br>
              <a:rPr lang="pl-PL" sz="1600" dirty="0">
                <a:solidFill>
                  <a:schemeClr val="bg2">
                    <a:lumMod val="25000"/>
                  </a:schemeClr>
                </a:solidFill>
                <a:effectLst/>
                <a:latin typeface="+mn-lt"/>
              </a:rPr>
            </a:br>
            <a:r>
              <a:rPr lang="pl-PL" sz="1600" dirty="0">
                <a:solidFill>
                  <a:schemeClr val="bg2">
                    <a:lumMod val="25000"/>
                  </a:schemeClr>
                </a:solidFill>
                <a:effectLst/>
                <a:latin typeface="+mn-lt"/>
              </a:rPr>
              <a:t>3.  NADZÓR PEDAGOGICZNY	36</a:t>
            </a:r>
            <a:br>
              <a:rPr lang="pl-PL" sz="1600" dirty="0">
                <a:solidFill>
                  <a:schemeClr val="bg2">
                    <a:lumMod val="25000"/>
                  </a:schemeClr>
                </a:solidFill>
                <a:effectLst/>
                <a:latin typeface="+mn-lt"/>
              </a:rPr>
            </a:br>
            <a:r>
              <a:rPr lang="pl-PL" sz="1600" dirty="0">
                <a:solidFill>
                  <a:schemeClr val="bg2">
                    <a:lumMod val="25000"/>
                  </a:schemeClr>
                </a:solidFill>
                <a:effectLst/>
                <a:latin typeface="+mn-lt"/>
              </a:rPr>
              <a:t>4.  </a:t>
            </a:r>
            <a:r>
              <a:rPr lang="pl-PL" sz="1600" dirty="0">
                <a:solidFill>
                  <a:srgbClr val="B4DCFA">
                    <a:lumMod val="25000"/>
                  </a:srgbClr>
                </a:solidFill>
                <a:effectLst/>
                <a:latin typeface="+mn-lt"/>
              </a:rPr>
              <a:t>INNE ZADANIA DOTYCZĄCE OBSZARU OŚWIATY                                     43</a:t>
            </a:r>
            <a:br>
              <a:rPr lang="pl-PL" sz="1600" dirty="0">
                <a:solidFill>
                  <a:schemeClr val="bg2">
                    <a:lumMod val="25000"/>
                  </a:schemeClr>
                </a:solidFill>
                <a:effectLst/>
                <a:latin typeface="+mn-lt"/>
              </a:rPr>
            </a:br>
            <a:br>
              <a:rPr lang="pl-PL" sz="1600" dirty="0">
                <a:solidFill>
                  <a:schemeClr val="bg2">
                    <a:lumMod val="25000"/>
                  </a:schemeClr>
                </a:solidFill>
                <a:effectLst/>
                <a:latin typeface="+mn-lt"/>
              </a:rPr>
            </a:br>
            <a:r>
              <a:rPr lang="pl-PL" sz="1600" dirty="0">
                <a:solidFill>
                  <a:schemeClr val="bg2">
                    <a:lumMod val="25000"/>
                  </a:schemeClr>
                </a:solidFill>
                <a:effectLst/>
                <a:latin typeface="Arial" pitchFamily="34" charset="0"/>
              </a:rPr>
              <a:t>	</a:t>
            </a:r>
            <a:br>
              <a:rPr lang="pl-PL" sz="1600" dirty="0">
                <a:solidFill>
                  <a:schemeClr val="bg2">
                    <a:lumMod val="25000"/>
                  </a:schemeClr>
                </a:solidFill>
                <a:effectLst/>
                <a:latin typeface="Arial" pitchFamily="34" charset="0"/>
              </a:rPr>
            </a:br>
            <a:r>
              <a:rPr lang="pl-PL" sz="1800" dirty="0">
                <a:solidFill>
                  <a:schemeClr val="accent1"/>
                </a:solidFill>
                <a:effectLst/>
                <a:latin typeface="Arial" pitchFamily="34" charset="0"/>
              </a:rPr>
              <a:t>	</a:t>
            </a:r>
            <a:endParaRPr lang="pl-PL" sz="1600" dirty="0">
              <a:solidFill>
                <a:schemeClr val="bg2">
                  <a:lumMod val="25000"/>
                </a:schemeClr>
              </a:solidFill>
              <a:effectLst/>
              <a:latin typeface="Arial" pitchFamily="34" charset="0"/>
            </a:endParaRPr>
          </a:p>
        </p:txBody>
      </p:sp>
      <p:sp>
        <p:nvSpPr>
          <p:cNvPr id="7171" name="Symbol zastępczy numeru slajdu 2"/>
          <p:cNvSpPr>
            <a:spLocks noGrp="1"/>
          </p:cNvSpPr>
          <p:nvPr>
            <p:ph type="sldNum" sz="quarter" idx="12"/>
          </p:nvPr>
        </p:nvSpPr>
        <p:spPr bwMode="auto">
          <a:xfrm>
            <a:off x="3724201" y="6237312"/>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BEDBDCF3-4CEF-4F3E-A2D4-5C346E8D79FA}" type="slidenum">
              <a:rPr lang="pl-PL" altLang="pl-PL" sz="1200" smtClean="0">
                <a:solidFill>
                  <a:srgbClr val="7F7F7F"/>
                </a:solidFill>
              </a:rPr>
              <a:pPr>
                <a:spcBef>
                  <a:spcPct val="0"/>
                </a:spcBef>
                <a:spcAft>
                  <a:spcPct val="0"/>
                </a:spcAft>
                <a:buClrTx/>
                <a:buSzTx/>
                <a:buFontTx/>
                <a:buNone/>
              </a:pPr>
              <a:t>2</a:t>
            </a:fld>
            <a:endParaRPr lang="pl-PL" altLang="pl-PL" sz="1200" dirty="0">
              <a:solidFill>
                <a:srgbClr val="7F7F7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56035" y="477814"/>
            <a:ext cx="8031891" cy="711733"/>
          </a:xfrm>
          <a:prstGeom prst="rect">
            <a:avLst/>
          </a:prstGeom>
        </p:spPr>
        <p:txBody>
          <a:bodyPr wrap="square">
            <a:spAutoFit/>
          </a:bodyPr>
          <a:lstStyle/>
          <a:p>
            <a:pPr marL="137160">
              <a:defRPr/>
            </a:pPr>
            <a:r>
              <a:rPr lang="pl-PL" b="1" dirty="0">
                <a:ln w="10160">
                  <a:noFill/>
                  <a:prstDash val="solid"/>
                </a:ln>
                <a:solidFill>
                  <a:schemeClr val="bg2">
                    <a:lumMod val="25000"/>
                  </a:schemeClr>
                </a:solidFill>
                <a:latin typeface="Arial" panose="020B0604020202020204" pitchFamily="34" charset="0"/>
                <a:cs typeface="Arial" panose="020B0604020202020204" pitchFamily="34" charset="0"/>
              </a:rPr>
              <a:t>I. REALIZACJA ZADAŃ WYNIKAJĄCYCH Z PRZEPISÓW PRAWA </a:t>
            </a:r>
          </a:p>
          <a:p>
            <a:pPr marL="137160">
              <a:defRPr/>
            </a:pPr>
            <a:endParaRPr lang="pl-PL" sz="825" dirty="0"/>
          </a:p>
          <a:p>
            <a:pPr marL="137160">
              <a:defRPr/>
            </a:pPr>
            <a:r>
              <a:rPr lang="pl-PL" sz="1400" b="1" dirty="0">
                <a:solidFill>
                  <a:srgbClr val="0070C0"/>
                </a:solidFill>
                <a:latin typeface="Trebuchet MS" panose="020B0603020202020204" pitchFamily="34" charset="0"/>
              </a:rPr>
              <a:t>Wsparcie uczniów o specjalnych potrzebach  edukacyjnych</a:t>
            </a:r>
          </a:p>
        </p:txBody>
      </p:sp>
      <p:cxnSp>
        <p:nvCxnSpPr>
          <p:cNvPr id="6" name="Łącznik prosty 5"/>
          <p:cNvCxnSpPr>
            <a:endCxn id="5" idx="3"/>
          </p:cNvCxnSpPr>
          <p:nvPr/>
        </p:nvCxnSpPr>
        <p:spPr>
          <a:xfrm flipV="1">
            <a:off x="820020" y="833681"/>
            <a:ext cx="7867906" cy="3031"/>
          </a:xfrm>
          <a:prstGeom prst="line">
            <a:avLst/>
          </a:prstGeom>
          <a:noFill/>
          <a:ln w="28575" cap="flat" cmpd="sng" algn="ctr">
            <a:solidFill>
              <a:srgbClr val="4E67C8">
                <a:lumMod val="75000"/>
              </a:srgbClr>
            </a:solidFill>
            <a:prstDash val="solid"/>
          </a:ln>
          <a:effectLst/>
        </p:spPr>
      </p:cxnSp>
      <p:sp>
        <p:nvSpPr>
          <p:cNvPr id="7" name="Prostokąt 6"/>
          <p:cNvSpPr/>
          <p:nvPr/>
        </p:nvSpPr>
        <p:spPr>
          <a:xfrm>
            <a:off x="820020" y="1381907"/>
            <a:ext cx="7416950" cy="307777"/>
          </a:xfrm>
          <a:prstGeom prst="rect">
            <a:avLst/>
          </a:prstGeom>
        </p:spPr>
        <p:txBody>
          <a:bodyPr wrap="square">
            <a:spAutoFit/>
          </a:bodyPr>
          <a:lstStyle/>
          <a:p>
            <a:pPr lvl="0">
              <a:defRPr/>
            </a:pPr>
            <a:r>
              <a:rPr lang="pl-PL" sz="1400" b="1" dirty="0">
                <a:solidFill>
                  <a:srgbClr val="0070C0"/>
                </a:solidFill>
              </a:rPr>
              <a:t>Dzieci z orzeczeniami o potrzebie kształcenia specjalnego w przedszkolach</a:t>
            </a:r>
            <a:endParaRPr lang="pl-PL" sz="1400" dirty="0">
              <a:solidFill>
                <a:prstClr val="black"/>
              </a:solidFill>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3708491871"/>
              </p:ext>
            </p:extLst>
          </p:nvPr>
        </p:nvGraphicFramePr>
        <p:xfrm>
          <a:off x="1331640" y="1882044"/>
          <a:ext cx="4134252" cy="3953944"/>
        </p:xfrm>
        <a:graphic>
          <a:graphicData uri="http://schemas.openxmlformats.org/drawingml/2006/table">
            <a:tbl>
              <a:tblPr/>
              <a:tblGrid>
                <a:gridCol w="346078">
                  <a:extLst>
                    <a:ext uri="{9D8B030D-6E8A-4147-A177-3AD203B41FA5}">
                      <a16:colId xmlns:a16="http://schemas.microsoft.com/office/drawing/2014/main" val="20000"/>
                    </a:ext>
                  </a:extLst>
                </a:gridCol>
                <a:gridCol w="1742153">
                  <a:extLst>
                    <a:ext uri="{9D8B030D-6E8A-4147-A177-3AD203B41FA5}">
                      <a16:colId xmlns:a16="http://schemas.microsoft.com/office/drawing/2014/main" val="20001"/>
                    </a:ext>
                  </a:extLst>
                </a:gridCol>
                <a:gridCol w="2046021">
                  <a:extLst>
                    <a:ext uri="{9D8B030D-6E8A-4147-A177-3AD203B41FA5}">
                      <a16:colId xmlns:a16="http://schemas.microsoft.com/office/drawing/2014/main" val="20002"/>
                    </a:ext>
                  </a:extLst>
                </a:gridCol>
              </a:tblGrid>
              <a:tr h="575476">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06000"/>
                        </a:lnSpc>
                        <a:spcAft>
                          <a:spcPts val="0"/>
                        </a:spcAft>
                      </a:pPr>
                      <a:r>
                        <a:rPr lang="pl-PL" sz="1000" kern="150" dirty="0">
                          <a:effectLst/>
                          <a:latin typeface="+mn-lt"/>
                        </a:rPr>
                        <a:t>Lp.</a:t>
                      </a:r>
                      <a:endParaRPr lang="pl-PL" sz="1000" kern="150" dirty="0">
                        <a:solidFill>
                          <a:srgbClr val="000000"/>
                        </a:solidFill>
                        <a:effectLst/>
                        <a:latin typeface="+mn-lt"/>
                        <a:ea typeface="SimSun" panose="02010600030101010101" pitchFamily="2" charset="-122"/>
                        <a:cs typeface="F"/>
                      </a:endParaRP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06000"/>
                        </a:lnSpc>
                        <a:spcAft>
                          <a:spcPts val="0"/>
                        </a:spcAft>
                      </a:pPr>
                      <a:r>
                        <a:rPr lang="pl-PL" sz="1000" kern="150" dirty="0">
                          <a:effectLst/>
                          <a:latin typeface="Arial" panose="020B0604020202020204" pitchFamily="34" charset="0"/>
                          <a:cs typeface="Arial" panose="020B0604020202020204" pitchFamily="34" charset="0"/>
                        </a:rPr>
                        <a:t>Placówka oświatowa</a:t>
                      </a:r>
                      <a:endParaRPr lang="pl-PL" sz="100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1434" marR="51434" marT="0" marB="0" anchor="ctr">
                    <a:lnL w="12700" cmpd="sng">
                      <a:solidFill>
                        <a:srgbClr val="5ECCF3"/>
                      </a:solidFill>
                    </a:lnL>
                    <a:lnR w="12700" cmpd="sng">
                      <a:solidFill>
                        <a:srgbClr val="5ECCF3"/>
                      </a:solidFill>
                    </a:lnR>
                    <a:lnT w="12700" cmpd="sng">
                      <a:solidFill>
                        <a:srgbClr val="5ECCF3"/>
                      </a:solidFill>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pPr algn="ctr">
                        <a:lnSpc>
                          <a:spcPct val="106000"/>
                        </a:lnSpc>
                        <a:spcAft>
                          <a:spcPts val="0"/>
                        </a:spcAft>
                      </a:pPr>
                      <a:r>
                        <a:rPr kumimoji="0" lang="pl-PL" sz="1000" b="0" i="0" u="none" strike="noStrike" kern="15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Liczba dzieci w przedszkolu</a:t>
                      </a:r>
                      <a:br>
                        <a:rPr kumimoji="0" lang="pl-PL" sz="1000" b="0" i="0" u="none" strike="noStrike" kern="15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pl-PL" sz="1000" b="0" i="0" u="none" strike="noStrike" kern="15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orzeczeniem o potrzebie kształcenia specjalnego</a:t>
                      </a:r>
                      <a:endParaRPr lang="pl-PL" sz="100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mpd="sng">
                      <a:solidFill>
                        <a:srgbClr val="5ECCF3"/>
                      </a:solidFill>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0"/>
                  </a:ext>
                </a:extLst>
              </a:tr>
              <a:tr h="281539">
                <a:tc>
                  <a:txBody>
                    <a:bodyPr/>
                    <a:lstStyle/>
                    <a:p>
                      <a:pPr marL="0" lvl="0" indent="0" algn="ctr">
                        <a:buFont typeface="+mj-lt"/>
                        <a:buNone/>
                      </a:pPr>
                      <a:r>
                        <a:rPr lang="pl-PL" sz="1100" dirty="0">
                          <a:latin typeface="Arial" panose="020B0604020202020204" pitchFamily="34" charset="0"/>
                          <a:cs typeface="Arial" panose="020B0604020202020204" pitchFamily="34" charset="0"/>
                        </a:rPr>
                        <a:t>1.</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1</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10</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1"/>
                  </a:ext>
                </a:extLst>
              </a:tr>
              <a:tr h="281539">
                <a:tc>
                  <a:txBody>
                    <a:bodyPr/>
                    <a:lstStyle/>
                    <a:p>
                      <a:pPr marL="0" lvl="0" indent="0" algn="ctr">
                        <a:buFont typeface="+mj-lt"/>
                        <a:buNone/>
                      </a:pPr>
                      <a:r>
                        <a:rPr lang="pl-PL" sz="1100" dirty="0">
                          <a:latin typeface="Arial" panose="020B0604020202020204" pitchFamily="34" charset="0"/>
                          <a:cs typeface="Arial" panose="020B0604020202020204" pitchFamily="34" charset="0"/>
                        </a:rPr>
                        <a:t>2.</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2</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2"/>
                  </a:ext>
                </a:extLst>
              </a:tr>
              <a:tr h="281539">
                <a:tc>
                  <a:txBody>
                    <a:bodyPr/>
                    <a:lstStyle/>
                    <a:p>
                      <a:pPr marL="0" lvl="0" indent="0" algn="ctr">
                        <a:buFont typeface="+mj-lt"/>
                        <a:buNone/>
                      </a:pPr>
                      <a:r>
                        <a:rPr lang="pl-PL" sz="1100" dirty="0">
                          <a:latin typeface="Arial" panose="020B0604020202020204" pitchFamily="34" charset="0"/>
                          <a:cs typeface="Arial" panose="020B0604020202020204" pitchFamily="34" charset="0"/>
                        </a:rPr>
                        <a:t>3.</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3</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3</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4"/>
                  </a:ext>
                </a:extLst>
              </a:tr>
              <a:tr h="281539">
                <a:tc>
                  <a:txBody>
                    <a:bodyPr/>
                    <a:lstStyle/>
                    <a:p>
                      <a:pPr marL="0" lvl="0" indent="0" algn="ctr">
                        <a:buFont typeface="+mj-lt"/>
                        <a:buNone/>
                      </a:pPr>
                      <a:r>
                        <a:rPr lang="pl-PL" sz="1100" dirty="0">
                          <a:latin typeface="Arial" panose="020B0604020202020204" pitchFamily="34" charset="0"/>
                          <a:cs typeface="Arial" panose="020B0604020202020204" pitchFamily="34" charset="0"/>
                        </a:rPr>
                        <a:t>4.</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4</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7</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3"/>
                  </a:ext>
                </a:extLst>
              </a:tr>
              <a:tr h="281539">
                <a:tc>
                  <a:txBody>
                    <a:bodyPr/>
                    <a:lstStyle/>
                    <a:p>
                      <a:pPr marL="0" lvl="0" indent="0" algn="ctr">
                        <a:buFont typeface="+mj-lt"/>
                        <a:buNone/>
                      </a:pPr>
                      <a:r>
                        <a:rPr lang="pl-PL" sz="1100" dirty="0">
                          <a:latin typeface="Arial" panose="020B0604020202020204" pitchFamily="34" charset="0"/>
                          <a:cs typeface="Arial" panose="020B0604020202020204" pitchFamily="34" charset="0"/>
                        </a:rPr>
                        <a:t>5.</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5</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8</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5"/>
                  </a:ext>
                </a:extLst>
              </a:tr>
              <a:tr h="281539">
                <a:tc>
                  <a:txBody>
                    <a:bodyPr/>
                    <a:lstStyle/>
                    <a:p>
                      <a:pPr marL="0" lvl="0" indent="0" algn="ctr">
                        <a:buFont typeface="+mj-lt"/>
                        <a:buNone/>
                      </a:pPr>
                      <a:r>
                        <a:rPr lang="pl-PL" sz="1100" dirty="0">
                          <a:latin typeface="Arial" panose="020B0604020202020204" pitchFamily="34" charset="0"/>
                          <a:cs typeface="Arial" panose="020B0604020202020204" pitchFamily="34" charset="0"/>
                        </a:rPr>
                        <a:t>6.</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6</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2</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7"/>
                  </a:ext>
                </a:extLst>
              </a:tr>
              <a:tr h="281539">
                <a:tc>
                  <a:txBody>
                    <a:bodyPr/>
                    <a:lstStyle/>
                    <a:p>
                      <a:pPr marL="0" lvl="0" indent="0" algn="ctr">
                        <a:buFont typeface="+mj-lt"/>
                        <a:buNone/>
                      </a:pPr>
                      <a:r>
                        <a:rPr lang="pl-PL" sz="1100" dirty="0">
                          <a:latin typeface="Arial" panose="020B0604020202020204" pitchFamily="34" charset="0"/>
                          <a:cs typeface="Arial" panose="020B0604020202020204" pitchFamily="34" charset="0"/>
                        </a:rPr>
                        <a:t>7.</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7</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8"/>
                  </a:ext>
                </a:extLst>
              </a:tr>
              <a:tr h="281539">
                <a:tc>
                  <a:txBody>
                    <a:bodyPr/>
                    <a:lstStyle/>
                    <a:p>
                      <a:pPr marL="0" lvl="0" indent="0" algn="ctr">
                        <a:buFont typeface="+mj-lt"/>
                        <a:buNone/>
                      </a:pPr>
                      <a:r>
                        <a:rPr lang="pl-PL" sz="1100" dirty="0">
                          <a:latin typeface="Arial" panose="020B0604020202020204" pitchFamily="34" charset="0"/>
                          <a:cs typeface="Arial" panose="020B0604020202020204" pitchFamily="34" charset="0"/>
                        </a:rPr>
                        <a:t>8.</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8</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11</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9"/>
                  </a:ext>
                </a:extLst>
              </a:tr>
              <a:tr h="281539">
                <a:tc>
                  <a:txBody>
                    <a:bodyPr/>
                    <a:lstStyle/>
                    <a:p>
                      <a:pPr marL="0" lvl="0" indent="0" algn="ctr">
                        <a:buFont typeface="+mj-lt"/>
                        <a:buNone/>
                      </a:pPr>
                      <a:r>
                        <a:rPr lang="pl-PL" sz="1100" dirty="0">
                          <a:latin typeface="Arial" panose="020B0604020202020204" pitchFamily="34" charset="0"/>
                          <a:cs typeface="Arial" panose="020B0604020202020204" pitchFamily="34" charset="0"/>
                        </a:rPr>
                        <a:t>9.</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9</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2</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10"/>
                  </a:ext>
                </a:extLst>
              </a:tr>
              <a:tr h="281539">
                <a:tc>
                  <a:txBody>
                    <a:bodyPr/>
                    <a:lstStyle/>
                    <a:p>
                      <a:pPr marL="0" indent="0" algn="ctr">
                        <a:buFont typeface="+mj-lt"/>
                        <a:buNone/>
                      </a:pPr>
                      <a:r>
                        <a:rPr lang="pl-PL" sz="1100" dirty="0">
                          <a:latin typeface="Arial" panose="020B0604020202020204" pitchFamily="34" charset="0"/>
                          <a:cs typeface="Arial" panose="020B0604020202020204" pitchFamily="34" charset="0"/>
                        </a:rPr>
                        <a:t>10.</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10</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1</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11"/>
                  </a:ext>
                </a:extLst>
              </a:tr>
              <a:tr h="281539">
                <a:tc>
                  <a:txBody>
                    <a:bodyPr/>
                    <a:lstStyle/>
                    <a:p>
                      <a:pPr marL="0" indent="0" algn="ctr">
                        <a:buFont typeface="+mj-lt"/>
                        <a:buNone/>
                      </a:pPr>
                      <a:r>
                        <a:rPr lang="pl-PL" sz="1100" dirty="0">
                          <a:latin typeface="Arial" panose="020B0604020202020204" pitchFamily="34" charset="0"/>
                          <a:cs typeface="Arial" panose="020B0604020202020204" pitchFamily="34" charset="0"/>
                        </a:rPr>
                        <a:t>11.</a:t>
                      </a:r>
                    </a:p>
                  </a:txBody>
                  <a:tcPr marL="51434" marR="51434" marT="0" marB="0" anchor="ctr">
                    <a:lnL w="12700" cmpd="sng">
                      <a:solidFill>
                        <a:srgbClr val="5ECCF3"/>
                      </a:solidFill>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just">
                        <a:lnSpc>
                          <a:spcPct val="106000"/>
                        </a:lnSpc>
                        <a:spcAft>
                          <a:spcPts val="0"/>
                        </a:spcAft>
                      </a:pPr>
                      <a:r>
                        <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Przedszkole Nr 11</a:t>
                      </a:r>
                    </a:p>
                  </a:txBody>
                  <a:tcPr marL="58264" marR="58264" marT="0"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3</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12"/>
                  </a:ext>
                </a:extLst>
              </a:tr>
              <a:tr h="281539">
                <a:tc>
                  <a:txBody>
                    <a:bodyPr/>
                    <a:lstStyle/>
                    <a:p>
                      <a:endParaRPr lang="pl-PL" b="0" dirty="0">
                        <a:latin typeface="Arial" panose="020B0604020202020204" pitchFamily="34" charset="0"/>
                        <a:cs typeface="Arial" panose="020B0604020202020204" pitchFamily="34" charset="0"/>
                      </a:endParaRPr>
                    </a:p>
                  </a:txBody>
                  <a:tcPr marL="51434" marR="51434" marT="0" marB="0" anchor="ctr">
                    <a:lnL w="12700" cmpd="sng">
                      <a:solidFill>
                        <a:srgbClr val="5ECCF3"/>
                      </a:solidFill>
                    </a:lnL>
                    <a:lnR w="12700" cmpd="sng">
                      <a:solidFill>
                        <a:srgbClr val="5ECCF3"/>
                      </a:solidFill>
                    </a:lnR>
                    <a:lnT w="12700" cmpd="sng">
                      <a:solidFill>
                        <a:srgbClr val="5ECCF3"/>
                      </a:solidFill>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nSpc>
                          <a:spcPct val="106000"/>
                        </a:lnSpc>
                        <a:spcAft>
                          <a:spcPts val="0"/>
                        </a:spcAft>
                      </a:pPr>
                      <a:r>
                        <a:rPr lang="pl-PL" sz="1100" b="0" kern="150" dirty="0">
                          <a:effectLst/>
                          <a:latin typeface="Arial" panose="020B0604020202020204" pitchFamily="34" charset="0"/>
                          <a:cs typeface="Arial" panose="020B0604020202020204" pitchFamily="34" charset="0"/>
                        </a:rPr>
                        <a:t>Razem</a:t>
                      </a:r>
                      <a:endParaRPr lang="pl-PL" sz="11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1434" marR="51434" marT="0" marB="0" anchor="ctr">
                    <a:lnL w="12700" cmpd="sng">
                      <a:solidFill>
                        <a:srgbClr val="5ECCF3"/>
                      </a:solidFill>
                    </a:lnL>
                    <a:lnR w="12700" cmpd="sng">
                      <a:solidFill>
                        <a:srgbClr val="5ECCF3"/>
                      </a:solidFill>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47</a:t>
                      </a:r>
                    </a:p>
                  </a:txBody>
                  <a:tcPr marL="51434" marR="51434" marT="0" marB="0" anchor="ctr">
                    <a:lnL w="12700" cap="flat" cmpd="sng" algn="ctr">
                      <a:solidFill>
                        <a:srgbClr val="5ECCF3"/>
                      </a:solidFill>
                      <a:prstDash val="solid"/>
                      <a:round/>
                      <a:headEnd type="none" w="med" len="med"/>
                      <a:tailEnd type="none" w="med" len="med"/>
                    </a:lnL>
                    <a:lnR w="12700" cmpd="sng">
                      <a:solidFill>
                        <a:srgbClr val="5ECCF3"/>
                      </a:solidFill>
                    </a:lnR>
                    <a:lnT w="12700" cap="flat" cmpd="sng" algn="ctr">
                      <a:solidFill>
                        <a:srgbClr val="5ECCF3"/>
                      </a:solidFill>
                      <a:prstDash val="solid"/>
                      <a:round/>
                      <a:headEnd type="none" w="med" len="med"/>
                      <a:tailEnd type="none" w="med" len="med"/>
                    </a:lnT>
                    <a:lnB w="12700" cmpd="sng">
                      <a:solidFill>
                        <a:srgbClr val="5ECCF3"/>
                      </a:solidFill>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0006"/>
                  </a:ext>
                </a:extLst>
              </a:tr>
            </a:tbl>
          </a:graphicData>
        </a:graphic>
      </p:graphicFrame>
      <p:sp>
        <p:nvSpPr>
          <p:cNvPr id="2" name="Prostokąt 1"/>
          <p:cNvSpPr/>
          <p:nvPr/>
        </p:nvSpPr>
        <p:spPr>
          <a:xfrm>
            <a:off x="4179599" y="6389406"/>
            <a:ext cx="580613" cy="276999"/>
          </a:xfrm>
          <a:prstGeom prst="rect">
            <a:avLst/>
          </a:prstGeom>
        </p:spPr>
        <p:txBody>
          <a:bodyPr wrap="square">
            <a:spAutoFit/>
          </a:bodyPr>
          <a:lstStyle/>
          <a:p>
            <a:r>
              <a:rPr lang="pl-PL" altLang="pl-PL" sz="1200" b="1" dirty="0">
                <a:solidFill>
                  <a:srgbClr val="7F7F7F"/>
                </a:solidFill>
                <a:latin typeface="+mj-lt"/>
              </a:rPr>
              <a:t>20</a:t>
            </a:r>
          </a:p>
        </p:txBody>
      </p:sp>
    </p:spTree>
    <p:extLst>
      <p:ext uri="{BB962C8B-B14F-4D97-AF65-F5344CB8AC3E}">
        <p14:creationId xmlns:p14="http://schemas.microsoft.com/office/powerpoint/2010/main" val="3411054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9F849A99-A673-4198-87E5-E081E42978FD}" type="slidenum">
              <a:rPr lang="pl-PL" altLang="pl-PL" sz="1200" smtClean="0">
                <a:solidFill>
                  <a:srgbClr val="7F7F7F"/>
                </a:solidFill>
              </a:rPr>
              <a:pPr>
                <a:spcBef>
                  <a:spcPct val="0"/>
                </a:spcBef>
                <a:spcAft>
                  <a:spcPct val="0"/>
                </a:spcAft>
                <a:buClrTx/>
                <a:buSzTx/>
                <a:buFontTx/>
                <a:buNone/>
              </a:pPr>
              <a:t>21</a:t>
            </a:fld>
            <a:endParaRPr lang="pl-PL" altLang="pl-PL" sz="1200" dirty="0">
              <a:solidFill>
                <a:srgbClr val="7F7F7F"/>
              </a:solidFill>
            </a:endParaRPr>
          </a:p>
        </p:txBody>
      </p:sp>
      <p:sp>
        <p:nvSpPr>
          <p:cNvPr id="5"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p:txBody>
      </p:sp>
      <p:cxnSp>
        <p:nvCxnSpPr>
          <p:cNvPr id="6" name="Łącznik prosty 5"/>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rostokąt 1"/>
          <p:cNvSpPr/>
          <p:nvPr/>
        </p:nvSpPr>
        <p:spPr>
          <a:xfrm>
            <a:off x="684213" y="1187073"/>
            <a:ext cx="7880350" cy="338554"/>
          </a:xfrm>
          <a:prstGeom prst="rect">
            <a:avLst/>
          </a:prstGeom>
        </p:spPr>
        <p:txBody>
          <a:bodyPr>
            <a:spAutoFit/>
          </a:bodyPr>
          <a:lstStyle/>
          <a:p>
            <a:pPr algn="just">
              <a:defRPr/>
            </a:pPr>
            <a:r>
              <a:rPr lang="pl-PL" sz="1600" b="1" dirty="0">
                <a:solidFill>
                  <a:schemeClr val="bg2">
                    <a:lumMod val="50000"/>
                  </a:schemeClr>
                </a:solidFill>
                <a:latin typeface="+mn-lt"/>
              </a:rPr>
              <a:t>Uczniowie z inną formą nauczania</a:t>
            </a:r>
          </a:p>
        </p:txBody>
      </p:sp>
      <p:sp>
        <p:nvSpPr>
          <p:cNvPr id="3" name="Prostokąt 2"/>
          <p:cNvSpPr/>
          <p:nvPr/>
        </p:nvSpPr>
        <p:spPr>
          <a:xfrm>
            <a:off x="684213" y="656431"/>
            <a:ext cx="7827962" cy="338554"/>
          </a:xfrm>
          <a:prstGeom prst="rect">
            <a:avLst/>
          </a:prstGeom>
        </p:spPr>
        <p:txBody>
          <a:bodyPr wrap="square">
            <a:spAutoFit/>
          </a:bodyPr>
          <a:lstStyle/>
          <a:p>
            <a:r>
              <a:rPr lang="pl-PL" sz="1600" b="1" dirty="0">
                <a:solidFill>
                  <a:schemeClr val="bg2">
                    <a:lumMod val="50000"/>
                  </a:schemeClr>
                </a:solidFill>
                <a:latin typeface="+mn-lt"/>
              </a:rPr>
              <a:t>Wsparcie uczniów o specjalnych potrzebach  edukacyjnych</a:t>
            </a:r>
          </a:p>
        </p:txBody>
      </p:sp>
      <p:graphicFrame>
        <p:nvGraphicFramePr>
          <p:cNvPr id="12" name="Tabela 11"/>
          <p:cNvGraphicFramePr>
            <a:graphicFrameLocks noGrp="1"/>
          </p:cNvGraphicFramePr>
          <p:nvPr>
            <p:extLst>
              <p:ext uri="{D42A27DB-BD31-4B8C-83A1-F6EECF244321}">
                <p14:modId xmlns:p14="http://schemas.microsoft.com/office/powerpoint/2010/main" val="1674497283"/>
              </p:ext>
            </p:extLst>
          </p:nvPr>
        </p:nvGraphicFramePr>
        <p:xfrm>
          <a:off x="1090451" y="1635376"/>
          <a:ext cx="6963097" cy="4158808"/>
        </p:xfrm>
        <a:graphic>
          <a:graphicData uri="http://schemas.openxmlformats.org/drawingml/2006/table">
            <a:tbl>
              <a:tblPr firstRow="1" bandRow="1">
                <a:tableStyleId>{5DA37D80-6434-44D0-A028-1B22A696006F}</a:tableStyleId>
              </a:tblPr>
              <a:tblGrid>
                <a:gridCol w="2473437">
                  <a:extLst>
                    <a:ext uri="{9D8B030D-6E8A-4147-A177-3AD203B41FA5}">
                      <a16:colId xmlns:a16="http://schemas.microsoft.com/office/drawing/2014/main" val="20000"/>
                    </a:ext>
                  </a:extLst>
                </a:gridCol>
                <a:gridCol w="121575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005697">
                  <a:extLst>
                    <a:ext uri="{9D8B030D-6E8A-4147-A177-3AD203B41FA5}">
                      <a16:colId xmlns:a16="http://schemas.microsoft.com/office/drawing/2014/main" val="20003"/>
                    </a:ext>
                  </a:extLst>
                </a:gridCol>
                <a:gridCol w="1044075">
                  <a:extLst>
                    <a:ext uri="{9D8B030D-6E8A-4147-A177-3AD203B41FA5}">
                      <a16:colId xmlns:a16="http://schemas.microsoft.com/office/drawing/2014/main" val="20004"/>
                    </a:ext>
                  </a:extLst>
                </a:gridCol>
              </a:tblGrid>
              <a:tr h="619653">
                <a:tc>
                  <a:txBody>
                    <a:bodyPr/>
                    <a:lstStyle/>
                    <a:p>
                      <a:pPr algn="ctr" fontAlgn="b"/>
                      <a:r>
                        <a:rPr lang="pl-PL" sz="1000" b="1" i="0" u="none" strike="noStrike" dirty="0">
                          <a:solidFill>
                            <a:srgbClr val="000000"/>
                          </a:solidFill>
                          <a:effectLst/>
                          <a:latin typeface="Arial" panose="020B0604020202020204" pitchFamily="34" charset="0"/>
                          <a:cs typeface="Arial" panose="020B0604020202020204" pitchFamily="34" charset="0"/>
                        </a:rPr>
                        <a:t>Placówka oświatowa</a:t>
                      </a:r>
                    </a:p>
                  </a:txBody>
                  <a:tcPr marL="0" marR="0" marT="0" marB="0" anchor="ctr">
                    <a:cell3D prstMaterial="dkEdge">
                      <a:bevel/>
                      <a:lightRig rig="flood" dir="t"/>
                    </a:cell3D>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900" b="0" dirty="0">
                          <a:latin typeface="Arial" panose="020B0604020202020204" pitchFamily="34" charset="0"/>
                          <a:cs typeface="Arial" panose="020B0604020202020204" pitchFamily="34" charset="0"/>
                        </a:rPr>
                        <a:t>nauczanie</a:t>
                      </a:r>
                    </a:p>
                    <a:p>
                      <a:pPr algn="ctr"/>
                      <a:r>
                        <a:rPr lang="pl-PL" sz="900" b="0" dirty="0">
                          <a:latin typeface="Arial" panose="020B0604020202020204" pitchFamily="34" charset="0"/>
                          <a:cs typeface="Arial" panose="020B0604020202020204" pitchFamily="34" charset="0"/>
                        </a:rPr>
                        <a:t>indywidualne</a:t>
                      </a:r>
                    </a:p>
                  </a:txBody>
                  <a:tcPr anchor="ctr">
                    <a:cell3D prstMaterial="dkEdge">
                      <a:bevel/>
                      <a:lightRig rig="flood" dir="t"/>
                    </a:cell3D>
                  </a:tcPr>
                </a:tc>
                <a:tc>
                  <a:txBody>
                    <a:bodyPr/>
                    <a:lstStyle/>
                    <a:p>
                      <a:pPr algn="ctr"/>
                      <a:r>
                        <a:rPr lang="pl-PL" sz="900" b="0" baseline="0" dirty="0">
                          <a:latin typeface="Arial" panose="020B0604020202020204" pitchFamily="34" charset="0"/>
                          <a:cs typeface="Arial" panose="020B0604020202020204" pitchFamily="34" charset="0"/>
                        </a:rPr>
                        <a:t>zindywidualizowana ścieżka</a:t>
                      </a:r>
                      <a:endParaRPr lang="pl-PL" sz="900" b="0"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r>
                        <a:rPr lang="pl-PL" sz="900" b="0" dirty="0">
                          <a:latin typeface="Arial" panose="020B0604020202020204" pitchFamily="34" charset="0"/>
                          <a:cs typeface="Arial" panose="020B0604020202020204" pitchFamily="34" charset="0"/>
                        </a:rPr>
                        <a:t>indywidualny program nauczania</a:t>
                      </a:r>
                    </a:p>
                  </a:txBody>
                  <a:tcPr anchor="ctr">
                    <a:cell3D prstMaterial="dkEdge">
                      <a:bevel/>
                      <a:lightRig rig="flood" dir="t"/>
                    </a:cell3D>
                  </a:tcPr>
                </a:tc>
                <a:tc>
                  <a:txBody>
                    <a:bodyPr/>
                    <a:lstStyle/>
                    <a:p>
                      <a:pPr algn="ctr"/>
                      <a:r>
                        <a:rPr lang="pl-PL" sz="900" b="0" dirty="0">
                          <a:latin typeface="Arial" panose="020B0604020202020204" pitchFamily="34" charset="0"/>
                          <a:cs typeface="Arial" panose="020B0604020202020204" pitchFamily="34" charset="0"/>
                        </a:rPr>
                        <a:t>indywidualny tok nauki</a:t>
                      </a:r>
                    </a:p>
                  </a:txBody>
                  <a:tcPr anchor="ctr">
                    <a:cell3D prstMaterial="dkEdge">
                      <a:bevel/>
                      <a:lightRig rig="flood" dir="t"/>
                    </a:cell3D>
                  </a:tcPr>
                </a:tc>
                <a:extLst>
                  <a:ext uri="{0D108BD9-81ED-4DB2-BD59-A6C34878D82A}">
                    <a16:rowId xmlns:a16="http://schemas.microsoft.com/office/drawing/2014/main" val="10000"/>
                  </a:ext>
                </a:extLst>
              </a:tr>
              <a:tr h="30043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a:t>
                      </a:r>
                      <a:r>
                        <a:rPr lang="pl-PL" sz="1000" b="0" i="0" u="none" strike="noStrike" baseline="0" dirty="0">
                          <a:solidFill>
                            <a:srgbClr val="000000"/>
                          </a:solidFill>
                          <a:effectLst/>
                          <a:latin typeface="Arial" panose="020B0604020202020204" pitchFamily="34" charset="0"/>
                          <a:cs typeface="Arial" panose="020B0604020202020204" pitchFamily="34" charset="0"/>
                        </a:rPr>
                        <a:t> </a:t>
                      </a:r>
                      <a:r>
                        <a:rPr lang="pl-PL" sz="1000" b="0" i="0" u="none" strike="noStrike" dirty="0">
                          <a:solidFill>
                            <a:srgbClr val="000000"/>
                          </a:solidFill>
                          <a:effectLst/>
                          <a:latin typeface="Arial" panose="020B0604020202020204" pitchFamily="34" charset="0"/>
                          <a:cs typeface="Arial" panose="020B0604020202020204" pitchFamily="34" charset="0"/>
                        </a:rPr>
                        <a:t>w Józefosławiu</a:t>
                      </a:r>
                    </a:p>
                  </a:txBody>
                  <a:tcPr marL="0" marR="0" marT="0" marB="0" anchor="ctr">
                    <a:cell3D prstMaterial="dkEdge">
                      <a:bevel/>
                      <a:lightRig rig="flood" dir="t"/>
                    </a:cell3D>
                    <a:noFill/>
                  </a:tcPr>
                </a:tc>
                <a:tc>
                  <a:txBody>
                    <a:bodyPr/>
                    <a:lstStyle/>
                    <a:p>
                      <a:pPr algn="ctr" fontAlgn="b"/>
                      <a:r>
                        <a:rPr lang="pl-PL" sz="1000" b="0" i="0" u="none" strike="noStrike" dirty="0">
                          <a:solidFill>
                            <a:schemeClr val="tx1"/>
                          </a:solidFill>
                          <a:effectLst/>
                          <a:latin typeface="Arial" panose="020B0604020202020204" pitchFamily="34" charset="0"/>
                          <a:cs typeface="Arial" panose="020B0604020202020204" pitchFamily="34" charset="0"/>
                        </a:rPr>
                        <a:t>-</a:t>
                      </a:r>
                    </a:p>
                  </a:txBody>
                  <a:tcPr marL="0" marR="0" marT="0" marB="0" anchor="ct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noFill/>
                  </a:tcPr>
                </a:tc>
                <a:tc>
                  <a:txBody>
                    <a:bodyPr/>
                    <a:lstStyle/>
                    <a:p>
                      <a:pPr algn="ctr"/>
                      <a:r>
                        <a:rPr lang="pl-PL" sz="1000" b="0" dirty="0">
                          <a:latin typeface="Arial" panose="020B0604020202020204" pitchFamily="34" charset="0"/>
                          <a:cs typeface="Arial" panose="020B0604020202020204" pitchFamily="34" charset="0"/>
                        </a:rPr>
                        <a:t>-</a:t>
                      </a:r>
                    </a:p>
                  </a:txBody>
                  <a:tcPr>
                    <a:cell3D prstMaterial="dkEdge">
                      <a:bevel/>
                      <a:lightRig rig="flood" dir="t"/>
                    </a:cell3D>
                    <a:noFill/>
                  </a:tcPr>
                </a:tc>
                <a:extLst>
                  <a:ext uri="{0D108BD9-81ED-4DB2-BD59-A6C34878D82A}">
                    <a16:rowId xmlns:a16="http://schemas.microsoft.com/office/drawing/2014/main" val="10001"/>
                  </a:ext>
                </a:extLst>
              </a:tr>
              <a:tr h="30043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w Chylicach</a:t>
                      </a:r>
                    </a:p>
                  </a:txBody>
                  <a:tcPr marL="0" marR="0" marT="0" marB="0" anchor="ctr">
                    <a:cell3D prstMaterial="dkEdge">
                      <a:bevel/>
                      <a:lightRig rig="flood" dir="t"/>
                    </a:cell3D>
                  </a:tcPr>
                </a:tc>
                <a:tc>
                  <a:txBody>
                    <a:bodyPr/>
                    <a:lstStyle/>
                    <a:p>
                      <a:pPr algn="ctr" fontAlgn="b"/>
                      <a:r>
                        <a:rPr lang="pl-PL" sz="1000" b="0" i="0" u="none" strike="noStrike" dirty="0">
                          <a:solidFill>
                            <a:schemeClr val="tx1"/>
                          </a:solidFill>
                          <a:effectLst/>
                          <a:latin typeface="Arial" panose="020B0604020202020204" pitchFamily="34" charset="0"/>
                          <a:cs typeface="Arial" panose="020B0604020202020204" pitchFamily="34" charset="0"/>
                        </a:rPr>
                        <a:t>1</a:t>
                      </a:r>
                    </a:p>
                  </a:txBody>
                  <a:tcPr marL="0" marR="0" marT="0" marB="0" anchor="ctr">
                    <a:cell3D prstMaterial="dkEdge">
                      <a:bevel/>
                      <a:lightRig rig="flood" dir="t"/>
                    </a:cell3D>
                  </a:tcPr>
                </a:tc>
                <a:tc>
                  <a:txBody>
                    <a:bodyPr/>
                    <a:lstStyle/>
                    <a:p>
                      <a:pPr algn="ctr"/>
                      <a:r>
                        <a:rPr lang="pl-PL" sz="1000" dirty="0">
                          <a:solidFill>
                            <a:schemeClr val="tx1"/>
                          </a:solidFill>
                          <a:latin typeface="Arial" panose="020B0604020202020204" pitchFamily="34" charset="0"/>
                          <a:cs typeface="Arial" panose="020B0604020202020204" pitchFamily="34" charset="0"/>
                        </a:rPr>
                        <a:t>5</a:t>
                      </a:r>
                    </a:p>
                  </a:txBody>
                  <a:tcPr>
                    <a:cell3D prstMaterial="dkEdge">
                      <a:bevel/>
                      <a:lightRig rig="flood" dir="t"/>
                    </a:cell3D>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tcPr>
                </a:tc>
                <a:tc>
                  <a:txBody>
                    <a:bodyPr/>
                    <a:lstStyle/>
                    <a:p>
                      <a:pPr algn="ctr"/>
                      <a:r>
                        <a:rPr lang="pl-PL" sz="1000" b="0" dirty="0">
                          <a:latin typeface="Arial" panose="020B0604020202020204" pitchFamily="34" charset="0"/>
                          <a:cs typeface="Arial" panose="020B0604020202020204" pitchFamily="34" charset="0"/>
                        </a:rPr>
                        <a:t>-</a:t>
                      </a:r>
                    </a:p>
                  </a:txBody>
                  <a:tcPr>
                    <a:cell3D prstMaterial="dkEdge">
                      <a:bevel/>
                      <a:lightRig rig="flood" dir="t"/>
                    </a:cell3D>
                  </a:tcPr>
                </a:tc>
                <a:extLst>
                  <a:ext uri="{0D108BD9-81ED-4DB2-BD59-A6C34878D82A}">
                    <a16:rowId xmlns:a16="http://schemas.microsoft.com/office/drawing/2014/main" val="10002"/>
                  </a:ext>
                </a:extLst>
              </a:tr>
              <a:tr h="30043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w Głoskowie</a:t>
                      </a:r>
                    </a:p>
                  </a:txBody>
                  <a:tcPr marL="0" marR="0" marT="0" marB="0" anchor="ctr">
                    <a:cell3D prstMaterial="dkEdge">
                      <a:bevel/>
                      <a:lightRig rig="flood" dir="t"/>
                    </a:cell3D>
                    <a:noFill/>
                  </a:tcPr>
                </a:tc>
                <a:tc>
                  <a:txBody>
                    <a:bodyPr/>
                    <a:lstStyle/>
                    <a:p>
                      <a:pPr algn="ctr" fontAlgn="b"/>
                      <a:r>
                        <a:rPr lang="pl-PL" sz="1000" b="0" i="0" u="none" strike="noStrike" dirty="0">
                          <a:solidFill>
                            <a:schemeClr val="tx1"/>
                          </a:solidFill>
                          <a:effectLst/>
                          <a:latin typeface="Arial" panose="020B0604020202020204" pitchFamily="34" charset="0"/>
                          <a:cs typeface="Arial" panose="020B0604020202020204" pitchFamily="34" charset="0"/>
                        </a:rPr>
                        <a:t>1</a:t>
                      </a:r>
                    </a:p>
                  </a:txBody>
                  <a:tcPr marL="0" marR="0" marT="0" marB="0" anchor="ct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1</a:t>
                      </a:r>
                    </a:p>
                  </a:txBody>
                  <a:tcP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noFill/>
                  </a:tcPr>
                </a:tc>
                <a:tc>
                  <a:txBody>
                    <a:bodyPr/>
                    <a:lstStyle/>
                    <a:p>
                      <a:pPr algn="ctr"/>
                      <a:r>
                        <a:rPr lang="pl-PL" sz="1000" b="0" dirty="0">
                          <a:latin typeface="Arial" panose="020B0604020202020204" pitchFamily="34" charset="0"/>
                          <a:cs typeface="Arial" panose="020B0604020202020204" pitchFamily="34" charset="0"/>
                        </a:rPr>
                        <a:t>-</a:t>
                      </a:r>
                    </a:p>
                  </a:txBody>
                  <a:tcPr>
                    <a:cell3D prstMaterial="dkEdge">
                      <a:bevel/>
                      <a:lightRig rig="flood" dir="t"/>
                    </a:cell3D>
                    <a:noFill/>
                  </a:tcPr>
                </a:tc>
                <a:extLst>
                  <a:ext uri="{0D108BD9-81ED-4DB2-BD59-A6C34878D82A}">
                    <a16:rowId xmlns:a16="http://schemas.microsoft.com/office/drawing/2014/main" val="10003"/>
                  </a:ext>
                </a:extLst>
              </a:tr>
              <a:tr h="30043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a:t>
                      </a:r>
                      <a:r>
                        <a:rPr lang="pl-PL" sz="1000" b="0" i="0" u="none" strike="noStrike" baseline="0" dirty="0">
                          <a:solidFill>
                            <a:srgbClr val="000000"/>
                          </a:solidFill>
                          <a:effectLst/>
                          <a:latin typeface="Arial" panose="020B0604020202020204" pitchFamily="34" charset="0"/>
                          <a:cs typeface="Arial" panose="020B0604020202020204" pitchFamily="34" charset="0"/>
                        </a:rPr>
                        <a:t> </a:t>
                      </a:r>
                      <a:r>
                        <a:rPr lang="pl-PL" sz="1000" b="0" i="0" u="none" strike="noStrike" dirty="0">
                          <a:solidFill>
                            <a:srgbClr val="000000"/>
                          </a:solidFill>
                          <a:effectLst/>
                          <a:latin typeface="Arial" panose="020B0604020202020204" pitchFamily="34" charset="0"/>
                          <a:cs typeface="Arial" panose="020B0604020202020204" pitchFamily="34" charset="0"/>
                        </a:rPr>
                        <a:t>w Zalesiu Górnym</a:t>
                      </a:r>
                    </a:p>
                  </a:txBody>
                  <a:tcPr marL="0" marR="0" marT="0" marB="0" anchor="ctr">
                    <a:cell3D prstMaterial="dkEdge">
                      <a:bevel/>
                      <a:lightRig rig="flood" dir="t"/>
                    </a:cell3D>
                  </a:tcPr>
                </a:tc>
                <a:tc>
                  <a:txBody>
                    <a:bodyPr/>
                    <a:lstStyle/>
                    <a:p>
                      <a:pPr algn="ctr" fontAlgn="b"/>
                      <a:r>
                        <a:rPr lang="pl-PL" sz="1000" b="0" i="0" u="none" strike="noStrike" dirty="0">
                          <a:solidFill>
                            <a:schemeClr val="tx1"/>
                          </a:solidFill>
                          <a:effectLst/>
                          <a:latin typeface="Arial" panose="020B0604020202020204" pitchFamily="34" charset="0"/>
                          <a:cs typeface="Arial" panose="020B0604020202020204" pitchFamily="34" charset="0"/>
                        </a:rPr>
                        <a:t>1</a:t>
                      </a:r>
                    </a:p>
                  </a:txBody>
                  <a:tcPr marL="0" marR="0" marT="0" marB="0" anchor="ctr">
                    <a:cell3D prstMaterial="dkEdge">
                      <a:bevel/>
                      <a:lightRig rig="flood" dir="t"/>
                    </a:cell3D>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tcPr>
                </a:tc>
                <a:tc>
                  <a:txBody>
                    <a:bodyPr/>
                    <a:lstStyle/>
                    <a:p>
                      <a:pPr algn="ctr"/>
                      <a:r>
                        <a:rPr lang="pl-PL" sz="1000" b="0" dirty="0">
                          <a:latin typeface="Arial" panose="020B0604020202020204" pitchFamily="34" charset="0"/>
                          <a:cs typeface="Arial" panose="020B0604020202020204" pitchFamily="34" charset="0"/>
                        </a:rPr>
                        <a:t>-</a:t>
                      </a:r>
                    </a:p>
                  </a:txBody>
                  <a:tcPr>
                    <a:cell3D prstMaterial="dkEdge">
                      <a:bevel/>
                      <a:lightRig rig="flood" dir="t"/>
                    </a:cell3D>
                  </a:tcPr>
                </a:tc>
                <a:extLst>
                  <a:ext uri="{0D108BD9-81ED-4DB2-BD59-A6C34878D82A}">
                    <a16:rowId xmlns:a16="http://schemas.microsoft.com/office/drawing/2014/main" val="10004"/>
                  </a:ext>
                </a:extLst>
              </a:tr>
              <a:tr h="30043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w Jazgarzewie</a:t>
                      </a:r>
                    </a:p>
                  </a:txBody>
                  <a:tcPr marL="0" marR="0" marT="0" marB="0" anchor="ctr">
                    <a:cell3D prstMaterial="dkEdge">
                      <a:bevel/>
                      <a:lightRig rig="flood" dir="t"/>
                    </a:cell3D>
                    <a:noFill/>
                  </a:tcPr>
                </a:tc>
                <a:tc>
                  <a:txBody>
                    <a:bodyPr/>
                    <a:lstStyle/>
                    <a:p>
                      <a:pPr algn="ctr" fontAlgn="b"/>
                      <a:r>
                        <a:rPr lang="pl-PL" sz="1000" b="0" i="0" u="none" strike="noStrike" dirty="0">
                          <a:solidFill>
                            <a:schemeClr val="tx1"/>
                          </a:solidFill>
                          <a:effectLst/>
                          <a:latin typeface="Arial" panose="020B0604020202020204" pitchFamily="34" charset="0"/>
                          <a:cs typeface="Arial" panose="020B0604020202020204" pitchFamily="34" charset="0"/>
                        </a:rPr>
                        <a:t>-</a:t>
                      </a:r>
                    </a:p>
                  </a:txBody>
                  <a:tcPr marL="0" marR="0" marT="0" marB="0" anchor="ct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1</a:t>
                      </a:r>
                    </a:p>
                  </a:txBody>
                  <a:tcP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8</a:t>
                      </a:r>
                    </a:p>
                  </a:txBody>
                  <a:tcPr>
                    <a:cell3D prstMaterial="dkEdge">
                      <a:bevel/>
                      <a:lightRig rig="flood" dir="t"/>
                    </a:cell3D>
                    <a:noFill/>
                  </a:tcPr>
                </a:tc>
                <a:tc>
                  <a:txBody>
                    <a:bodyPr/>
                    <a:lstStyle/>
                    <a:p>
                      <a:pPr algn="ctr"/>
                      <a:r>
                        <a:rPr lang="pl-PL" sz="1000" b="0" dirty="0">
                          <a:latin typeface="Arial" panose="020B0604020202020204" pitchFamily="34" charset="0"/>
                          <a:cs typeface="Arial" panose="020B0604020202020204" pitchFamily="34" charset="0"/>
                        </a:rPr>
                        <a:t>-</a:t>
                      </a:r>
                    </a:p>
                  </a:txBody>
                  <a:tcPr>
                    <a:cell3D prstMaterial="dkEdge">
                      <a:bevel/>
                      <a:lightRig rig="flood" dir="t"/>
                    </a:cell3D>
                    <a:noFill/>
                  </a:tcPr>
                </a:tc>
                <a:extLst>
                  <a:ext uri="{0D108BD9-81ED-4DB2-BD59-A6C34878D82A}">
                    <a16:rowId xmlns:a16="http://schemas.microsoft.com/office/drawing/2014/main" val="10005"/>
                  </a:ext>
                </a:extLst>
              </a:tr>
              <a:tr h="30043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Nr</a:t>
                      </a:r>
                      <a:r>
                        <a:rPr lang="pl-PL" sz="1000" b="0" i="0" u="none" strike="noStrike" baseline="0" dirty="0">
                          <a:solidFill>
                            <a:srgbClr val="000000"/>
                          </a:solidFill>
                          <a:effectLst/>
                          <a:latin typeface="Arial" panose="020B0604020202020204" pitchFamily="34" charset="0"/>
                          <a:cs typeface="Arial" panose="020B0604020202020204" pitchFamily="34" charset="0"/>
                        </a:rPr>
                        <a:t> 1</a:t>
                      </a:r>
                      <a:r>
                        <a:rPr lang="pl-PL" sz="1000" b="0" i="0" u="none" strike="noStrike" dirty="0">
                          <a:solidFill>
                            <a:srgbClr val="000000"/>
                          </a:solidFill>
                          <a:effectLst/>
                          <a:latin typeface="Arial" panose="020B0604020202020204" pitchFamily="34" charset="0"/>
                          <a:cs typeface="Arial" panose="020B0604020202020204" pitchFamily="34" charset="0"/>
                        </a:rPr>
                        <a:t> w Piasecznie</a:t>
                      </a:r>
                    </a:p>
                  </a:txBody>
                  <a:tcPr marL="0" marR="0" marT="0" marB="0" anchor="ctr">
                    <a:cell3D prstMaterial="dkEdge">
                      <a:bevel/>
                      <a:lightRig rig="flood" dir="t"/>
                    </a:cell3D>
                  </a:tcPr>
                </a:tc>
                <a:tc>
                  <a:txBody>
                    <a:bodyPr/>
                    <a:lstStyle/>
                    <a:p>
                      <a:pPr algn="ctr" fontAlgn="b"/>
                      <a:r>
                        <a:rPr lang="pl-PL" sz="1000" b="0" i="0" u="none" strike="noStrike" dirty="0">
                          <a:solidFill>
                            <a:schemeClr val="tx1"/>
                          </a:solidFill>
                          <a:effectLst/>
                          <a:latin typeface="Arial" panose="020B0604020202020204" pitchFamily="34" charset="0"/>
                          <a:cs typeface="Arial" panose="020B0604020202020204" pitchFamily="34" charset="0"/>
                        </a:rPr>
                        <a:t>1</a:t>
                      </a:r>
                    </a:p>
                  </a:txBody>
                  <a:tcPr marL="0" marR="0" marT="0" marB="0" anchor="ctr">
                    <a:cell3D prstMaterial="dkEdge">
                      <a:bevel/>
                      <a:lightRig rig="flood" dir="t"/>
                    </a:cell3D>
                  </a:tcPr>
                </a:tc>
                <a:tc>
                  <a:txBody>
                    <a:bodyPr/>
                    <a:lstStyle/>
                    <a:p>
                      <a:pPr algn="ctr"/>
                      <a:r>
                        <a:rPr lang="pl-PL" sz="1000" dirty="0">
                          <a:solidFill>
                            <a:schemeClr val="tx1"/>
                          </a:solidFill>
                          <a:latin typeface="Arial" panose="020B0604020202020204" pitchFamily="34" charset="0"/>
                          <a:cs typeface="Arial" panose="020B0604020202020204" pitchFamily="34" charset="0"/>
                        </a:rPr>
                        <a:t>1</a:t>
                      </a:r>
                    </a:p>
                  </a:txBody>
                  <a:tcPr>
                    <a:cell3D prstMaterial="dkEdge">
                      <a:bevel/>
                      <a:lightRig rig="flood" dir="t"/>
                    </a:cell3D>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tcPr>
                </a:tc>
                <a:tc>
                  <a:txBody>
                    <a:bodyPr/>
                    <a:lstStyle/>
                    <a:p>
                      <a:pPr algn="ctr"/>
                      <a:r>
                        <a:rPr lang="pl-PL" sz="1000" b="0" dirty="0">
                          <a:latin typeface="Arial" panose="020B0604020202020204" pitchFamily="34" charset="0"/>
                          <a:cs typeface="Arial" panose="020B0604020202020204" pitchFamily="34" charset="0"/>
                        </a:rPr>
                        <a:t>-</a:t>
                      </a:r>
                    </a:p>
                  </a:txBody>
                  <a:tcPr>
                    <a:cell3D prstMaterial="dkEdge">
                      <a:bevel/>
                      <a:lightRig rig="flood" dir="t"/>
                    </a:cell3D>
                  </a:tcPr>
                </a:tc>
                <a:extLst>
                  <a:ext uri="{0D108BD9-81ED-4DB2-BD59-A6C34878D82A}">
                    <a16:rowId xmlns:a16="http://schemas.microsoft.com/office/drawing/2014/main" val="10006"/>
                  </a:ext>
                </a:extLst>
              </a:tr>
              <a:tr h="30043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Nr 2  w Piasecznie</a:t>
                      </a:r>
                    </a:p>
                  </a:txBody>
                  <a:tcPr marL="0" marR="0" marT="0" marB="0" anchor="ctr">
                    <a:cell3D prstMaterial="dkEdge">
                      <a:bevel/>
                      <a:lightRig rig="flood" dir="t"/>
                    </a:cell3D>
                    <a:noFill/>
                  </a:tcPr>
                </a:tc>
                <a:tc>
                  <a:txBody>
                    <a:bodyPr/>
                    <a:lstStyle/>
                    <a:p>
                      <a:pPr algn="ctr" fontAlgn="b"/>
                      <a:r>
                        <a:rPr lang="pl-PL" sz="1000" b="0" i="0" u="none" strike="noStrike" dirty="0">
                          <a:solidFill>
                            <a:schemeClr val="tx1"/>
                          </a:solidFill>
                          <a:effectLst/>
                          <a:latin typeface="Arial" panose="020B0604020202020204" pitchFamily="34" charset="0"/>
                          <a:cs typeface="Arial" panose="020B0604020202020204" pitchFamily="34" charset="0"/>
                        </a:rPr>
                        <a:t>3</a:t>
                      </a:r>
                    </a:p>
                  </a:txBody>
                  <a:tcPr marL="0" marR="0" marT="0" marB="0" anchor="ct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18</a:t>
                      </a:r>
                    </a:p>
                  </a:txBody>
                  <a:tcPr>
                    <a:cell3D prstMaterial="dkEdge">
                      <a:bevel/>
                      <a:lightRig rig="flood" dir="t"/>
                    </a:cell3D>
                    <a:noFill/>
                  </a:tcPr>
                </a:tc>
                <a:tc>
                  <a:txBody>
                    <a:bodyPr/>
                    <a:lstStyle/>
                    <a:p>
                      <a:pPr algn="ctr"/>
                      <a:r>
                        <a:rPr lang="pl-PL" sz="1000" b="0" dirty="0">
                          <a:latin typeface="Arial" panose="020B0604020202020204" pitchFamily="34" charset="0"/>
                          <a:cs typeface="Arial" panose="020B0604020202020204" pitchFamily="34" charset="0"/>
                        </a:rPr>
                        <a:t>1</a:t>
                      </a:r>
                    </a:p>
                  </a:txBody>
                  <a:tcPr>
                    <a:cell3D prstMaterial="dkEdge">
                      <a:bevel/>
                      <a:lightRig rig="flood" dir="t"/>
                    </a:cell3D>
                    <a:noFill/>
                  </a:tcPr>
                </a:tc>
                <a:extLst>
                  <a:ext uri="{0D108BD9-81ED-4DB2-BD59-A6C34878D82A}">
                    <a16:rowId xmlns:a16="http://schemas.microsoft.com/office/drawing/2014/main" val="10007"/>
                  </a:ext>
                </a:extLst>
              </a:tr>
              <a:tr h="30043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Nr 3 w Piasecznie</a:t>
                      </a:r>
                    </a:p>
                  </a:txBody>
                  <a:tcPr marL="0" marR="0" marT="0" marB="0" anchor="ctr">
                    <a:cell3D prstMaterial="dkEdge">
                      <a:bevel/>
                      <a:lightRig rig="flood" dir="t"/>
                    </a:cell3D>
                  </a:tcPr>
                </a:tc>
                <a:tc>
                  <a:txBody>
                    <a:bodyPr/>
                    <a:lstStyle/>
                    <a:p>
                      <a:pPr algn="ctr" fontAlgn="b"/>
                      <a:r>
                        <a:rPr lang="pl-PL" sz="1000" b="0" i="0" u="none" strike="noStrike" dirty="0">
                          <a:solidFill>
                            <a:schemeClr val="tx1"/>
                          </a:solidFill>
                          <a:effectLst/>
                          <a:latin typeface="Arial" panose="020B0604020202020204" pitchFamily="34" charset="0"/>
                          <a:cs typeface="Arial" panose="020B0604020202020204" pitchFamily="34" charset="0"/>
                        </a:rPr>
                        <a:t>-</a:t>
                      </a:r>
                    </a:p>
                  </a:txBody>
                  <a:tcPr marL="0" marR="0" marT="0" marB="0" anchor="ctr">
                    <a:cell3D prstMaterial="dkEdge">
                      <a:bevel/>
                      <a:lightRig rig="flood" dir="t"/>
                    </a:cell3D>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tcPr>
                </a:tc>
                <a:tc>
                  <a:txBody>
                    <a:bodyPr/>
                    <a:lstStyle/>
                    <a:p>
                      <a:pPr algn="ctr"/>
                      <a:r>
                        <a:rPr lang="pl-PL" sz="1000" dirty="0">
                          <a:latin typeface="Arial" panose="020B0604020202020204" pitchFamily="34" charset="0"/>
                          <a:cs typeface="Arial" panose="020B0604020202020204" pitchFamily="34" charset="0"/>
                        </a:rPr>
                        <a:t>-</a:t>
                      </a:r>
                    </a:p>
                  </a:txBody>
                  <a:tcPr>
                    <a:cell3D prstMaterial="dkEdge">
                      <a:bevel/>
                      <a:lightRig rig="flood" dir="t"/>
                    </a:cell3D>
                  </a:tcPr>
                </a:tc>
                <a:extLst>
                  <a:ext uri="{0D108BD9-81ED-4DB2-BD59-A6C34878D82A}">
                    <a16:rowId xmlns:a16="http://schemas.microsoft.com/office/drawing/2014/main" val="10008"/>
                  </a:ext>
                </a:extLst>
              </a:tr>
              <a:tr h="290935">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Nr 4 w Piasecznie</a:t>
                      </a:r>
                    </a:p>
                  </a:txBody>
                  <a:tcPr marL="0" marR="0" marT="0" marB="0" anchor="ctr">
                    <a:cell3D prstMaterial="dkEdge">
                      <a:bevel/>
                      <a:lightRig rig="flood" dir="t"/>
                    </a:cell3D>
                    <a:noFill/>
                  </a:tcPr>
                </a:tc>
                <a:tc>
                  <a:txBody>
                    <a:bodyPr/>
                    <a:lstStyle/>
                    <a:p>
                      <a:pPr algn="ctr" fontAlgn="b"/>
                      <a:r>
                        <a:rPr lang="pl-PL" sz="1000" b="0" i="0" u="none" strike="noStrike" dirty="0">
                          <a:solidFill>
                            <a:schemeClr val="tx1"/>
                          </a:solidFill>
                          <a:effectLst/>
                          <a:latin typeface="Arial" panose="020B0604020202020204" pitchFamily="34" charset="0"/>
                          <a:cs typeface="Arial" panose="020B0604020202020204" pitchFamily="34" charset="0"/>
                        </a:rPr>
                        <a:t>-</a:t>
                      </a:r>
                    </a:p>
                  </a:txBody>
                  <a:tcPr marL="0" marR="0" marT="0" marB="0" anchor="ct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1</a:t>
                      </a:r>
                    </a:p>
                  </a:txBody>
                  <a:tcPr>
                    <a:cell3D prstMaterial="dkEdge">
                      <a:bevel/>
                      <a:lightRig rig="flood" dir="t"/>
                    </a:cell3D>
                    <a:noFill/>
                  </a:tcPr>
                </a:tc>
                <a:extLst>
                  <a:ext uri="{0D108BD9-81ED-4DB2-BD59-A6C34878D82A}">
                    <a16:rowId xmlns:a16="http://schemas.microsoft.com/office/drawing/2014/main" val="10009"/>
                  </a:ext>
                </a:extLst>
              </a:tr>
              <a:tr h="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pl-PL" sz="1000" b="0" i="0" u="none" strike="noStrike" dirty="0">
                          <a:solidFill>
                            <a:srgbClr val="000000"/>
                          </a:solidFill>
                          <a:effectLst/>
                          <a:latin typeface="Arial" panose="020B0604020202020204" pitchFamily="34" charset="0"/>
                          <a:cs typeface="Arial" panose="020B0604020202020204" pitchFamily="34" charset="0"/>
                        </a:rPr>
                        <a:t>Szkoła Podstawowa Nr 5 w Piasecznie</a:t>
                      </a:r>
                    </a:p>
                  </a:txBody>
                  <a:tcPr marL="0" marR="0" marT="0" marB="0" anchor="ctr">
                    <a:cell3D prstMaterial="dkEdge">
                      <a:bevel/>
                      <a:lightRig rig="flood" dir="t"/>
                    </a:cell3D>
                    <a:noFill/>
                  </a:tcPr>
                </a:tc>
                <a:tc>
                  <a:txBody>
                    <a:bodyPr/>
                    <a:lstStyle/>
                    <a:p>
                      <a:pPr algn="ctr" fontAlgn="b"/>
                      <a:r>
                        <a:rPr lang="pl-PL" sz="1000" b="0" i="0" u="none" strike="noStrike" dirty="0">
                          <a:solidFill>
                            <a:schemeClr val="tx1"/>
                          </a:solidFill>
                          <a:effectLst/>
                          <a:latin typeface="Arial" panose="020B0604020202020204" pitchFamily="34" charset="0"/>
                          <a:cs typeface="Arial" panose="020B0604020202020204" pitchFamily="34" charset="0"/>
                        </a:rPr>
                        <a:t>1</a:t>
                      </a:r>
                    </a:p>
                  </a:txBody>
                  <a:tcPr marL="0" marR="0" marT="0" marB="0" anchor="ct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a:t>
                      </a:r>
                    </a:p>
                  </a:txBody>
                  <a:tcPr>
                    <a:cell3D prstMaterial="dkEdge">
                      <a:bevel/>
                      <a:lightRig rig="flood" dir="t"/>
                    </a:cell3D>
                    <a:noFill/>
                  </a:tcPr>
                </a:tc>
                <a:extLst>
                  <a:ext uri="{0D108BD9-81ED-4DB2-BD59-A6C34878D82A}">
                    <a16:rowId xmlns:a16="http://schemas.microsoft.com/office/drawing/2014/main" val="4070353045"/>
                  </a:ext>
                </a:extLst>
              </a:tr>
              <a:tr h="30043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w Złotokłosie</a:t>
                      </a:r>
                    </a:p>
                  </a:txBody>
                  <a:tcPr marL="0" marR="0" marT="0" marB="0" anchor="ctr">
                    <a:cell3D prstMaterial="dkEdge">
                      <a:bevel/>
                      <a:lightRig rig="flood" dir="t"/>
                    </a:cell3D>
                    <a:noFill/>
                  </a:tcPr>
                </a:tc>
                <a:tc>
                  <a:txBody>
                    <a:bodyPr/>
                    <a:lstStyle/>
                    <a:p>
                      <a:pPr algn="ctr" fontAlgn="b"/>
                      <a:r>
                        <a:rPr lang="pl-PL" sz="1000" b="0" i="0" u="none" strike="noStrike" dirty="0">
                          <a:solidFill>
                            <a:schemeClr val="tx1"/>
                          </a:solidFill>
                          <a:effectLst/>
                          <a:latin typeface="Arial" panose="020B0604020202020204" pitchFamily="34" charset="0"/>
                          <a:cs typeface="Arial" panose="020B0604020202020204" pitchFamily="34" charset="0"/>
                        </a:rPr>
                        <a:t>1</a:t>
                      </a:r>
                    </a:p>
                  </a:txBody>
                  <a:tcPr marL="0" marR="0" marT="0" marB="0" anchor="ct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noFill/>
                  </a:tcPr>
                </a:tc>
                <a:tc>
                  <a:txBody>
                    <a:bodyPr/>
                    <a:lstStyle/>
                    <a:p>
                      <a:pPr algn="ctr"/>
                      <a:r>
                        <a:rPr lang="pl-PL" sz="1000" dirty="0">
                          <a:solidFill>
                            <a:schemeClr val="tx1"/>
                          </a:solidFill>
                          <a:latin typeface="Arial" panose="020B0604020202020204" pitchFamily="34" charset="0"/>
                          <a:cs typeface="Arial" panose="020B0604020202020204" pitchFamily="34" charset="0"/>
                        </a:rPr>
                        <a:t>-</a:t>
                      </a:r>
                    </a:p>
                  </a:txBody>
                  <a:tcP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a:t>
                      </a:r>
                    </a:p>
                  </a:txBody>
                  <a:tcPr>
                    <a:cell3D prstMaterial="dkEdge">
                      <a:bevel/>
                      <a:lightRig rig="flood" dir="t"/>
                    </a:cell3D>
                    <a:noFill/>
                  </a:tcPr>
                </a:tc>
                <a:extLst>
                  <a:ext uri="{0D108BD9-81ED-4DB2-BD59-A6C34878D82A}">
                    <a16:rowId xmlns:a16="http://schemas.microsoft.com/office/drawing/2014/main" val="10010"/>
                  </a:ext>
                </a:extLst>
              </a:tr>
              <a:tr h="300438">
                <a:tc>
                  <a:txBody>
                    <a:bodyPr/>
                    <a:lstStyle/>
                    <a:p>
                      <a:pPr algn="r" fontAlgn="b"/>
                      <a:r>
                        <a:rPr lang="pl-PL" sz="1000" b="0" i="0" u="none" strike="noStrike" dirty="0">
                          <a:solidFill>
                            <a:srgbClr val="000000"/>
                          </a:solidFill>
                          <a:effectLst/>
                          <a:latin typeface="Arial" panose="020B0604020202020204" pitchFamily="34" charset="0"/>
                          <a:cs typeface="Arial" panose="020B0604020202020204" pitchFamily="34" charset="0"/>
                        </a:rPr>
                        <a:t>Razem</a:t>
                      </a:r>
                    </a:p>
                  </a:txBody>
                  <a:tcPr marL="0" marR="0" marT="0" marB="0" anchor="ctr">
                    <a:cell3D prstMaterial="dkEdge">
                      <a:bevel/>
                      <a:lightRig rig="flood" dir="t"/>
                    </a:cell3D>
                    <a:noFill/>
                  </a:tcPr>
                </a:tc>
                <a:tc>
                  <a:txBody>
                    <a:bodyPr/>
                    <a:lstStyle/>
                    <a:p>
                      <a:pPr algn="ctr" fontAlgn="b"/>
                      <a:r>
                        <a:rPr lang="pl-PL" sz="1000" b="0" i="0" u="none" strike="noStrike" dirty="0">
                          <a:solidFill>
                            <a:srgbClr val="000000"/>
                          </a:solidFill>
                          <a:effectLst/>
                          <a:latin typeface="Arial" panose="020B0604020202020204" pitchFamily="34" charset="0"/>
                          <a:cs typeface="Arial" panose="020B0604020202020204" pitchFamily="34" charset="0"/>
                        </a:rPr>
                        <a:t>9</a:t>
                      </a:r>
                    </a:p>
                  </a:txBody>
                  <a:tcPr marL="0" marR="0" marT="0" marB="0" anchor="ct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8</a:t>
                      </a:r>
                    </a:p>
                  </a:txBody>
                  <a:tcP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26</a:t>
                      </a:r>
                    </a:p>
                  </a:txBody>
                  <a:tcPr>
                    <a:cell3D prstMaterial="dkEdge">
                      <a:bevel/>
                      <a:lightRig rig="flood" dir="t"/>
                    </a:cell3D>
                    <a:noFill/>
                  </a:tcPr>
                </a:tc>
                <a:tc>
                  <a:txBody>
                    <a:bodyPr/>
                    <a:lstStyle/>
                    <a:p>
                      <a:pPr algn="ctr"/>
                      <a:r>
                        <a:rPr lang="pl-PL" sz="1000" dirty="0">
                          <a:latin typeface="Arial" panose="020B0604020202020204" pitchFamily="34" charset="0"/>
                          <a:cs typeface="Arial" panose="020B0604020202020204" pitchFamily="34" charset="0"/>
                        </a:rPr>
                        <a:t>2</a:t>
                      </a:r>
                    </a:p>
                  </a:txBody>
                  <a:tcPr>
                    <a:cell3D prstMaterial="dkEdge">
                      <a:bevel/>
                      <a:lightRig rig="flood" dir="t"/>
                    </a:cell3D>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8942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B705FDE2-EFEE-4365-8A94-DD9773914482}" type="slidenum">
              <a:rPr lang="pl-PL" altLang="pl-PL" sz="1200" smtClean="0"/>
              <a:pPr>
                <a:defRPr/>
              </a:pPr>
              <a:t>22</a:t>
            </a:fld>
            <a:endParaRPr lang="pl-PL" altLang="pl-PL" sz="1200" dirty="0"/>
          </a:p>
        </p:txBody>
      </p:sp>
      <p:sp>
        <p:nvSpPr>
          <p:cNvPr id="3"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p:txBody>
      </p:sp>
      <p:sp>
        <p:nvSpPr>
          <p:cNvPr id="4" name="Prostokąt 3"/>
          <p:cNvSpPr/>
          <p:nvPr/>
        </p:nvSpPr>
        <p:spPr>
          <a:xfrm>
            <a:off x="684213" y="656431"/>
            <a:ext cx="7827962" cy="338554"/>
          </a:xfrm>
          <a:prstGeom prst="rect">
            <a:avLst/>
          </a:prstGeom>
        </p:spPr>
        <p:txBody>
          <a:bodyPr wrap="square">
            <a:spAutoFit/>
          </a:bodyPr>
          <a:lstStyle/>
          <a:p>
            <a:r>
              <a:rPr lang="pl-PL" sz="1600" b="1" dirty="0">
                <a:solidFill>
                  <a:schemeClr val="bg2">
                    <a:lumMod val="50000"/>
                  </a:schemeClr>
                </a:solidFill>
                <a:latin typeface="+mn-lt"/>
              </a:rPr>
              <a:t>Wsparcie uczniów o specjalnych potrzebach  edukacyjnych</a:t>
            </a:r>
          </a:p>
        </p:txBody>
      </p:sp>
      <p:sp>
        <p:nvSpPr>
          <p:cNvPr id="5" name="Prostokąt 4"/>
          <p:cNvSpPr/>
          <p:nvPr/>
        </p:nvSpPr>
        <p:spPr>
          <a:xfrm>
            <a:off x="684213" y="1187073"/>
            <a:ext cx="7880350" cy="338554"/>
          </a:xfrm>
          <a:prstGeom prst="rect">
            <a:avLst/>
          </a:prstGeom>
        </p:spPr>
        <p:txBody>
          <a:bodyPr>
            <a:spAutoFit/>
          </a:bodyPr>
          <a:lstStyle/>
          <a:p>
            <a:pPr algn="just">
              <a:defRPr/>
            </a:pPr>
            <a:r>
              <a:rPr lang="pl-PL" sz="1600" b="1" dirty="0">
                <a:solidFill>
                  <a:schemeClr val="bg2">
                    <a:lumMod val="50000"/>
                  </a:schemeClr>
                </a:solidFill>
                <a:latin typeface="+mn-lt"/>
              </a:rPr>
              <a:t>Uśrednione etaty wsparcia w poszczególnych placówkach oświatowych</a:t>
            </a:r>
          </a:p>
        </p:txBody>
      </p:sp>
      <p:graphicFrame>
        <p:nvGraphicFramePr>
          <p:cNvPr id="6" name="Tabela 5"/>
          <p:cNvGraphicFramePr>
            <a:graphicFrameLocks noGrp="1"/>
          </p:cNvGraphicFramePr>
          <p:nvPr>
            <p:extLst>
              <p:ext uri="{D42A27DB-BD31-4B8C-83A1-F6EECF244321}">
                <p14:modId xmlns:p14="http://schemas.microsoft.com/office/powerpoint/2010/main" val="3697527617"/>
              </p:ext>
            </p:extLst>
          </p:nvPr>
        </p:nvGraphicFramePr>
        <p:xfrm>
          <a:off x="827584" y="1775695"/>
          <a:ext cx="2808312" cy="3449239"/>
        </p:xfrm>
        <a:graphic>
          <a:graphicData uri="http://schemas.openxmlformats.org/drawingml/2006/table">
            <a:tbl>
              <a:tblPr>
                <a:tableStyleId>{8A107856-5554-42FB-B03E-39F5DBC370BA}</a:tableStyleId>
              </a:tblPr>
              <a:tblGrid>
                <a:gridCol w="1825981">
                  <a:extLst>
                    <a:ext uri="{9D8B030D-6E8A-4147-A177-3AD203B41FA5}">
                      <a16:colId xmlns:a16="http://schemas.microsoft.com/office/drawing/2014/main" val="20000"/>
                    </a:ext>
                  </a:extLst>
                </a:gridCol>
                <a:gridCol w="982331">
                  <a:extLst>
                    <a:ext uri="{9D8B030D-6E8A-4147-A177-3AD203B41FA5}">
                      <a16:colId xmlns:a16="http://schemas.microsoft.com/office/drawing/2014/main" val="20001"/>
                    </a:ext>
                  </a:extLst>
                </a:gridCol>
              </a:tblGrid>
              <a:tr h="566059">
                <a:tc>
                  <a:txBody>
                    <a:bodyPr/>
                    <a:lstStyle/>
                    <a:p>
                      <a:pPr algn="ctr">
                        <a:lnSpc>
                          <a:spcPct val="106000"/>
                        </a:lnSpc>
                        <a:spcAft>
                          <a:spcPts val="0"/>
                        </a:spcAft>
                      </a:pPr>
                      <a:r>
                        <a:rPr lang="pl-PL" sz="1000" kern="150" dirty="0">
                          <a:effectLst/>
                          <a:latin typeface="Arial" panose="020B0604020202020204" pitchFamily="34" charset="0"/>
                          <a:cs typeface="Arial" panose="020B0604020202020204" pitchFamily="34" charset="0"/>
                        </a:rPr>
                        <a:t>Placówka oświatowa  </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cell3D prstMaterial="dkEdge">
                      <a:bevel/>
                      <a:lightRig rig="flood" dir="t"/>
                    </a:cell3D>
                    <a:noFill/>
                  </a:tcPr>
                </a:tc>
                <a:tc>
                  <a:txBody>
                    <a:bodyPr/>
                    <a:lstStyle/>
                    <a:p>
                      <a:pPr algn="ctr">
                        <a:lnSpc>
                          <a:spcPct val="106000"/>
                        </a:lnSpc>
                        <a:spcAft>
                          <a:spcPts val="0"/>
                        </a:spcAft>
                      </a:pPr>
                      <a:r>
                        <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Etat przeliczeniowy średnioroczny</a:t>
                      </a:r>
                    </a:p>
                  </a:txBody>
                  <a:tcPr marL="58264" marR="58264" marT="0" marB="0" anchor="ctr">
                    <a:cell3D prstMaterial="dkEdge">
                      <a:bevel/>
                      <a:lightRig rig="flood" dir="t"/>
                    </a:cell3D>
                    <a:noFill/>
                  </a:tcPr>
                </a:tc>
                <a:extLst>
                  <a:ext uri="{0D108BD9-81ED-4DB2-BD59-A6C34878D82A}">
                    <a16:rowId xmlns:a16="http://schemas.microsoft.com/office/drawing/2014/main" val="10000"/>
                  </a:ext>
                </a:extLst>
              </a:tr>
              <a:tr h="240265">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1</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3,8</a:t>
                      </a:r>
                    </a:p>
                  </a:txBody>
                  <a:tcPr marL="58264" marR="58264" marT="0" marB="0" anchor="ctr">
                    <a:cell3D prstMaterial="dkEdge">
                      <a:bevel/>
                      <a:lightRig rig="flood" dir="t"/>
                    </a:cell3D>
                    <a:noFill/>
                  </a:tcPr>
                </a:tc>
                <a:extLst>
                  <a:ext uri="{0D108BD9-81ED-4DB2-BD59-A6C34878D82A}">
                    <a16:rowId xmlns:a16="http://schemas.microsoft.com/office/drawing/2014/main" val="10001"/>
                  </a:ext>
                </a:extLst>
              </a:tr>
              <a:tr h="240265">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2</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a:t>
                      </a:r>
                    </a:p>
                  </a:txBody>
                  <a:tcPr marL="58264" marR="58264" marT="0" marB="0" anchor="ctr">
                    <a:cell3D prstMaterial="dkEdge">
                      <a:bevel/>
                      <a:lightRig rig="flood" dir="t"/>
                    </a:cell3D>
                    <a:noFill/>
                  </a:tcPr>
                </a:tc>
                <a:extLst>
                  <a:ext uri="{0D108BD9-81ED-4DB2-BD59-A6C34878D82A}">
                    <a16:rowId xmlns:a16="http://schemas.microsoft.com/office/drawing/2014/main" val="10002"/>
                  </a:ext>
                </a:extLst>
              </a:tr>
              <a:tr h="240265">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3</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2,26</a:t>
                      </a:r>
                    </a:p>
                  </a:txBody>
                  <a:tcPr marL="58264" marR="58264" marT="0" marB="0" anchor="ctr">
                    <a:cell3D prstMaterial="dkEdge">
                      <a:bevel/>
                      <a:lightRig rig="flood" dir="t"/>
                    </a:cell3D>
                    <a:noFill/>
                  </a:tcPr>
                </a:tc>
                <a:extLst>
                  <a:ext uri="{0D108BD9-81ED-4DB2-BD59-A6C34878D82A}">
                    <a16:rowId xmlns:a16="http://schemas.microsoft.com/office/drawing/2014/main" val="10003"/>
                  </a:ext>
                </a:extLst>
              </a:tr>
              <a:tr h="240265">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4</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6,10</a:t>
                      </a:r>
                    </a:p>
                  </a:txBody>
                  <a:tcPr marL="58264" marR="58264" marT="0" marB="0" anchor="ctr">
                    <a:cell3D prstMaterial="dkEdge">
                      <a:bevel/>
                      <a:lightRig rig="flood" dir="t"/>
                    </a:cell3D>
                    <a:noFill/>
                  </a:tcPr>
                </a:tc>
                <a:extLst>
                  <a:ext uri="{0D108BD9-81ED-4DB2-BD59-A6C34878D82A}">
                    <a16:rowId xmlns:a16="http://schemas.microsoft.com/office/drawing/2014/main" val="10004"/>
                  </a:ext>
                </a:extLst>
              </a:tr>
              <a:tr h="240265">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5</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4,10</a:t>
                      </a:r>
                    </a:p>
                  </a:txBody>
                  <a:tcPr marL="58264" marR="58264" marT="0" marB="0" anchor="ctr">
                    <a:cell3D prstMaterial="dkEdge">
                      <a:bevel/>
                      <a:lightRig rig="flood" dir="t"/>
                    </a:cell3D>
                    <a:noFill/>
                  </a:tcPr>
                </a:tc>
                <a:extLst>
                  <a:ext uri="{0D108BD9-81ED-4DB2-BD59-A6C34878D82A}">
                    <a16:rowId xmlns:a16="http://schemas.microsoft.com/office/drawing/2014/main" val="10005"/>
                  </a:ext>
                </a:extLst>
              </a:tr>
              <a:tr h="240265">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6</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0,25</a:t>
                      </a:r>
                    </a:p>
                  </a:txBody>
                  <a:tcPr marL="58264" marR="58264" marT="0" marB="0" anchor="ctr">
                    <a:cell3D prstMaterial="dkEdge">
                      <a:bevel/>
                      <a:lightRig rig="flood" dir="t"/>
                    </a:cell3D>
                    <a:noFill/>
                  </a:tcPr>
                </a:tc>
                <a:extLst>
                  <a:ext uri="{0D108BD9-81ED-4DB2-BD59-A6C34878D82A}">
                    <a16:rowId xmlns:a16="http://schemas.microsoft.com/office/drawing/2014/main" val="10006"/>
                  </a:ext>
                </a:extLst>
              </a:tr>
              <a:tr h="240265">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7</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a:t>
                      </a:r>
                    </a:p>
                  </a:txBody>
                  <a:tcPr marL="58264" marR="58264" marT="0" marB="0" anchor="ctr">
                    <a:cell3D prstMaterial="dkEdge">
                      <a:bevel/>
                      <a:lightRig rig="flood" dir="t"/>
                    </a:cell3D>
                    <a:noFill/>
                  </a:tcPr>
                </a:tc>
                <a:extLst>
                  <a:ext uri="{0D108BD9-81ED-4DB2-BD59-A6C34878D82A}">
                    <a16:rowId xmlns:a16="http://schemas.microsoft.com/office/drawing/2014/main" val="10007"/>
                  </a:ext>
                </a:extLst>
              </a:tr>
              <a:tr h="240265">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8</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5,67</a:t>
                      </a:r>
                    </a:p>
                  </a:txBody>
                  <a:tcPr marL="58264" marR="58264" marT="0" marB="0" anchor="ctr">
                    <a:cell3D prstMaterial="dkEdge">
                      <a:bevel/>
                      <a:lightRig rig="flood" dir="t"/>
                    </a:cell3D>
                    <a:noFill/>
                  </a:tcPr>
                </a:tc>
                <a:extLst>
                  <a:ext uri="{0D108BD9-81ED-4DB2-BD59-A6C34878D82A}">
                    <a16:rowId xmlns:a16="http://schemas.microsoft.com/office/drawing/2014/main" val="10008"/>
                  </a:ext>
                </a:extLst>
              </a:tr>
              <a:tr h="240265">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9</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0,8</a:t>
                      </a:r>
                    </a:p>
                  </a:txBody>
                  <a:tcPr marL="58264" marR="58264" marT="0" marB="0" anchor="ctr">
                    <a:cell3D prstMaterial="dkEdge">
                      <a:bevel/>
                      <a:lightRig rig="flood" dir="t"/>
                    </a:cell3D>
                    <a:noFill/>
                  </a:tcPr>
                </a:tc>
                <a:extLst>
                  <a:ext uri="{0D108BD9-81ED-4DB2-BD59-A6C34878D82A}">
                    <a16:rowId xmlns:a16="http://schemas.microsoft.com/office/drawing/2014/main" val="10009"/>
                  </a:ext>
                </a:extLst>
              </a:tr>
              <a:tr h="240265">
                <a:tc>
                  <a:txBody>
                    <a:bodyPr/>
                    <a:lstStyle/>
                    <a:p>
                      <a:pPr algn="just">
                        <a:lnSpc>
                          <a:spcPct val="106000"/>
                        </a:lnSpc>
                        <a:spcAft>
                          <a:spcPts val="0"/>
                        </a:spcAft>
                      </a:pPr>
                      <a:r>
                        <a:rPr lang="pl-PL" sz="1000" kern="150" dirty="0">
                          <a:effectLst/>
                          <a:latin typeface="Arial" panose="020B0604020202020204" pitchFamily="34" charset="0"/>
                          <a:cs typeface="Arial" panose="020B0604020202020204" pitchFamily="34" charset="0"/>
                        </a:rPr>
                        <a:t>Przedszkole Nr 10</a:t>
                      </a:r>
                      <a:endPar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0,57</a:t>
                      </a:r>
                    </a:p>
                  </a:txBody>
                  <a:tcPr marL="58264" marR="58264" marT="0" marB="0" anchor="ctr">
                    <a:cell3D prstMaterial="dkEdge">
                      <a:bevel/>
                      <a:lightRig rig="flood" dir="t"/>
                    </a:cell3D>
                    <a:noFill/>
                  </a:tcPr>
                </a:tc>
                <a:extLst>
                  <a:ext uri="{0D108BD9-81ED-4DB2-BD59-A6C34878D82A}">
                    <a16:rowId xmlns:a16="http://schemas.microsoft.com/office/drawing/2014/main" val="10010"/>
                  </a:ext>
                </a:extLst>
              </a:tr>
              <a:tr h="240265">
                <a:tc>
                  <a:txBody>
                    <a:bodyPr/>
                    <a:lstStyle/>
                    <a:p>
                      <a:pPr algn="just">
                        <a:lnSpc>
                          <a:spcPct val="106000"/>
                        </a:lnSpc>
                        <a:spcAft>
                          <a:spcPts val="0"/>
                        </a:spcAft>
                      </a:pPr>
                      <a:r>
                        <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Przedszkole Nr 11</a:t>
                      </a: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1,23</a:t>
                      </a:r>
                    </a:p>
                  </a:txBody>
                  <a:tcPr marL="58264" marR="58264" marT="0" marB="0" anchor="ctr">
                    <a:cell3D prstMaterial="dkEdge">
                      <a:bevel/>
                      <a:lightRig rig="flood" dir="t"/>
                    </a:cell3D>
                    <a:noFill/>
                  </a:tcPr>
                </a:tc>
                <a:extLst>
                  <a:ext uri="{0D108BD9-81ED-4DB2-BD59-A6C34878D82A}">
                    <a16:rowId xmlns:a16="http://schemas.microsoft.com/office/drawing/2014/main" val="10011"/>
                  </a:ext>
                </a:extLst>
              </a:tr>
              <a:tr h="240265">
                <a:tc>
                  <a:txBody>
                    <a:bodyPr/>
                    <a:lstStyle/>
                    <a:p>
                      <a:pPr algn="r">
                        <a:lnSpc>
                          <a:spcPct val="106000"/>
                        </a:lnSpc>
                        <a:spcAft>
                          <a:spcPts val="0"/>
                        </a:spcAft>
                      </a:pPr>
                      <a:r>
                        <a:rPr lang="pl-PL" sz="1000" b="0" kern="150" dirty="0">
                          <a:solidFill>
                            <a:srgbClr val="000000"/>
                          </a:solidFill>
                          <a:effectLst/>
                          <a:latin typeface="Arial" panose="020B0604020202020204" pitchFamily="34" charset="0"/>
                          <a:ea typeface="SimSun" panose="02010600030101010101" pitchFamily="2" charset="-122"/>
                          <a:cs typeface="Arial" panose="020B0604020202020204" pitchFamily="34" charset="0"/>
                        </a:rPr>
                        <a:t>Razem</a:t>
                      </a:r>
                    </a:p>
                  </a:txBody>
                  <a:tcPr marL="58264" marR="58264" marT="0" marB="0" anchor="ctr">
                    <a:cell3D prstMaterial="dkEdge">
                      <a:bevel/>
                      <a:lightRig rig="flood" dir="t"/>
                    </a:cell3D>
                    <a:noFill/>
                  </a:tcPr>
                </a:tc>
                <a:tc>
                  <a:txBody>
                    <a:bodyPr/>
                    <a:lstStyle/>
                    <a:p>
                      <a:pPr algn="ctr"/>
                      <a:r>
                        <a:rPr lang="pl-PL" sz="1100" b="0" dirty="0">
                          <a:latin typeface="Arial" panose="020B0604020202020204" pitchFamily="34" charset="0"/>
                          <a:cs typeface="Arial" panose="020B0604020202020204" pitchFamily="34" charset="0"/>
                        </a:rPr>
                        <a:t>24,78</a:t>
                      </a:r>
                    </a:p>
                  </a:txBody>
                  <a:tcPr marL="58264" marR="58264" marT="0" marB="0" anchor="ctr">
                    <a:cell3D prstMaterial="dkEdge">
                      <a:bevel/>
                      <a:lightRig rig="flood" dir="t"/>
                    </a:cell3D>
                    <a:noFill/>
                  </a:tcPr>
                </a:tc>
                <a:extLst>
                  <a:ext uri="{0D108BD9-81ED-4DB2-BD59-A6C34878D82A}">
                    <a16:rowId xmlns:a16="http://schemas.microsoft.com/office/drawing/2014/main" val="10012"/>
                  </a:ext>
                </a:extLst>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865620369"/>
              </p:ext>
            </p:extLst>
          </p:nvPr>
        </p:nvGraphicFramePr>
        <p:xfrm>
          <a:off x="4283968" y="1760896"/>
          <a:ext cx="3600400" cy="3656538"/>
        </p:xfrm>
        <a:graphic>
          <a:graphicData uri="http://schemas.openxmlformats.org/drawingml/2006/table">
            <a:tbl>
              <a:tblPr firstRow="1" bandRow="1">
                <a:tableStyleId>{5DA37D80-6434-44D0-A028-1B22A696006F}</a:tableStyleId>
              </a:tblPr>
              <a:tblGrid>
                <a:gridCol w="2272960">
                  <a:extLst>
                    <a:ext uri="{9D8B030D-6E8A-4147-A177-3AD203B41FA5}">
                      <a16:colId xmlns:a16="http://schemas.microsoft.com/office/drawing/2014/main" val="20000"/>
                    </a:ext>
                  </a:extLst>
                </a:gridCol>
                <a:gridCol w="1327440">
                  <a:extLst>
                    <a:ext uri="{9D8B030D-6E8A-4147-A177-3AD203B41FA5}">
                      <a16:colId xmlns:a16="http://schemas.microsoft.com/office/drawing/2014/main" val="20001"/>
                    </a:ext>
                  </a:extLst>
                </a:gridCol>
              </a:tblGrid>
              <a:tr h="549177">
                <a:tc>
                  <a:txBody>
                    <a:bodyPr/>
                    <a:lstStyle/>
                    <a:p>
                      <a:pPr algn="ctr" fontAlgn="b"/>
                      <a:r>
                        <a:rPr lang="pl-PL" sz="1000" b="0" i="0" u="none" strike="noStrike" dirty="0">
                          <a:solidFill>
                            <a:srgbClr val="000000"/>
                          </a:solidFill>
                          <a:effectLst/>
                          <a:latin typeface="Arial" panose="020B0604020202020204" pitchFamily="34" charset="0"/>
                          <a:cs typeface="Arial" panose="020B0604020202020204" pitchFamily="34" charset="0"/>
                        </a:rPr>
                        <a:t>Placówka oświatowa</a:t>
                      </a:r>
                    </a:p>
                  </a:txBody>
                  <a:tcPr marL="0" marR="0" marT="0" marB="0" anchor="ctr">
                    <a:cell3D prstMaterial="dkEdge">
                      <a:bevel/>
                      <a:lightRig rig="flood" dir="t"/>
                    </a:cell3D>
                  </a:tcPr>
                </a:tc>
                <a:tc>
                  <a:txBody>
                    <a:bodyPr/>
                    <a:lstStyle/>
                    <a:p>
                      <a:pPr algn="ctr"/>
                      <a:r>
                        <a:rPr lang="pl-PL" sz="900" b="0" dirty="0">
                          <a:latin typeface="Arial" panose="020B0604020202020204" pitchFamily="34" charset="0"/>
                          <a:cs typeface="Arial" panose="020B0604020202020204" pitchFamily="34" charset="0"/>
                        </a:rPr>
                        <a:t>Etat przeliczeniowy średnioroczny</a:t>
                      </a:r>
                    </a:p>
                    <a:p>
                      <a:pPr algn="ctr"/>
                      <a:endParaRPr lang="pl-PL" sz="900" b="0" dirty="0">
                        <a:latin typeface="Arial" panose="020B0604020202020204" pitchFamily="34" charset="0"/>
                        <a:cs typeface="Arial" panose="020B0604020202020204" pitchFamily="34" charset="0"/>
                      </a:endParaRPr>
                    </a:p>
                  </a:txBody>
                  <a:tcPr anchor="ctr">
                    <a:cell3D prstMaterial="dkEdge">
                      <a:bevel/>
                      <a:lightRig rig="flood" dir="t"/>
                    </a:cell3D>
                  </a:tcPr>
                </a:tc>
                <a:extLst>
                  <a:ext uri="{0D108BD9-81ED-4DB2-BD59-A6C34878D82A}">
                    <a16:rowId xmlns:a16="http://schemas.microsoft.com/office/drawing/2014/main" val="10000"/>
                  </a:ext>
                </a:extLst>
              </a:tr>
              <a:tr h="26626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a:t>
                      </a:r>
                      <a:r>
                        <a:rPr lang="pl-PL" sz="1000" b="0" i="0" u="none" strike="noStrike" baseline="0" dirty="0">
                          <a:solidFill>
                            <a:srgbClr val="000000"/>
                          </a:solidFill>
                          <a:effectLst/>
                          <a:latin typeface="Arial" panose="020B0604020202020204" pitchFamily="34" charset="0"/>
                          <a:cs typeface="Arial" panose="020B0604020202020204" pitchFamily="34" charset="0"/>
                        </a:rPr>
                        <a:t> </a:t>
                      </a:r>
                      <a:r>
                        <a:rPr lang="pl-PL" sz="1000" b="0" i="0" u="none" strike="noStrike" dirty="0">
                          <a:solidFill>
                            <a:srgbClr val="000000"/>
                          </a:solidFill>
                          <a:effectLst/>
                          <a:latin typeface="Arial" panose="020B0604020202020204" pitchFamily="34" charset="0"/>
                          <a:cs typeface="Arial" panose="020B0604020202020204" pitchFamily="34" charset="0"/>
                        </a:rPr>
                        <a:t>w Józefosławiu</a:t>
                      </a:r>
                    </a:p>
                  </a:txBody>
                  <a:tcPr marL="0" marR="0" marT="0" marB="0" anchor="c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28,62</a:t>
                      </a:r>
                    </a:p>
                  </a:txBody>
                  <a:tcPr marL="0" marR="0" marT="0" marB="0" anchor="ctr">
                    <a:cell3D prstMaterial="dkEdge">
                      <a:bevel/>
                      <a:lightRig rig="flood" dir="t"/>
                    </a:cell3D>
                    <a:noFill/>
                  </a:tcPr>
                </a:tc>
                <a:extLst>
                  <a:ext uri="{0D108BD9-81ED-4DB2-BD59-A6C34878D82A}">
                    <a16:rowId xmlns:a16="http://schemas.microsoft.com/office/drawing/2014/main" val="10001"/>
                  </a:ext>
                </a:extLst>
              </a:tr>
              <a:tr h="26626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w Chylicach</a:t>
                      </a:r>
                    </a:p>
                  </a:txBody>
                  <a:tcPr marL="0" marR="0" marT="0" marB="0" anchor="ctr">
                    <a:cell3D prstMaterial="dkEdge">
                      <a:bevel/>
                      <a:lightRig rig="flood" dir="t"/>
                    </a:cell3D>
                  </a:tcPr>
                </a:tc>
                <a:tc>
                  <a:txBody>
                    <a:bodyPr/>
                    <a:lstStyle/>
                    <a:p>
                      <a:pPr algn="ctr"/>
                      <a:r>
                        <a:rPr lang="pl-PL" sz="1100" dirty="0">
                          <a:latin typeface="Arial" panose="020B0604020202020204" pitchFamily="34" charset="0"/>
                          <a:cs typeface="Arial" panose="020B0604020202020204" pitchFamily="34" charset="0"/>
                        </a:rPr>
                        <a:t>17,59</a:t>
                      </a:r>
                    </a:p>
                  </a:txBody>
                  <a:tcPr marL="0" marR="0" marT="0" marB="0" anchor="ctr">
                    <a:cell3D prstMaterial="dkEdge">
                      <a:bevel/>
                      <a:lightRig rig="flood" dir="t"/>
                    </a:cell3D>
                  </a:tcPr>
                </a:tc>
                <a:extLst>
                  <a:ext uri="{0D108BD9-81ED-4DB2-BD59-A6C34878D82A}">
                    <a16:rowId xmlns:a16="http://schemas.microsoft.com/office/drawing/2014/main" val="10002"/>
                  </a:ext>
                </a:extLst>
              </a:tr>
              <a:tr h="26626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w Głoskowie</a:t>
                      </a:r>
                    </a:p>
                  </a:txBody>
                  <a:tcPr marL="0" marR="0" marT="0" marB="0" anchor="c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27,99</a:t>
                      </a:r>
                    </a:p>
                  </a:txBody>
                  <a:tcPr marL="0" marR="0" marT="0" marB="0" anchor="ctr">
                    <a:cell3D prstMaterial="dkEdge">
                      <a:bevel/>
                      <a:lightRig rig="flood" dir="t"/>
                    </a:cell3D>
                    <a:noFill/>
                  </a:tcPr>
                </a:tc>
                <a:extLst>
                  <a:ext uri="{0D108BD9-81ED-4DB2-BD59-A6C34878D82A}">
                    <a16:rowId xmlns:a16="http://schemas.microsoft.com/office/drawing/2014/main" val="10003"/>
                  </a:ext>
                </a:extLst>
              </a:tr>
              <a:tr h="26626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a:t>
                      </a:r>
                      <a:r>
                        <a:rPr lang="pl-PL" sz="1000" b="0" i="0" u="none" strike="noStrike" baseline="0" dirty="0">
                          <a:solidFill>
                            <a:srgbClr val="000000"/>
                          </a:solidFill>
                          <a:effectLst/>
                          <a:latin typeface="Arial" panose="020B0604020202020204" pitchFamily="34" charset="0"/>
                          <a:cs typeface="Arial" panose="020B0604020202020204" pitchFamily="34" charset="0"/>
                        </a:rPr>
                        <a:t> </a:t>
                      </a:r>
                      <a:r>
                        <a:rPr lang="pl-PL" sz="1000" b="0" i="0" u="none" strike="noStrike" dirty="0">
                          <a:solidFill>
                            <a:srgbClr val="000000"/>
                          </a:solidFill>
                          <a:effectLst/>
                          <a:latin typeface="Arial" panose="020B0604020202020204" pitchFamily="34" charset="0"/>
                          <a:cs typeface="Arial" panose="020B0604020202020204" pitchFamily="34" charset="0"/>
                        </a:rPr>
                        <a:t>w Zalesiu Górnym</a:t>
                      </a:r>
                    </a:p>
                  </a:txBody>
                  <a:tcPr marL="0" marR="0" marT="0" marB="0" anchor="ctr">
                    <a:cell3D prstMaterial="dkEdge">
                      <a:bevel/>
                      <a:lightRig rig="flood" dir="t"/>
                    </a:cell3D>
                  </a:tcPr>
                </a:tc>
                <a:tc>
                  <a:txBody>
                    <a:bodyPr/>
                    <a:lstStyle/>
                    <a:p>
                      <a:pPr algn="ctr"/>
                      <a:r>
                        <a:rPr lang="pl-PL" sz="1100" dirty="0">
                          <a:latin typeface="Arial" panose="020B0604020202020204" pitchFamily="34" charset="0"/>
                          <a:cs typeface="Arial" panose="020B0604020202020204" pitchFamily="34" charset="0"/>
                        </a:rPr>
                        <a:t>17,35</a:t>
                      </a:r>
                    </a:p>
                  </a:txBody>
                  <a:tcPr marL="0" marR="0" marT="0" marB="0" anchor="ctr">
                    <a:cell3D prstMaterial="dkEdge">
                      <a:bevel/>
                      <a:lightRig rig="flood" dir="t"/>
                    </a:cell3D>
                  </a:tcPr>
                </a:tc>
                <a:extLst>
                  <a:ext uri="{0D108BD9-81ED-4DB2-BD59-A6C34878D82A}">
                    <a16:rowId xmlns:a16="http://schemas.microsoft.com/office/drawing/2014/main" val="10004"/>
                  </a:ext>
                </a:extLst>
              </a:tr>
              <a:tr h="26626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w Jazgarzewie</a:t>
                      </a:r>
                    </a:p>
                  </a:txBody>
                  <a:tcPr marL="0" marR="0" marT="0" marB="0" anchor="c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20,87</a:t>
                      </a:r>
                    </a:p>
                  </a:txBody>
                  <a:tcPr marL="0" marR="0" marT="0" marB="0" anchor="ctr">
                    <a:cell3D prstMaterial="dkEdge">
                      <a:bevel/>
                      <a:lightRig rig="flood" dir="t"/>
                    </a:cell3D>
                    <a:noFill/>
                  </a:tcPr>
                </a:tc>
                <a:extLst>
                  <a:ext uri="{0D108BD9-81ED-4DB2-BD59-A6C34878D82A}">
                    <a16:rowId xmlns:a16="http://schemas.microsoft.com/office/drawing/2014/main" val="10005"/>
                  </a:ext>
                </a:extLst>
              </a:tr>
              <a:tr h="26626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Nr</a:t>
                      </a:r>
                      <a:r>
                        <a:rPr lang="pl-PL" sz="1000" b="0" i="0" u="none" strike="noStrike" baseline="0" dirty="0">
                          <a:solidFill>
                            <a:srgbClr val="000000"/>
                          </a:solidFill>
                          <a:effectLst/>
                          <a:latin typeface="Arial" panose="020B0604020202020204" pitchFamily="34" charset="0"/>
                          <a:cs typeface="Arial" panose="020B0604020202020204" pitchFamily="34" charset="0"/>
                        </a:rPr>
                        <a:t> 1</a:t>
                      </a:r>
                      <a:r>
                        <a:rPr lang="pl-PL" sz="1000" b="0" i="0" u="none" strike="noStrike" dirty="0">
                          <a:solidFill>
                            <a:srgbClr val="000000"/>
                          </a:solidFill>
                          <a:effectLst/>
                          <a:latin typeface="Arial" panose="020B0604020202020204" pitchFamily="34" charset="0"/>
                          <a:cs typeface="Arial" panose="020B0604020202020204" pitchFamily="34" charset="0"/>
                        </a:rPr>
                        <a:t> w Piasecznie</a:t>
                      </a:r>
                    </a:p>
                  </a:txBody>
                  <a:tcPr marL="0" marR="0" marT="0" marB="0" anchor="ctr">
                    <a:cell3D prstMaterial="dkEdge">
                      <a:bevel/>
                      <a:lightRig rig="flood" dir="t"/>
                    </a:cell3D>
                  </a:tcPr>
                </a:tc>
                <a:tc>
                  <a:txBody>
                    <a:bodyPr/>
                    <a:lstStyle/>
                    <a:p>
                      <a:pPr algn="ctr"/>
                      <a:r>
                        <a:rPr lang="pl-PL" sz="1100" dirty="0">
                          <a:latin typeface="Arial" panose="020B0604020202020204" pitchFamily="34" charset="0"/>
                          <a:cs typeface="Arial" panose="020B0604020202020204" pitchFamily="34" charset="0"/>
                        </a:rPr>
                        <a:t>24,21</a:t>
                      </a:r>
                    </a:p>
                  </a:txBody>
                  <a:tcPr marL="0" marR="0" marT="0" marB="0" anchor="ctr">
                    <a:cell3D prstMaterial="dkEdge">
                      <a:bevel/>
                      <a:lightRig rig="flood" dir="t"/>
                    </a:cell3D>
                  </a:tcPr>
                </a:tc>
                <a:extLst>
                  <a:ext uri="{0D108BD9-81ED-4DB2-BD59-A6C34878D82A}">
                    <a16:rowId xmlns:a16="http://schemas.microsoft.com/office/drawing/2014/main" val="10006"/>
                  </a:ext>
                </a:extLst>
              </a:tr>
              <a:tr h="26626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Nr 2  w Piasecznie</a:t>
                      </a:r>
                    </a:p>
                  </a:txBody>
                  <a:tcPr marL="0" marR="0" marT="0" marB="0" anchor="c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27,42</a:t>
                      </a:r>
                    </a:p>
                  </a:txBody>
                  <a:tcPr marL="0" marR="0" marT="0" marB="0" anchor="ctr">
                    <a:cell3D prstMaterial="dkEdge">
                      <a:bevel/>
                      <a:lightRig rig="flood" dir="t"/>
                    </a:cell3D>
                    <a:noFill/>
                  </a:tcPr>
                </a:tc>
                <a:extLst>
                  <a:ext uri="{0D108BD9-81ED-4DB2-BD59-A6C34878D82A}">
                    <a16:rowId xmlns:a16="http://schemas.microsoft.com/office/drawing/2014/main" val="10007"/>
                  </a:ext>
                </a:extLst>
              </a:tr>
              <a:tr h="228657">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Nr 3 w Piasecznie</a:t>
                      </a:r>
                    </a:p>
                  </a:txBody>
                  <a:tcPr marL="0" marR="0" marT="0" marB="0" anchor="ctr">
                    <a:cell3D prstMaterial="dkEdge">
                      <a:bevel/>
                      <a:lightRig rig="flood" dir="t"/>
                    </a:cell3D>
                  </a:tcPr>
                </a:tc>
                <a:tc>
                  <a:txBody>
                    <a:bodyPr/>
                    <a:lstStyle/>
                    <a:p>
                      <a:pPr algn="ctr"/>
                      <a:r>
                        <a:rPr lang="pl-PL" sz="1100" dirty="0">
                          <a:latin typeface="Arial" panose="020B0604020202020204" pitchFamily="34" charset="0"/>
                          <a:cs typeface="Arial" panose="020B0604020202020204" pitchFamily="34" charset="0"/>
                        </a:rPr>
                        <a:t>16,78</a:t>
                      </a:r>
                    </a:p>
                  </a:txBody>
                  <a:tcPr marL="0" marR="0" marT="0" marB="0" anchor="ctr">
                    <a:cell3D prstMaterial="dkEdge">
                      <a:bevel/>
                      <a:lightRig rig="flood" dir="t"/>
                    </a:cell3D>
                  </a:tcPr>
                </a:tc>
                <a:extLst>
                  <a:ext uri="{0D108BD9-81ED-4DB2-BD59-A6C34878D82A}">
                    <a16:rowId xmlns:a16="http://schemas.microsoft.com/office/drawing/2014/main" val="10008"/>
                  </a:ext>
                </a:extLst>
              </a:tr>
              <a:tr h="216024">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Nr 4 w Piasecznie</a:t>
                      </a:r>
                    </a:p>
                  </a:txBody>
                  <a:tcPr marL="0" marR="0" marT="0" marB="0" anchor="c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15,00</a:t>
                      </a:r>
                    </a:p>
                  </a:txBody>
                  <a:tcPr marL="0" marR="0" marT="0" marB="0" anchor="ctr">
                    <a:cell3D prstMaterial="dkEdge">
                      <a:bevel/>
                      <a:lightRig rig="flood" dir="t"/>
                    </a:cell3D>
                    <a:noFill/>
                  </a:tcPr>
                </a:tc>
                <a:extLst>
                  <a:ext uri="{0D108BD9-81ED-4DB2-BD59-A6C34878D82A}">
                    <a16:rowId xmlns:a16="http://schemas.microsoft.com/office/drawing/2014/main" val="3110216745"/>
                  </a:ext>
                </a:extLst>
              </a:tr>
              <a:tr h="26626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Nr 5 w Piasecznie</a:t>
                      </a:r>
                    </a:p>
                  </a:txBody>
                  <a:tcPr marL="0" marR="0" marT="0" marB="0" anchor="c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73,24</a:t>
                      </a:r>
                    </a:p>
                  </a:txBody>
                  <a:tcPr marL="0" marR="0" marT="0" marB="0" anchor="ctr">
                    <a:cell3D prstMaterial="dkEdge">
                      <a:bevel/>
                      <a:lightRig rig="flood" dir="t"/>
                    </a:cell3D>
                    <a:noFill/>
                  </a:tcPr>
                </a:tc>
                <a:extLst>
                  <a:ext uri="{0D108BD9-81ED-4DB2-BD59-A6C34878D82A}">
                    <a16:rowId xmlns:a16="http://schemas.microsoft.com/office/drawing/2014/main" val="10009"/>
                  </a:ext>
                </a:extLst>
              </a:tr>
              <a:tr h="266268">
                <a:tc>
                  <a:txBody>
                    <a:bodyPr/>
                    <a:lstStyle/>
                    <a:p>
                      <a:pPr algn="l" fontAlgn="b"/>
                      <a:r>
                        <a:rPr lang="pl-PL" sz="1000" b="0" i="0" u="none" strike="noStrike" dirty="0">
                          <a:solidFill>
                            <a:srgbClr val="000000"/>
                          </a:solidFill>
                          <a:effectLst/>
                          <a:latin typeface="Arial" panose="020B0604020202020204" pitchFamily="34" charset="0"/>
                          <a:cs typeface="Arial" panose="020B0604020202020204" pitchFamily="34" charset="0"/>
                        </a:rPr>
                        <a:t>Szkoła Podstawowa w Złotokłosie</a:t>
                      </a:r>
                    </a:p>
                  </a:txBody>
                  <a:tcPr marL="0" marR="0" marT="0" marB="0" anchor="c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19,81</a:t>
                      </a:r>
                    </a:p>
                  </a:txBody>
                  <a:tcPr marL="0" marR="0" marT="0" marB="0" anchor="ctr">
                    <a:cell3D prstMaterial="dkEdge">
                      <a:bevel/>
                      <a:lightRig rig="flood" dir="t"/>
                    </a:cell3D>
                    <a:noFill/>
                  </a:tcPr>
                </a:tc>
                <a:extLst>
                  <a:ext uri="{0D108BD9-81ED-4DB2-BD59-A6C34878D82A}">
                    <a16:rowId xmlns:a16="http://schemas.microsoft.com/office/drawing/2014/main" val="10010"/>
                  </a:ext>
                </a:extLst>
              </a:tr>
              <a:tr h="266268">
                <a:tc>
                  <a:txBody>
                    <a:bodyPr/>
                    <a:lstStyle/>
                    <a:p>
                      <a:pPr algn="r" fontAlgn="b"/>
                      <a:r>
                        <a:rPr lang="pl-PL" sz="1000" b="0" i="0" u="none" strike="noStrike" dirty="0">
                          <a:solidFill>
                            <a:srgbClr val="000000"/>
                          </a:solidFill>
                          <a:effectLst/>
                          <a:latin typeface="Arial" panose="020B0604020202020204" pitchFamily="34" charset="0"/>
                          <a:cs typeface="Arial" panose="020B0604020202020204" pitchFamily="34" charset="0"/>
                        </a:rPr>
                        <a:t>Razem</a:t>
                      </a:r>
                    </a:p>
                  </a:txBody>
                  <a:tcPr marL="0" marR="0" marT="0" marB="0" anchor="ctr">
                    <a:cell3D prstMaterial="dkEdge">
                      <a:bevel/>
                      <a:lightRig rig="flood" dir="t"/>
                    </a:cell3D>
                    <a:noFill/>
                  </a:tcPr>
                </a:tc>
                <a:tc>
                  <a:txBody>
                    <a:bodyPr/>
                    <a:lstStyle/>
                    <a:p>
                      <a:pPr algn="ctr"/>
                      <a:r>
                        <a:rPr lang="pl-PL" sz="1100" dirty="0">
                          <a:latin typeface="Arial" panose="020B0604020202020204" pitchFamily="34" charset="0"/>
                          <a:cs typeface="Arial" panose="020B0604020202020204" pitchFamily="34" charset="0"/>
                        </a:rPr>
                        <a:t>288,88</a:t>
                      </a:r>
                    </a:p>
                  </a:txBody>
                  <a:tcPr marL="0" marR="0" marT="0" marB="0" anchor="ctr">
                    <a:cell3D prstMaterial="dkEdge">
                      <a:bevel/>
                      <a:lightRig rig="flood" dir="t"/>
                    </a:cell3D>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7418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numeru slajd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764DDCAA-D81B-43FD-A51F-3C5A4540B753}" type="slidenum">
              <a:rPr lang="pl-PL" altLang="pl-PL" sz="1200" smtClean="0">
                <a:solidFill>
                  <a:srgbClr val="7F7F7F"/>
                </a:solidFill>
              </a:rPr>
              <a:pPr>
                <a:spcBef>
                  <a:spcPct val="0"/>
                </a:spcBef>
                <a:spcAft>
                  <a:spcPct val="0"/>
                </a:spcAft>
                <a:buClrTx/>
                <a:buSzTx/>
                <a:buFontTx/>
                <a:buNone/>
              </a:pPr>
              <a:t>23</a:t>
            </a:fld>
            <a:endParaRPr lang="pl-PL" altLang="pl-PL" sz="1200">
              <a:solidFill>
                <a:srgbClr val="7F7F7F"/>
              </a:solidFill>
            </a:endParaRPr>
          </a:p>
        </p:txBody>
      </p:sp>
      <p:sp>
        <p:nvSpPr>
          <p:cNvPr id="4"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a:buFont typeface="Georgia" pitchFamily="18" charset="0"/>
              <a:buNone/>
              <a:defRPr/>
            </a:pPr>
            <a:r>
              <a:rPr lang="pl-PL" sz="1600" dirty="0">
                <a:solidFill>
                  <a:srgbClr val="0070C0"/>
                </a:solidFill>
                <a:effectLst/>
              </a:rPr>
              <a:t>Wsparcie uczniów o specjalnych potrzebach edukacyjnych</a:t>
            </a:r>
          </a:p>
        </p:txBody>
      </p:sp>
      <p:cxnSp>
        <p:nvCxnSpPr>
          <p:cNvPr id="5" name="Łącznik prosty 4"/>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Prostokąt 6"/>
          <p:cNvSpPr/>
          <p:nvPr/>
        </p:nvSpPr>
        <p:spPr>
          <a:xfrm>
            <a:off x="484684" y="1123951"/>
            <a:ext cx="7848228" cy="4216539"/>
          </a:xfrm>
          <a:prstGeom prst="rect">
            <a:avLst/>
          </a:prstGeom>
        </p:spPr>
        <p:txBody>
          <a:bodyPr wrap="square">
            <a:spAutoFit/>
          </a:bodyPr>
          <a:lstStyle/>
          <a:p>
            <a:pPr algn="just">
              <a:defRPr/>
            </a:pPr>
            <a:r>
              <a:rPr lang="pl-PL" sz="1400" b="1" dirty="0"/>
              <a:t>Nauczanie indywidualne</a:t>
            </a:r>
            <a:r>
              <a:rPr lang="pl-PL" sz="1400" dirty="0"/>
              <a:t> organizuje się na czas określony wskazany w orzeczeniu o potrzebie indywidualnego nauczania, w sposób zapewniający wykonanie zaleceń określonych                                  w orzeczeniu. Uczeń realizuje wszystkie obowiązkowe zajęcia edukacyjne wynikające                                 z ramowego planu nauczania danego typu i rodzaju szkoły, dostosowane do jego potrzeb rozwojowych i edukacyjnych oraz możliwości psychofizycznych.</a:t>
            </a:r>
          </a:p>
          <a:p>
            <a:pPr algn="just">
              <a:defRPr/>
            </a:pPr>
            <a:r>
              <a:rPr lang="pl-PL" sz="1400" b="1" dirty="0"/>
              <a:t> </a:t>
            </a:r>
            <a:endParaRPr lang="pl-PL" sz="1400" dirty="0"/>
          </a:p>
          <a:p>
            <a:pPr algn="just">
              <a:defRPr/>
            </a:pPr>
            <a:r>
              <a:rPr lang="pl-PL" sz="1400" b="1" dirty="0"/>
              <a:t>Zindywidualizowana ścieżka </a:t>
            </a:r>
            <a:r>
              <a:rPr lang="pl-PL" sz="1400" dirty="0"/>
              <a:t>to sposób kształcenia uczniów którzy mogą uczęszczać do przedszkola lub szkoły, jednak ze względu na trudności  w funkcjonowaniu wynikającym ze stanu zdrowia nie mogą realizować wszystkich zajęć wspólnie z oddziałem i wymagają dostosowania organizacji i procesu nauczania do ich specjalnych potrzeb edukacyjnych.</a:t>
            </a:r>
          </a:p>
          <a:p>
            <a:pPr algn="just">
              <a:defRPr/>
            </a:pPr>
            <a:endParaRPr lang="pl-PL" sz="1400" dirty="0"/>
          </a:p>
          <a:p>
            <a:pPr algn="just">
              <a:defRPr/>
            </a:pPr>
            <a:r>
              <a:rPr lang="pl-PL" sz="1400" b="1" dirty="0"/>
              <a:t>Indywidualny program nauczania </a:t>
            </a:r>
            <a:r>
              <a:rPr lang="pl-PL" sz="1400" dirty="0"/>
              <a:t>umożliwia rozwijanie wiedzy ucznia w obszarach, w których wykazuje szczególne – wyższe od przeciętnych – predyspozycje do nauki, w czasie zajęć edukacyjnych w szkole.</a:t>
            </a:r>
          </a:p>
          <a:p>
            <a:pPr algn="just">
              <a:defRPr/>
            </a:pPr>
            <a:br>
              <a:rPr lang="pl-PL" sz="1400" dirty="0"/>
            </a:br>
            <a:r>
              <a:rPr lang="pl-PL" sz="1400" b="1" dirty="0"/>
              <a:t>Indywidualny tok nauki </a:t>
            </a:r>
            <a:r>
              <a:rPr lang="pl-PL" sz="1400" spc="-70" dirty="0"/>
              <a:t>realizuje uczeń, który kształci się w zakresie jednego, kilku lub wszystkich obowiązujących zajęć edukacyjnych, przewidzianych w tygodniowym rozkładzie zajęć dla danej klasy, według programu dostosowanego do jego uzdolnień, zainteresowań  i możliwości edukacyjnych.</a:t>
            </a:r>
          </a:p>
          <a:p>
            <a:pPr>
              <a:defRPr/>
            </a:pPr>
            <a:endParaRPr lang="pl-PL" sz="1600" dirty="0">
              <a:solidFill>
                <a:srgbClr val="FF0000"/>
              </a:solidFill>
            </a:endParaRPr>
          </a:p>
        </p:txBody>
      </p:sp>
    </p:spTree>
    <p:extLst>
      <p:ext uri="{BB962C8B-B14F-4D97-AF65-F5344CB8AC3E}">
        <p14:creationId xmlns:p14="http://schemas.microsoft.com/office/powerpoint/2010/main" val="1533253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numeru slajd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764DDCAA-D81B-43FD-A51F-3C5A4540B753}" type="slidenum">
              <a:rPr lang="pl-PL" altLang="pl-PL" sz="1200" smtClean="0">
                <a:solidFill>
                  <a:srgbClr val="7F7F7F"/>
                </a:solidFill>
              </a:rPr>
              <a:pPr>
                <a:spcBef>
                  <a:spcPct val="0"/>
                </a:spcBef>
                <a:spcAft>
                  <a:spcPct val="0"/>
                </a:spcAft>
                <a:buClrTx/>
                <a:buSzTx/>
                <a:buFontTx/>
                <a:buNone/>
              </a:pPr>
              <a:t>24</a:t>
            </a:fld>
            <a:endParaRPr lang="pl-PL" altLang="pl-PL" sz="1200" dirty="0">
              <a:solidFill>
                <a:srgbClr val="7F7F7F"/>
              </a:solidFill>
            </a:endParaRPr>
          </a:p>
        </p:txBody>
      </p:sp>
      <p:sp>
        <p:nvSpPr>
          <p:cNvPr id="4"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a:buFont typeface="Georgia" pitchFamily="18" charset="0"/>
              <a:buNone/>
              <a:defRPr/>
            </a:pPr>
            <a:r>
              <a:rPr lang="pl-PL" sz="1600" dirty="0">
                <a:solidFill>
                  <a:srgbClr val="0070C0"/>
                </a:solidFill>
                <a:effectLst/>
              </a:rPr>
              <a:t>Wspieranie edukacji dzieci i młodzieży w Gminie Piaseczno</a:t>
            </a:r>
          </a:p>
        </p:txBody>
      </p:sp>
      <p:cxnSp>
        <p:nvCxnSpPr>
          <p:cNvPr id="5" name="Łącznik prosty 4"/>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Prostokąt 6"/>
          <p:cNvSpPr/>
          <p:nvPr/>
        </p:nvSpPr>
        <p:spPr>
          <a:xfrm>
            <a:off x="579438" y="1412875"/>
            <a:ext cx="7880350" cy="3570208"/>
          </a:xfrm>
          <a:prstGeom prst="rect">
            <a:avLst/>
          </a:prstGeom>
        </p:spPr>
        <p:txBody>
          <a:bodyPr>
            <a:spAutoFit/>
          </a:bodyPr>
          <a:lstStyle/>
          <a:p>
            <a:pPr algn="just">
              <a:defRPr/>
            </a:pPr>
            <a:r>
              <a:rPr lang="pl-PL" sz="1400" b="1" dirty="0"/>
              <a:t>Zajęcia na świetlicy</a:t>
            </a:r>
            <a:r>
              <a:rPr lang="pl-PL" sz="1400" dirty="0"/>
              <a:t> wspomagają pracę szkoły w zakresie opieki w ramach, której zaspokaja się podstawowe potrzeby uczniów, zapewnia uczniom opiekę przed zajęciami lekcyjnymi jak i po ich zakończeniu. Uczniowie w świetlicy mają zapewnione dobre warunki lokalowe – liczebność jednej grupy nie przekracza 25 dzieci.</a:t>
            </a:r>
          </a:p>
          <a:p>
            <a:pPr algn="just">
              <a:defRPr/>
            </a:pPr>
            <a:r>
              <a:rPr lang="pl-PL" sz="1400" b="1" dirty="0"/>
              <a:t> </a:t>
            </a:r>
            <a:endParaRPr lang="pl-PL" sz="1400" dirty="0"/>
          </a:p>
          <a:p>
            <a:pPr algn="just">
              <a:defRPr/>
            </a:pPr>
            <a:r>
              <a:rPr lang="pl-PL" sz="1400" b="1" dirty="0"/>
              <a:t>Stypendium za wyniki w nauce</a:t>
            </a:r>
            <a:r>
              <a:rPr lang="pl-PL" sz="1400" dirty="0"/>
              <a:t> przyznawane jest uczniowi, który uzyskał wysoką średnią ocen oraz co najmniej dobrą ocenę z zachowania w semestrze poprzedzającym okres, w którym przyznaje się to stypendium.</a:t>
            </a:r>
          </a:p>
          <a:p>
            <a:pPr algn="just">
              <a:defRPr/>
            </a:pPr>
            <a:endParaRPr lang="pl-PL" sz="1400" dirty="0"/>
          </a:p>
          <a:p>
            <a:pPr algn="just">
              <a:defRPr/>
            </a:pPr>
            <a:r>
              <a:rPr lang="pl-PL" sz="1400" b="1" dirty="0"/>
              <a:t>Stypendium za osiągnięcia sportowe </a:t>
            </a:r>
            <a:r>
              <a:rPr lang="pl-PL" sz="1400" dirty="0"/>
              <a:t>przyznawane jest uczniowi, który uzyskał wysokie wyniki we współzawodnictwie sportowym na szczeblu co najmniej międzyszkolnym oraz co najmniej dobrą ocenę zachowania.</a:t>
            </a:r>
          </a:p>
          <a:p>
            <a:pPr algn="just">
              <a:defRPr/>
            </a:pPr>
            <a:br>
              <a:rPr lang="pl-PL" sz="1400" dirty="0"/>
            </a:br>
            <a:r>
              <a:rPr lang="pl-PL" sz="1400" spc="-70" dirty="0"/>
              <a:t>Stypendium za wyniki w nauce lub za osiągnięcia sportowe przyznaje dyrektor szkoły, po zasięgnięciu opinii rady pedagogicznej, w ramach środków przyznanych przez organ prowadzący na ten cel w budżecie szkoły.</a:t>
            </a:r>
          </a:p>
          <a:p>
            <a:pPr>
              <a:defRPr/>
            </a:pPr>
            <a:endParaRPr lang="pl-PL" sz="16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numeru slajd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BC23CFB0-3F9B-41A0-8FF7-E796D17D7614}" type="slidenum">
              <a:rPr lang="pl-PL" altLang="pl-PL" sz="1200" smtClean="0">
                <a:solidFill>
                  <a:srgbClr val="7F7F7F"/>
                </a:solidFill>
              </a:rPr>
              <a:pPr>
                <a:spcBef>
                  <a:spcPct val="0"/>
                </a:spcBef>
                <a:spcAft>
                  <a:spcPct val="0"/>
                </a:spcAft>
                <a:buClrTx/>
                <a:buSzTx/>
                <a:buFontTx/>
                <a:buNone/>
              </a:pPr>
              <a:t>25</a:t>
            </a:fld>
            <a:endParaRPr lang="pl-PL" altLang="pl-PL" sz="1200" dirty="0">
              <a:solidFill>
                <a:srgbClr val="7F7F7F"/>
              </a:solidFill>
            </a:endParaRPr>
          </a:p>
        </p:txBody>
      </p:sp>
      <p:sp>
        <p:nvSpPr>
          <p:cNvPr id="4"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a:buFont typeface="Georgia" pitchFamily="18" charset="0"/>
              <a:buNone/>
              <a:defRPr/>
            </a:pPr>
            <a:r>
              <a:rPr lang="pl-PL" sz="1600" dirty="0">
                <a:solidFill>
                  <a:srgbClr val="0070C0"/>
                </a:solidFill>
                <a:effectLst/>
              </a:rPr>
              <a:t>Wspieranie edukacji dzieci i młodzieży w Gminie Piaseczno</a:t>
            </a:r>
          </a:p>
        </p:txBody>
      </p:sp>
      <p:cxnSp>
        <p:nvCxnSpPr>
          <p:cNvPr id="5" name="Łącznik prosty 4"/>
          <p:cNvCxnSpPr/>
          <p:nvPr/>
        </p:nvCxnSpPr>
        <p:spPr>
          <a:xfrm>
            <a:off x="684213" y="692150"/>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Prostokąt 6"/>
          <p:cNvSpPr/>
          <p:nvPr/>
        </p:nvSpPr>
        <p:spPr>
          <a:xfrm>
            <a:off x="560388" y="1636713"/>
            <a:ext cx="7880350" cy="2708434"/>
          </a:xfrm>
          <a:prstGeom prst="rect">
            <a:avLst/>
          </a:prstGeom>
        </p:spPr>
        <p:txBody>
          <a:bodyPr>
            <a:spAutoFit/>
          </a:bodyPr>
          <a:lstStyle/>
          <a:p>
            <a:pPr algn="just">
              <a:defRPr/>
            </a:pPr>
            <a:r>
              <a:rPr lang="pl-PL" sz="1400" b="1" dirty="0"/>
              <a:t>Stypendium Burmistrza Miasta i Gminy Piaseczno</a:t>
            </a:r>
            <a:r>
              <a:rPr lang="pl-PL" sz="1400" dirty="0"/>
              <a:t> poprzez materialne wsparcie ma na celu promowanie wybitnie uzdolnionych uczniów. Stwarza im możliwość rozszerzania wiedzy poza program nauczania oraz stanowi zachętę do reprezentowania Gminy Piaseczno w konkursach                       i olimpiadach na szczeblu wojewódzkim, ogólnopolskim i międzynarodowym.</a:t>
            </a:r>
          </a:p>
          <a:p>
            <a:pPr algn="just">
              <a:defRPr/>
            </a:pPr>
            <a:endParaRPr lang="pl-PL" sz="1400" dirty="0"/>
          </a:p>
          <a:p>
            <a:pPr algn="just">
              <a:defRPr/>
            </a:pPr>
            <a:r>
              <a:rPr lang="pl-PL" sz="1400" b="1" spc="-30" dirty="0"/>
              <a:t>W ramach Rządowego programu pomocy uczniom niepełnosprawnym w formie dofinansowania zakupu podręczników, materiałów edukacyjnych i materiałów ćwiczeniowych w latach 2023-2025 </a:t>
            </a:r>
            <a:r>
              <a:rPr lang="pl-PL" sz="1400" spc="-30" dirty="0"/>
              <a:t>pomoc w formie dofinansowania zakupu podręczników do kształcenia ogólnego                  i  do kształcenia w zawodach, materiałów edukacyjnych do kształcenia ogólnego i do kształcenia zawodowego oraz materiałów ćwiczeniowych w 2023 r otrzymało 212 uczniów. </a:t>
            </a:r>
          </a:p>
          <a:p>
            <a:pPr algn="just">
              <a:defRPr/>
            </a:pPr>
            <a:r>
              <a:rPr lang="pl-PL" sz="1400" spc="-30" dirty="0"/>
              <a:t>Na ten cel gmina otrzymała dotację celową w łącznej wysokości  70.049,91 zł.</a:t>
            </a:r>
          </a:p>
          <a:p>
            <a:pPr algn="just">
              <a:defRPr/>
            </a:pPr>
            <a:endParaRPr lang="pl-PL"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numeru slajd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268FFCC1-8B70-4BDA-9406-C64E77753E7C}" type="slidenum">
              <a:rPr lang="pl-PL" altLang="pl-PL" sz="1200" smtClean="0">
                <a:solidFill>
                  <a:srgbClr val="7F7F7F"/>
                </a:solidFill>
              </a:rPr>
              <a:pPr>
                <a:spcBef>
                  <a:spcPct val="0"/>
                </a:spcBef>
                <a:spcAft>
                  <a:spcPct val="0"/>
                </a:spcAft>
                <a:buClrTx/>
                <a:buSzTx/>
                <a:buFontTx/>
                <a:buNone/>
              </a:pPr>
              <a:t>26</a:t>
            </a:fld>
            <a:endParaRPr lang="pl-PL" altLang="pl-PL" sz="1200" dirty="0">
              <a:solidFill>
                <a:srgbClr val="7F7F7F"/>
              </a:solidFill>
            </a:endParaRPr>
          </a:p>
        </p:txBody>
      </p:sp>
      <p:sp>
        <p:nvSpPr>
          <p:cNvPr id="4"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REALIZACJA ZADAŃ WYNIKAJĄCYCH Z PRZEPISÓW PRAWA </a:t>
            </a:r>
          </a:p>
          <a:p>
            <a:pPr marL="182880" indent="0" fontAlgn="auto">
              <a:spcAft>
                <a:spcPts val="0"/>
              </a:spcAft>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a:p>
            <a:pPr marL="182880" indent="0">
              <a:buClr>
                <a:srgbClr val="F14124">
                  <a:lumMod val="75000"/>
                </a:srgbClr>
              </a:buClr>
              <a:buFont typeface="Georgia" pitchFamily="18" charset="0"/>
              <a:buNone/>
              <a:defRPr/>
            </a:pPr>
            <a:r>
              <a:rPr lang="pl-PL" sz="1600" dirty="0">
                <a:solidFill>
                  <a:srgbClr val="0070C0"/>
                </a:solidFill>
                <a:effectLst/>
              </a:rPr>
              <a:t>Wspieranie edukacji dzieci i młodzieży w Gminie Piaseczno</a:t>
            </a:r>
          </a:p>
        </p:txBody>
      </p:sp>
      <p:cxnSp>
        <p:nvCxnSpPr>
          <p:cNvPr id="5" name="Łącznik prosty 4"/>
          <p:cNvCxnSpPr/>
          <p:nvPr/>
        </p:nvCxnSpPr>
        <p:spPr>
          <a:xfrm>
            <a:off x="684213" y="692150"/>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7893" name="Prostokąt 6"/>
          <p:cNvSpPr>
            <a:spLocks noChangeArrowheads="1"/>
          </p:cNvSpPr>
          <p:nvPr/>
        </p:nvSpPr>
        <p:spPr bwMode="auto">
          <a:xfrm>
            <a:off x="611560" y="1340768"/>
            <a:ext cx="7829178"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l-PL" altLang="pl-PL" sz="1400" b="1" dirty="0"/>
              <a:t>Dowożenie uczniów do szkół, w tym niepełnosprawnych</a:t>
            </a:r>
            <a:endParaRPr lang="pl-PL" altLang="pl-PL" sz="1400" dirty="0"/>
          </a:p>
          <a:p>
            <a:pPr algn="just"/>
            <a:endParaRPr lang="pl-PL" altLang="pl-PL" sz="1400" dirty="0"/>
          </a:p>
          <a:p>
            <a:pPr algn="just"/>
            <a:r>
              <a:rPr lang="pl-PL" altLang="pl-PL" sz="1400" dirty="0"/>
              <a:t>Ważnym zadaniem gminy, wynikającym z art. 32 ust. 6 ustawy Prawo oświatowe jest zapewnienie niepełnosprawnym dzieciom pięcioletnim i sześcioletnim  oraz zgodnie z art. 39 ust 4 powołanej ustawy uczniom niepełnosprawnym bezpłatnego transportu i opieki w czasie przewozu do placówki oświatowej  lub zwrot kosztów przejazdu, jeżeli dowożenie i opiekę zapewniają rodzice. </a:t>
            </a:r>
          </a:p>
          <a:p>
            <a:pPr algn="just"/>
            <a:endParaRPr lang="pl-PL" altLang="pl-PL" sz="1400" dirty="0"/>
          </a:p>
          <a:p>
            <a:pPr algn="just"/>
            <a:r>
              <a:rPr lang="pl-PL" altLang="pl-PL" sz="1400" dirty="0"/>
              <a:t>Z bezpłatnego transportu i opieki w czasie przewozu do placówki oświatowej w roku szkolnym 2023/2024 korzystało 77 uczniów niepełnosprawnych (transport zbiorowy). Ponadto 78 uczniów niepełnosprawnych zostało objętych dowozem indywidualnym, a z ich rodzicami Gmina zawarła umowy określające zasady zwrotu kosztów przejazdu dziecka lub ucznia niepełnosprawnego oraz jego rodziców do przedszkola, szkoły lub ośrodka rewalidacyjno-wychowawczego, prywatnym samochodem osobowym. </a:t>
            </a:r>
          </a:p>
          <a:p>
            <a:pPr algn="just"/>
            <a:endParaRPr lang="pl-PL" altLang="pl-PL" sz="1400" dirty="0"/>
          </a:p>
          <a:p>
            <a:pPr algn="just"/>
            <a:r>
              <a:rPr lang="pl-PL" altLang="pl-PL" sz="1400" b="1" dirty="0"/>
              <a:t>Koszty poniesione przez Gminę na dowóz uczniów niepełnosprawnych </a:t>
            </a:r>
            <a:br>
              <a:rPr lang="pl-PL" altLang="pl-PL" sz="1400" b="1" dirty="0"/>
            </a:br>
            <a:r>
              <a:rPr lang="pl-PL" altLang="pl-PL" sz="1400" b="1" dirty="0"/>
              <a:t>w roku szkolnym 2023/2024 wynosiły 1.260.305,38 zł.</a:t>
            </a:r>
          </a:p>
        </p:txBody>
      </p:sp>
    </p:spTree>
    <p:extLst>
      <p:ext uri="{BB962C8B-B14F-4D97-AF65-F5344CB8AC3E}">
        <p14:creationId xmlns:p14="http://schemas.microsoft.com/office/powerpoint/2010/main" val="705543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4294967295"/>
          </p:nvPr>
        </p:nvSpPr>
        <p:spPr>
          <a:xfrm>
            <a:off x="3995936" y="6021288"/>
            <a:ext cx="1371600" cy="273844"/>
          </a:xfrm>
          <a:prstGeom prst="rect">
            <a:avLst/>
          </a:prstGeom>
        </p:spPr>
        <p:txBody>
          <a:bodyPr/>
          <a:lstStyle/>
          <a:p>
            <a:pPr>
              <a:defRPr/>
            </a:pPr>
            <a:fld id="{9E62AE65-2BEA-4F93-83C2-4396EE12B3F2}" type="slidenum">
              <a:rPr lang="pl-PL" altLang="pl-PL" smtClean="0"/>
              <a:pPr>
                <a:defRPr/>
              </a:pPr>
              <a:t>27</a:t>
            </a:fld>
            <a:endParaRPr lang="pl-PL" altLang="pl-PL" dirty="0"/>
          </a:p>
        </p:txBody>
      </p:sp>
      <p:sp>
        <p:nvSpPr>
          <p:cNvPr id="5" name="Rectangle 4"/>
          <p:cNvSpPr txBox="1">
            <a:spLocks noChangeArrowheads="1"/>
          </p:cNvSpPr>
          <p:nvPr/>
        </p:nvSpPr>
        <p:spPr>
          <a:xfrm>
            <a:off x="1385646" y="1160749"/>
            <a:ext cx="6172200" cy="594122"/>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buClr>
                <a:srgbClr val="70AD47">
                  <a:lumMod val="75000"/>
                </a:srgbClr>
              </a:buClr>
              <a:buNone/>
              <a:defRPr/>
            </a:pPr>
            <a:endParaRPr lang="pl-PL" sz="900" dirty="0">
              <a:gradFill>
                <a:gsLst>
                  <a:gs pos="0">
                    <a:prstClr val="black"/>
                  </a:gs>
                  <a:gs pos="40000">
                    <a:prstClr val="black">
                      <a:lumMod val="75000"/>
                      <a:lumOff val="25000"/>
                    </a:prstClr>
                  </a:gs>
                  <a:gs pos="100000">
                    <a:srgbClr val="44546A">
                      <a:alpha val="65000"/>
                    </a:srgbClr>
                  </a:gs>
                </a:gsLst>
                <a:lin ang="5400000" scaled="0"/>
              </a:gradFill>
              <a:effectLst/>
              <a:latin typeface="Arial" panose="020B0604020202020204" pitchFamily="34" charset="0"/>
              <a:cs typeface="Arial" panose="020B0604020202020204" pitchFamily="34" charset="0"/>
            </a:endParaRPr>
          </a:p>
        </p:txBody>
      </p:sp>
      <p:sp>
        <p:nvSpPr>
          <p:cNvPr id="6" name="Prostokąt 5"/>
          <p:cNvSpPr/>
          <p:nvPr/>
        </p:nvSpPr>
        <p:spPr>
          <a:xfrm>
            <a:off x="1687000" y="1414279"/>
            <a:ext cx="1604928" cy="276999"/>
          </a:xfrm>
          <a:prstGeom prst="rect">
            <a:avLst/>
          </a:prstGeom>
        </p:spPr>
        <p:txBody>
          <a:bodyPr wrap="none">
            <a:spAutoFit/>
          </a:bodyPr>
          <a:lstStyle/>
          <a:p>
            <a:pPr algn="ctr">
              <a:defRPr/>
            </a:pPr>
            <a:r>
              <a:rPr lang="pl-PL" sz="1200" b="1" kern="0" dirty="0">
                <a:ln w="10160">
                  <a:noFill/>
                  <a:prstDash val="solid"/>
                </a:ln>
                <a:solidFill>
                  <a:schemeClr val="bg2">
                    <a:lumMod val="50000"/>
                  </a:schemeClr>
                </a:solidFill>
              </a:rPr>
              <a:t>Wydatki na oświatę</a:t>
            </a:r>
            <a:endParaRPr lang="pl-PL" sz="1200" b="1" kern="0" dirty="0">
              <a:solidFill>
                <a:schemeClr val="bg2">
                  <a:lumMod val="50000"/>
                </a:schemeClr>
              </a:solidFill>
            </a:endParaRPr>
          </a:p>
        </p:txBody>
      </p:sp>
      <p:graphicFrame>
        <p:nvGraphicFramePr>
          <p:cNvPr id="8" name="Symbol zastępczy zawartości 5"/>
          <p:cNvGraphicFramePr>
            <a:graphicFrameLocks noGrp="1"/>
          </p:cNvGraphicFramePr>
          <p:nvPr>
            <p:extLst>
              <p:ext uri="{D42A27DB-BD31-4B8C-83A1-F6EECF244321}">
                <p14:modId xmlns:p14="http://schemas.microsoft.com/office/powerpoint/2010/main" val="3665528520"/>
              </p:ext>
            </p:extLst>
          </p:nvPr>
        </p:nvGraphicFramePr>
        <p:xfrm>
          <a:off x="1469302" y="1751735"/>
          <a:ext cx="6336704" cy="4099313"/>
        </p:xfrm>
        <a:graphic>
          <a:graphicData uri="http://schemas.openxmlformats.org/drawingml/2006/table">
            <a:tbl>
              <a:tblPr>
                <a:tableStyleId>{5DA37D80-6434-44D0-A028-1B22A696006F}</a:tableStyleId>
              </a:tblPr>
              <a:tblGrid>
                <a:gridCol w="2249389">
                  <a:extLst>
                    <a:ext uri="{9D8B030D-6E8A-4147-A177-3AD203B41FA5}">
                      <a16:colId xmlns:a16="http://schemas.microsoft.com/office/drawing/2014/main" val="20000"/>
                    </a:ext>
                  </a:extLst>
                </a:gridCol>
                <a:gridCol w="1769008">
                  <a:extLst>
                    <a:ext uri="{9D8B030D-6E8A-4147-A177-3AD203B41FA5}">
                      <a16:colId xmlns:a16="http://schemas.microsoft.com/office/drawing/2014/main" val="20001"/>
                    </a:ext>
                  </a:extLst>
                </a:gridCol>
                <a:gridCol w="2318307">
                  <a:extLst>
                    <a:ext uri="{9D8B030D-6E8A-4147-A177-3AD203B41FA5}">
                      <a16:colId xmlns:a16="http://schemas.microsoft.com/office/drawing/2014/main" val="20002"/>
                    </a:ext>
                  </a:extLst>
                </a:gridCol>
              </a:tblGrid>
              <a:tr h="453735">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cell3D prstMaterial="dkEdge">
                      <a:bevel/>
                      <a:lightRig rig="flood" dir="t"/>
                    </a:cell3D>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u="none" strike="noStrike" cap="none" normalizeH="0" baseline="0" dirty="0">
                          <a:ln>
                            <a:noFill/>
                          </a:ln>
                          <a:solidFill>
                            <a:schemeClr val="tx1"/>
                          </a:solidFill>
                          <a:effectLst/>
                        </a:rPr>
                        <a:t>2023 r.</a:t>
                      </a:r>
                      <a:endParaRPr kumimoji="0" lang="pl-PL" altLang="pl-PL"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cell3D prstMaterial="dkEdge">
                      <a:bevel/>
                      <a:lightRig rig="flood" dir="t"/>
                    </a:cell3D>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u="none" strike="noStrike" cap="none" normalizeH="0" baseline="0" dirty="0">
                          <a:ln>
                            <a:noFill/>
                          </a:ln>
                          <a:solidFill>
                            <a:schemeClr val="tx1"/>
                          </a:solidFill>
                          <a:effectLst/>
                        </a:rPr>
                        <a:t>2024 r.</a:t>
                      </a:r>
                      <a:endParaRPr kumimoji="0" lang="pl-PL" altLang="pl-PL"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cell3D prstMaterial="dkEdge">
                      <a:bevel/>
                      <a:lightRig rig="flood" dir="t"/>
                    </a:cell3D>
                    <a:noFill/>
                  </a:tcPr>
                </a:tc>
                <a:extLst>
                  <a:ext uri="{0D108BD9-81ED-4DB2-BD59-A6C34878D82A}">
                    <a16:rowId xmlns:a16="http://schemas.microsoft.com/office/drawing/2014/main" val="10000"/>
                  </a:ext>
                </a:extLst>
              </a:tr>
              <a:tr h="472137">
                <a:tc vMerge="1">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pl-PL" altLang="pl-PL"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0" marB="0" horzOverflow="overflow">
                    <a:cell3D prstMaterial="dkEdge">
                      <a:bevel/>
                      <a:lightRig rig="flood" dir="t"/>
                    </a:cell3D>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Wykonanie</a:t>
                      </a:r>
                      <a:endParaRPr kumimoji="0" lang="pl-PL" altLang="pl-PL"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Wykonanie do 30.06.2024r.</a:t>
                      </a:r>
                      <a:endParaRPr kumimoji="0" lang="pl-PL" altLang="pl-PL"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extLst>
                  <a:ext uri="{0D108BD9-81ED-4DB2-BD59-A6C34878D82A}">
                    <a16:rowId xmlns:a16="http://schemas.microsoft.com/office/drawing/2014/main" val="10001"/>
                  </a:ext>
                </a:extLst>
              </a:tr>
              <a:tr h="51989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Subwencja oświatowa</a:t>
                      </a: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tc>
                  <a:txBody>
                    <a:bodyPr/>
                    <a:lstStyle/>
                    <a:p>
                      <a:pPr algn="ctr"/>
                      <a:r>
                        <a:rPr lang="pl-PL" sz="1200" dirty="0">
                          <a:solidFill>
                            <a:schemeClr val="tx1"/>
                          </a:solidFill>
                        </a:rPr>
                        <a:t>128 661 812</a:t>
                      </a:r>
                      <a:endParaRPr lang="pl-PL" sz="1200" dirty="0">
                        <a:solidFill>
                          <a:schemeClr val="tx1"/>
                        </a:solidFill>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tc>
                  <a:txBody>
                    <a:bodyPr/>
                    <a:lstStyle/>
                    <a:p>
                      <a:pPr algn="ctr"/>
                      <a:r>
                        <a:rPr lang="pl-PL" sz="1200" dirty="0">
                          <a:solidFill>
                            <a:schemeClr val="tx1"/>
                          </a:solidFill>
                        </a:rPr>
                        <a:t>97 558 825</a:t>
                      </a:r>
                      <a:endParaRPr lang="pl-PL" sz="1200" dirty="0">
                        <a:solidFill>
                          <a:schemeClr val="tx1"/>
                        </a:solidFill>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extLst>
                  <a:ext uri="{0D108BD9-81ED-4DB2-BD59-A6C34878D82A}">
                    <a16:rowId xmlns:a16="http://schemas.microsoft.com/office/drawing/2014/main" val="10002"/>
                  </a:ext>
                </a:extLst>
              </a:tr>
              <a:tr h="51199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Środki gminy przeznaczone na oświatę</a:t>
                      </a: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pl-PL" altLang="pl-PL" sz="1200" u="none" strike="noStrike" cap="none" normalizeH="0" baseline="0" dirty="0">
                        <a:ln>
                          <a:noFill/>
                        </a:ln>
                        <a:solidFill>
                          <a:schemeClr val="tx1"/>
                        </a:solidFill>
                        <a:effectLst/>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157 288 308,73</a:t>
                      </a:r>
                    </a:p>
                    <a:p>
                      <a:pPr marL="0" marR="0" lvl="0" indent="0" algn="ctr" defTabSz="914400" rtl="0" eaLnBrk="1" fontAlgn="base" latinLnBrk="0" hangingPunct="1">
                        <a:lnSpc>
                          <a:spcPct val="107000"/>
                        </a:lnSpc>
                        <a:spcBef>
                          <a:spcPct val="0"/>
                        </a:spcBef>
                        <a:spcAft>
                          <a:spcPct val="0"/>
                        </a:spcAft>
                        <a:buClrTx/>
                        <a:buSzTx/>
                        <a:buFontTx/>
                        <a:buNone/>
                        <a:tabLst/>
                      </a:pP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64 954 673,73</a:t>
                      </a:r>
                    </a:p>
                  </a:txBody>
                  <a:tcPr marL="51435" marR="51435" marT="0" marB="0" anchor="ctr" horzOverflow="overflow">
                    <a:cell3D prstMaterial="dkEdge">
                      <a:bevel/>
                      <a:lightRig rig="flood" dir="t"/>
                    </a:cell3D>
                    <a:noFill/>
                  </a:tcPr>
                </a:tc>
                <a:extLst>
                  <a:ext uri="{0D108BD9-81ED-4DB2-BD59-A6C34878D82A}">
                    <a16:rowId xmlns:a16="http://schemas.microsoft.com/office/drawing/2014/main" val="10003"/>
                  </a:ext>
                </a:extLst>
              </a:tr>
              <a:tr h="672405">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Dotacje w ramach programów dla szkół podstawowych</a:t>
                      </a: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39 059</a:t>
                      </a: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0</a:t>
                      </a: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extLst>
                  <a:ext uri="{0D108BD9-81ED-4DB2-BD59-A6C34878D82A}">
                    <a16:rowId xmlns:a16="http://schemas.microsoft.com/office/drawing/2014/main" val="2295496045"/>
                  </a:ext>
                </a:extLst>
              </a:tr>
              <a:tr h="75777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Dotacja z budżetu państwa w zakresie wychowania przedszkolnego</a:t>
                      </a: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5 875 410,70</a:t>
                      </a: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defRPr/>
                      </a:pPr>
                      <a:endParaRPr kumimoji="0" lang="pl-PL" altLang="pl-PL" sz="1200" u="none" strike="noStrike" kern="1200" cap="none" spc="0" normalizeH="0" baseline="0" noProof="0" dirty="0">
                        <a:ln>
                          <a:noFill/>
                        </a:ln>
                        <a:solidFill>
                          <a:schemeClr val="tx1"/>
                        </a:solidFill>
                        <a:effectLst/>
                        <a:uLnTx/>
                        <a:uFillTx/>
                      </a:endParaRPr>
                    </a:p>
                    <a:p>
                      <a:pPr marL="0" marR="0" lvl="0" indent="0" algn="ctr" defTabSz="914400" rtl="0" eaLnBrk="1" fontAlgn="base" latinLnBrk="0" hangingPunct="1">
                        <a:lnSpc>
                          <a:spcPct val="107000"/>
                        </a:lnSpc>
                        <a:spcBef>
                          <a:spcPct val="0"/>
                        </a:spcBef>
                        <a:spcAft>
                          <a:spcPct val="0"/>
                        </a:spcAft>
                        <a:buClrTx/>
                        <a:buSzTx/>
                        <a:buFontTx/>
                        <a:buNone/>
                        <a:tabLst/>
                        <a:defRPr/>
                      </a:pPr>
                      <a:r>
                        <a:rPr kumimoji="0" lang="pl-PL" altLang="pl-PL" sz="1200" u="none" strike="noStrike" kern="1200" cap="none" spc="0" normalizeH="0" baseline="0" noProof="0" dirty="0">
                          <a:ln>
                            <a:noFill/>
                          </a:ln>
                          <a:solidFill>
                            <a:schemeClr val="tx1"/>
                          </a:solidFill>
                          <a:effectLst/>
                          <a:uLnTx/>
                          <a:uFillTx/>
                        </a:rPr>
                        <a:t>7 223 233,99</a:t>
                      </a:r>
                    </a:p>
                    <a:p>
                      <a:pPr marL="0" marR="0" lvl="0" indent="0" algn="ctr" defTabSz="914400" rtl="0" eaLnBrk="1" fontAlgn="base" latinLnBrk="0" hangingPunct="1">
                        <a:lnSpc>
                          <a:spcPct val="107000"/>
                        </a:lnSpc>
                        <a:spcBef>
                          <a:spcPct val="0"/>
                        </a:spcBef>
                        <a:spcAft>
                          <a:spcPct val="0"/>
                        </a:spcAft>
                        <a:buClrTx/>
                        <a:buSzTx/>
                        <a:buFontTx/>
                        <a:buNone/>
                        <a:tabLst/>
                      </a:pP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extLst>
                  <a:ext uri="{0D108BD9-81ED-4DB2-BD59-A6C34878D82A}">
                    <a16:rowId xmlns:a16="http://schemas.microsoft.com/office/drawing/2014/main" val="10004"/>
                  </a:ext>
                </a:extLst>
              </a:tr>
              <a:tr h="65040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Suma wydatków na oświatę</a:t>
                      </a: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pl-PL" altLang="pl-PL" sz="1200" u="none" strike="noStrike" cap="none" normalizeH="0" baseline="0" dirty="0">
                          <a:ln>
                            <a:noFill/>
                          </a:ln>
                          <a:solidFill>
                            <a:schemeClr val="tx1"/>
                          </a:solidFill>
                          <a:effectLst/>
                        </a:rPr>
                        <a:t>291 864 590,43</a:t>
                      </a: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u="none" strike="noStrike" kern="1200" cap="none" spc="0" normalizeH="0" baseline="0" noProof="0" dirty="0">
                          <a:ln>
                            <a:noFill/>
                          </a:ln>
                          <a:solidFill>
                            <a:schemeClr val="tx1"/>
                          </a:solidFill>
                          <a:effectLst/>
                          <a:uLnTx/>
                          <a:uFillTx/>
                        </a:rPr>
                        <a:t>169 736 732,72</a:t>
                      </a:r>
                    </a:p>
                    <a:p>
                      <a:pPr marL="0" marR="0" lvl="0" indent="0" algn="ctr" defTabSz="914400" rtl="0" eaLnBrk="1" fontAlgn="base" latinLnBrk="0" hangingPunct="1">
                        <a:lnSpc>
                          <a:spcPct val="107000"/>
                        </a:lnSpc>
                        <a:spcBef>
                          <a:spcPct val="0"/>
                        </a:spcBef>
                        <a:spcAft>
                          <a:spcPct val="0"/>
                        </a:spcAft>
                        <a:buClrTx/>
                        <a:buSzTx/>
                        <a:buFontTx/>
                        <a:buNone/>
                        <a:tabLst/>
                      </a:pPr>
                      <a:endParaRPr kumimoji="0" lang="pl-PL" altLang="pl-P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anchor="ctr" horzOverflow="overflow">
                    <a:cell3D prstMaterial="dkEdge">
                      <a:bevel/>
                      <a:lightRig rig="flood" dir="t"/>
                    </a:cell3D>
                    <a:noFill/>
                  </a:tcPr>
                </a:tc>
                <a:extLst>
                  <a:ext uri="{0D108BD9-81ED-4DB2-BD59-A6C34878D82A}">
                    <a16:rowId xmlns:a16="http://schemas.microsoft.com/office/drawing/2014/main" val="10005"/>
                  </a:ext>
                </a:extLst>
              </a:tr>
            </a:tbl>
          </a:graphicData>
        </a:graphic>
      </p:graphicFrame>
      <p:sp>
        <p:nvSpPr>
          <p:cNvPr id="2" name="Prostokąt 1"/>
          <p:cNvSpPr/>
          <p:nvPr/>
        </p:nvSpPr>
        <p:spPr>
          <a:xfrm>
            <a:off x="1439652" y="1048082"/>
            <a:ext cx="6210690" cy="450123"/>
          </a:xfrm>
          <a:prstGeom prst="rect">
            <a:avLst/>
          </a:prstGeom>
        </p:spPr>
        <p:txBody>
          <a:bodyPr wrap="square">
            <a:spAutoFit/>
          </a:bodyPr>
          <a:lstStyle/>
          <a:p>
            <a:pPr marL="137160">
              <a:buClr>
                <a:srgbClr val="70AD47">
                  <a:lumMod val="75000"/>
                </a:srgbClr>
              </a:buClr>
              <a:defRPr/>
            </a:pPr>
            <a:r>
              <a:rPr lang="pl-PL" sz="1500" b="1" dirty="0">
                <a:ln w="10160">
                  <a:noFill/>
                  <a:prstDash val="solid"/>
                </a:ln>
                <a:solidFill>
                  <a:srgbClr val="B4DCFA">
                    <a:lumMod val="25000"/>
                  </a:srgbClr>
                </a:solidFill>
              </a:rPr>
              <a:t>I. REALIZACJA ZADAŃ WYNIKAJĄCYCH Z PRZEPISÓW PRAWA </a:t>
            </a:r>
          </a:p>
          <a:p>
            <a:pPr marL="137160">
              <a:buClr>
                <a:srgbClr val="70AD47">
                  <a:lumMod val="75000"/>
                </a:srgbClr>
              </a:buClr>
              <a:defRPr/>
            </a:pPr>
            <a:endParaRPr lang="pl-PL" sz="825" dirty="0">
              <a:gradFill>
                <a:gsLst>
                  <a:gs pos="0">
                    <a:prstClr val="black"/>
                  </a:gs>
                  <a:gs pos="40000">
                    <a:prstClr val="black">
                      <a:lumMod val="75000"/>
                      <a:lumOff val="25000"/>
                    </a:prstClr>
                  </a:gs>
                  <a:gs pos="100000">
                    <a:srgbClr val="44546A">
                      <a:alpha val="65000"/>
                    </a:srgbClr>
                  </a:gs>
                </a:gsLst>
                <a:lin ang="5400000" scaled="0"/>
              </a:gradFill>
            </a:endParaRPr>
          </a:p>
        </p:txBody>
      </p:sp>
      <p:cxnSp>
        <p:nvCxnSpPr>
          <p:cNvPr id="7" name="Łącznik prosty 6"/>
          <p:cNvCxnSpPr/>
          <p:nvPr/>
        </p:nvCxnSpPr>
        <p:spPr>
          <a:xfrm>
            <a:off x="1709682" y="1322766"/>
            <a:ext cx="572452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592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numeru slajdu 1"/>
          <p:cNvSpPr>
            <a:spLocks noGrp="1"/>
          </p:cNvSpPr>
          <p:nvPr>
            <p:ph type="sldNum" sz="quarter" idx="12"/>
          </p:nvPr>
        </p:nvSpPr>
        <p:spPr bwMode="auto">
          <a:xfrm>
            <a:off x="3881816" y="6237517"/>
            <a:ext cx="1371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9322FC-8BE2-4970-864C-01857BBB93A2}" type="slidenum">
              <a:rPr lang="pl-PL" altLang="pl-PL" sz="1200" smtClean="0">
                <a:solidFill>
                  <a:srgbClr val="7F7F7F"/>
                </a:solidFill>
                <a:latin typeface="Trebuchet MS" panose="020B0603020202020204" pitchFamily="34" charset="0"/>
              </a:rPr>
              <a:pPr/>
              <a:t>28</a:t>
            </a:fld>
            <a:endParaRPr lang="pl-PL" altLang="pl-PL" sz="1200" dirty="0">
              <a:solidFill>
                <a:srgbClr val="7F7F7F"/>
              </a:solidFill>
              <a:latin typeface="Trebuchet MS" panose="020B0603020202020204" pitchFamily="34" charset="0"/>
            </a:endParaRPr>
          </a:p>
        </p:txBody>
      </p:sp>
      <p:sp>
        <p:nvSpPr>
          <p:cNvPr id="3" name="Tytuł 3"/>
          <p:cNvSpPr txBox="1">
            <a:spLocks/>
          </p:cNvSpPr>
          <p:nvPr/>
        </p:nvSpPr>
        <p:spPr>
          <a:xfrm>
            <a:off x="395536" y="344654"/>
            <a:ext cx="8280920" cy="789552"/>
          </a:xfrm>
          <a:prstGeom prst="rect">
            <a:avLst/>
          </a:prstGeom>
          <a:noFill/>
          <a:ln>
            <a:solidFill>
              <a:schemeClr val="bg2"/>
            </a:solidFill>
          </a:ln>
        </p:spPr>
        <p:txBody>
          <a:bodyPr>
            <a:normAutofit fontScale="92500" lnSpcReduction="10000"/>
          </a:bodyPr>
          <a:lst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defRPr/>
            </a:pPr>
            <a:r>
              <a:rPr lang="pl-PL" sz="2000" u="sng" dirty="0">
                <a:ln w="10160">
                  <a:noFill/>
                  <a:prstDash val="solid"/>
                </a:ln>
                <a:solidFill>
                  <a:srgbClr val="B4DCFA">
                    <a:lumMod val="25000"/>
                  </a:srgbClr>
                </a:solidFill>
                <a:effectLst/>
                <a:latin typeface="Arial" panose="020B0604020202020204" pitchFamily="34" charset="0"/>
                <a:cs typeface="Arial" panose="020B0604020202020204" pitchFamily="34" charset="0"/>
              </a:rPr>
              <a:t>I. REALIZACJA ZADAŃ WYNIKAJĄCYCH Z PRZEPISÓW PRAWA </a:t>
            </a:r>
          </a:p>
          <a:p>
            <a:pPr marL="0" indent="0" algn="ctr">
              <a:buNone/>
              <a:defRPr/>
            </a:pPr>
            <a:endParaRPr lang="pl-PL" sz="1500" dirty="0">
              <a:ln w="10160">
                <a:noFill/>
                <a:prstDash val="solid"/>
              </a:ln>
              <a:solidFill>
                <a:srgbClr val="00B0F0"/>
              </a:solidFill>
              <a:effectLst/>
              <a:latin typeface="Arial" panose="020B0604020202020204" pitchFamily="34" charset="0"/>
              <a:cs typeface="Arial" panose="020B0604020202020204" pitchFamily="34" charset="0"/>
            </a:endParaRPr>
          </a:p>
          <a:p>
            <a:pPr marL="0" indent="0" algn="l">
              <a:buNone/>
              <a:defRPr/>
            </a:pPr>
            <a:r>
              <a:rPr lang="pl-PL" sz="1700" dirty="0">
                <a:ln w="10160">
                  <a:noFill/>
                  <a:prstDash val="solid"/>
                </a:ln>
                <a:solidFill>
                  <a:schemeClr val="bg2">
                    <a:lumMod val="50000"/>
                  </a:schemeClr>
                </a:solidFill>
                <a:effectLst/>
                <a:latin typeface="Arial" panose="020B0604020202020204" pitchFamily="34" charset="0"/>
                <a:cs typeface="Arial" panose="020B0604020202020204" pitchFamily="34" charset="0"/>
              </a:rPr>
              <a:t>    Wydatki na oświatę</a:t>
            </a:r>
            <a:endParaRPr lang="pl-PL" sz="1700" dirty="0">
              <a:solidFill>
                <a:schemeClr val="bg2">
                  <a:lumMod val="50000"/>
                </a:schemeClr>
              </a:solidFill>
              <a:latin typeface="Arial" panose="020B0604020202020204" pitchFamily="34" charset="0"/>
              <a:cs typeface="Arial" panose="020B0604020202020204" pitchFamily="34" charset="0"/>
            </a:endParaRPr>
          </a:p>
        </p:txBody>
      </p:sp>
      <p:sp>
        <p:nvSpPr>
          <p:cNvPr id="51204" name="Symbol zastępczy tekstu 4"/>
          <p:cNvSpPr txBox="1">
            <a:spLocks/>
          </p:cNvSpPr>
          <p:nvPr/>
        </p:nvSpPr>
        <p:spPr bwMode="auto">
          <a:xfrm>
            <a:off x="1143000" y="1646636"/>
            <a:ext cx="3429000" cy="407194"/>
          </a:xfrm>
          <a:prstGeom prst="rect">
            <a:avLst/>
          </a:prstGeom>
          <a:solidFill>
            <a:schemeClr val="bg2"/>
          </a:solidFill>
          <a:ln w="9525">
            <a:solidFill>
              <a:schemeClr val="accent2"/>
            </a:solidFill>
            <a:miter lim="800000"/>
            <a:headEnd/>
            <a:tailEnd/>
          </a:ln>
        </p:spPr>
        <p:txBody>
          <a:bodyPr/>
          <a:lstStyle>
            <a:lvl1pPr marL="4445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547688" indent="-182563">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822325" indent="-182563">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096963" indent="-182563">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1389063" indent="-182563">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1846263" indent="-182563"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303463" indent="-182563"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2760663" indent="-182563"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217863" indent="-182563"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a:buFont typeface="Georgia" panose="02040502050405020303" pitchFamily="18" charset="0"/>
              <a:buNone/>
            </a:pPr>
            <a:r>
              <a:rPr lang="pl-PL" altLang="pl-PL" sz="1350" b="1" dirty="0"/>
              <a:t>Wydatki na oświatę w 2023 r.</a:t>
            </a:r>
          </a:p>
        </p:txBody>
      </p:sp>
      <p:graphicFrame>
        <p:nvGraphicFramePr>
          <p:cNvPr id="2" name="Symbol zastępczy zawartości 10"/>
          <p:cNvGraphicFramePr>
            <a:graphicFrameLocks/>
          </p:cNvGraphicFramePr>
          <p:nvPr>
            <p:extLst>
              <p:ext uri="{D42A27DB-BD31-4B8C-83A1-F6EECF244321}">
                <p14:modId xmlns:p14="http://schemas.microsoft.com/office/powerpoint/2010/main" val="903170390"/>
              </p:ext>
            </p:extLst>
          </p:nvPr>
        </p:nvGraphicFramePr>
        <p:xfrm>
          <a:off x="265471" y="2053828"/>
          <a:ext cx="4302145" cy="4183689"/>
        </p:xfrm>
        <a:graphic>
          <a:graphicData uri="http://schemas.openxmlformats.org/drawingml/2006/chart">
            <c:chart xmlns:c="http://schemas.openxmlformats.org/drawingml/2006/chart" xmlns:r="http://schemas.openxmlformats.org/officeDocument/2006/relationships" r:id="rId2"/>
          </a:graphicData>
        </a:graphic>
      </p:graphicFrame>
      <p:sp>
        <p:nvSpPr>
          <p:cNvPr id="51206" name="Symbol zastępczy tekstu 6"/>
          <p:cNvSpPr txBox="1">
            <a:spLocks/>
          </p:cNvSpPr>
          <p:nvPr/>
        </p:nvSpPr>
        <p:spPr bwMode="auto">
          <a:xfrm>
            <a:off x="4572000" y="1646636"/>
            <a:ext cx="3429000" cy="407194"/>
          </a:xfrm>
          <a:prstGeom prst="rect">
            <a:avLst/>
          </a:prstGeom>
          <a:solidFill>
            <a:schemeClr val="bg2"/>
          </a:solidFill>
          <a:ln w="9525">
            <a:solidFill>
              <a:srgbClr val="00B0F0"/>
            </a:solidFill>
            <a:miter lim="800000"/>
            <a:headEnd/>
            <a:tailEnd/>
          </a:ln>
        </p:spPr>
        <p:txBody>
          <a:bodyPr/>
          <a:lstStyle>
            <a:lvl1pPr marL="4445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547688" indent="-182563">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822325" indent="-182563">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096963" indent="-182563">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1389063" indent="-182563">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1846263" indent="-182563"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303463" indent="-182563"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2760663" indent="-182563"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217863" indent="-182563"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buFont typeface="Georgia" panose="02040502050405020303" pitchFamily="18" charset="0"/>
              <a:buNone/>
            </a:pPr>
            <a:r>
              <a:rPr lang="pl-PL" altLang="pl-PL" sz="1350" b="1" dirty="0"/>
              <a:t>Wydatki na oświatę do 30.06.2024r.</a:t>
            </a:r>
          </a:p>
        </p:txBody>
      </p:sp>
      <p:graphicFrame>
        <p:nvGraphicFramePr>
          <p:cNvPr id="4" name="Symbol zastępczy zawartości 5"/>
          <p:cNvGraphicFramePr>
            <a:graphicFrameLocks/>
          </p:cNvGraphicFramePr>
          <p:nvPr/>
        </p:nvGraphicFramePr>
        <p:xfrm>
          <a:off x="4569808" y="1945816"/>
          <a:ext cx="3429000" cy="3643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Symbol zastępczy zawartości 10"/>
          <p:cNvGraphicFramePr>
            <a:graphicFrameLocks/>
          </p:cNvGraphicFramePr>
          <p:nvPr>
            <p:extLst>
              <p:ext uri="{D42A27DB-BD31-4B8C-83A1-F6EECF244321}">
                <p14:modId xmlns:p14="http://schemas.microsoft.com/office/powerpoint/2010/main" val="2854222240"/>
              </p:ext>
            </p:extLst>
          </p:nvPr>
        </p:nvGraphicFramePr>
        <p:xfrm>
          <a:off x="4567616" y="2147450"/>
          <a:ext cx="4302145" cy="39424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157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numeru slajdu 5"/>
          <p:cNvSpPr>
            <a:spLocks noGrp="1"/>
          </p:cNvSpPr>
          <p:nvPr>
            <p:ph type="sldNum" sz="quarter" idx="12"/>
          </p:nvPr>
        </p:nvSpPr>
        <p:spPr bwMode="auto">
          <a:xfrm>
            <a:off x="3657600" y="6418263"/>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16A731D0-4E0B-4C04-B3B3-E1BD1201B88A}" type="slidenum">
              <a:rPr lang="pl-PL" altLang="pl-PL" sz="1200" smtClean="0">
                <a:solidFill>
                  <a:srgbClr val="7F7F7F"/>
                </a:solidFill>
              </a:rPr>
              <a:pPr>
                <a:spcBef>
                  <a:spcPct val="0"/>
                </a:spcBef>
                <a:spcAft>
                  <a:spcPct val="0"/>
                </a:spcAft>
                <a:buClrTx/>
                <a:buSzTx/>
                <a:buFontTx/>
                <a:buNone/>
              </a:pPr>
              <a:t>29</a:t>
            </a:fld>
            <a:endParaRPr lang="pl-PL" altLang="pl-PL" sz="1200">
              <a:solidFill>
                <a:srgbClr val="7F7F7F"/>
              </a:solidFill>
            </a:endParaRPr>
          </a:p>
        </p:txBody>
      </p:sp>
      <p:sp>
        <p:nvSpPr>
          <p:cNvPr id="4" name="Rectangle 4"/>
          <p:cNvSpPr txBox="1">
            <a:spLocks noChangeArrowheads="1"/>
          </p:cNvSpPr>
          <p:nvPr/>
        </p:nvSpPr>
        <p:spPr>
          <a:xfrm>
            <a:off x="354931" y="306031"/>
            <a:ext cx="8291264" cy="504056"/>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 REALIZACJA ZADAŃ WYNIKAJĄCYCH Z PRZEPISÓW PRAWA </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a:p>
            <a:pPr marL="182880" indent="0">
              <a:buClr>
                <a:srgbClr val="F14124">
                  <a:lumMod val="75000"/>
                </a:srgbClr>
              </a:buClr>
              <a:buFont typeface="Georgia" pitchFamily="18" charset="0"/>
              <a:buNone/>
              <a:defRPr/>
            </a:pPr>
            <a:r>
              <a:rPr lang="pl-PL" sz="1600" dirty="0">
                <a:solidFill>
                  <a:srgbClr val="0070C0"/>
                </a:solidFill>
                <a:effectLst/>
              </a:rPr>
              <a:t>Zadania z zakresu powoływania i odwoływania dyrektorów placówek oświatowych</a:t>
            </a:r>
          </a:p>
        </p:txBody>
      </p:sp>
      <p:cxnSp>
        <p:nvCxnSpPr>
          <p:cNvPr id="5" name="Łącznik prosty 4"/>
          <p:cNvCxnSpPr/>
          <p:nvPr/>
        </p:nvCxnSpPr>
        <p:spPr>
          <a:xfrm>
            <a:off x="684213" y="692696"/>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2229" name="Prostokąt 2"/>
          <p:cNvSpPr>
            <a:spLocks noChangeArrowheads="1"/>
          </p:cNvSpPr>
          <p:nvPr/>
        </p:nvSpPr>
        <p:spPr bwMode="auto">
          <a:xfrm>
            <a:off x="454303" y="1352759"/>
            <a:ext cx="8235393" cy="585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600"/>
              </a:spcAft>
            </a:pPr>
            <a:r>
              <a:rPr lang="pl-PL" altLang="pl-PL" sz="1400" dirty="0">
                <a:solidFill>
                  <a:prstClr val="black"/>
                </a:solidFill>
              </a:rPr>
              <a:t>Zgodnie z art. 63 ust. 1 ustawy Prawo oświatowe organ prowadzący powierza stanowisko dyrektora szkoły lub placówki.</a:t>
            </a:r>
          </a:p>
          <a:p>
            <a:pPr algn="just">
              <a:spcAft>
                <a:spcPts val="600"/>
              </a:spcAft>
            </a:pPr>
            <a:r>
              <a:rPr lang="pl-PL" altLang="pl-PL" sz="1400" b="1" dirty="0">
                <a:solidFill>
                  <a:prstClr val="black"/>
                </a:solidFill>
              </a:rPr>
              <a:t>W 2024 roku upłynął termin kadencji</a:t>
            </a:r>
            <a:r>
              <a:rPr lang="pl-PL" altLang="pl-PL" sz="1400" dirty="0">
                <a:solidFill>
                  <a:prstClr val="black"/>
                </a:solidFill>
              </a:rPr>
              <a:t>: </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2 „Kolorowy </a:t>
            </a:r>
            <a:r>
              <a:rPr lang="pl-PL" altLang="pl-PL" sz="1400" dirty="0" err="1">
                <a:solidFill>
                  <a:prstClr val="black"/>
                </a:solidFill>
              </a:rPr>
              <a:t>Zalesinek</a:t>
            </a:r>
            <a:r>
              <a:rPr lang="pl-PL" altLang="pl-PL" sz="1400" dirty="0">
                <a:solidFill>
                  <a:prstClr val="black"/>
                </a:solidFill>
              </a:rPr>
              <a:t>” w Piasecznie,</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3 w Piasecznie,</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8 w Piasecznie,</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9 w Piasecznie,</a:t>
            </a:r>
          </a:p>
          <a:p>
            <a:pPr marL="285750" indent="-285750" algn="just">
              <a:spcAft>
                <a:spcPts val="0"/>
              </a:spcAft>
              <a:buFont typeface="Arial" panose="020B0604020202020204" pitchFamily="34" charset="0"/>
              <a:buChar char="•"/>
            </a:pPr>
            <a:r>
              <a:rPr lang="pl-PL" altLang="pl-PL" sz="1400" dirty="0">
                <a:solidFill>
                  <a:prstClr val="black"/>
                </a:solidFill>
              </a:rPr>
              <a:t>Dyrektora Szkoły Podstawowej Nr 1 in. Józefa Piłsudskiego w Piasecznie,</a:t>
            </a:r>
          </a:p>
          <a:p>
            <a:pPr marL="285750" indent="-285750" algn="just">
              <a:spcAft>
                <a:spcPts val="0"/>
              </a:spcAft>
              <a:buFont typeface="Arial" panose="020B0604020202020204" pitchFamily="34" charset="0"/>
              <a:buChar char="•"/>
            </a:pPr>
            <a:r>
              <a:rPr lang="pl-PL" altLang="pl-PL" sz="1400" dirty="0">
                <a:solidFill>
                  <a:prstClr val="black"/>
                </a:solidFill>
              </a:rPr>
              <a:t>Dyrektora Szkoły Podstawowej Nr 3 im. Tadeusza Zawadzkiego „Zośki” w Piasecznie,</a:t>
            </a:r>
          </a:p>
          <a:p>
            <a:pPr marL="285750" indent="-285750" algn="just">
              <a:spcAft>
                <a:spcPts val="600"/>
              </a:spcAft>
              <a:buFont typeface="Arial" panose="020B0604020202020204" pitchFamily="34" charset="0"/>
              <a:buChar char="•"/>
            </a:pPr>
            <a:r>
              <a:rPr lang="pl-PL" altLang="pl-PL" sz="1400" dirty="0">
                <a:solidFill>
                  <a:prstClr val="black"/>
                </a:solidFill>
              </a:rPr>
              <a:t>Dyrektora Zespołu Szkolno-Przedszkolnego w Piasecznie. </a:t>
            </a:r>
          </a:p>
          <a:p>
            <a:pPr algn="just">
              <a:spcAft>
                <a:spcPts val="600"/>
              </a:spcAft>
            </a:pPr>
            <a:endParaRPr lang="pl-PL" altLang="pl-PL" sz="1400" dirty="0">
              <a:solidFill>
                <a:prstClr val="black"/>
              </a:solidFill>
            </a:endParaRPr>
          </a:p>
          <a:p>
            <a:pPr algn="just">
              <a:spcAft>
                <a:spcPts val="600"/>
              </a:spcAft>
            </a:pPr>
            <a:r>
              <a:rPr lang="pl-PL" altLang="pl-PL" sz="1400" dirty="0">
                <a:solidFill>
                  <a:prstClr val="black"/>
                </a:solidFill>
              </a:rPr>
              <a:t>W dniu 06 lutego 2024 r. zostały ogłoszone konkursy na stanowiska:</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8 w Piasecznie,</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9 w Piasecznie,</a:t>
            </a:r>
          </a:p>
          <a:p>
            <a:pPr marL="285750" indent="-285750" algn="just">
              <a:spcAft>
                <a:spcPts val="0"/>
              </a:spcAft>
              <a:buFont typeface="Arial" panose="020B0604020202020204" pitchFamily="34" charset="0"/>
              <a:buChar char="•"/>
            </a:pPr>
            <a:r>
              <a:rPr lang="pl-PL" altLang="pl-PL" sz="1400" dirty="0">
                <a:solidFill>
                  <a:prstClr val="black"/>
                </a:solidFill>
              </a:rPr>
              <a:t>Dyrektora Szkoły Podstawowej Nr 1 in. Józefa Piłsudskiego w Piasecznie,</a:t>
            </a:r>
          </a:p>
          <a:p>
            <a:pPr marL="285750" indent="-285750" algn="just">
              <a:spcAft>
                <a:spcPts val="0"/>
              </a:spcAft>
              <a:buFont typeface="Arial" panose="020B0604020202020204" pitchFamily="34" charset="0"/>
              <a:buChar char="•"/>
            </a:pPr>
            <a:r>
              <a:rPr lang="pl-PL" altLang="pl-PL" sz="1400" dirty="0">
                <a:solidFill>
                  <a:prstClr val="black"/>
                </a:solidFill>
              </a:rPr>
              <a:t>Dyrektora Szkoły Podstawowej Nr 3 im. Tadeusza Zawadzkiego „Zośki” w Piasecznie.</a:t>
            </a:r>
          </a:p>
          <a:p>
            <a:pPr algn="just">
              <a:spcAft>
                <a:spcPts val="0"/>
              </a:spcAft>
            </a:pPr>
            <a:endParaRPr lang="pl-PL" altLang="pl-PL" sz="1400" dirty="0">
              <a:solidFill>
                <a:prstClr val="black"/>
              </a:solidFill>
            </a:endParaRPr>
          </a:p>
          <a:p>
            <a:pPr algn="just">
              <a:spcAft>
                <a:spcPts val="0"/>
              </a:spcAft>
            </a:pPr>
            <a:r>
              <a:rPr lang="pl-PL" altLang="pl-PL" sz="1400" dirty="0">
                <a:solidFill>
                  <a:prstClr val="black"/>
                </a:solidFill>
              </a:rPr>
              <a:t>W dniu 28 maja 2024 r. zostały ogłoszone konkursy na stanowiska:</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2 „Kolorowy </a:t>
            </a:r>
            <a:r>
              <a:rPr lang="pl-PL" altLang="pl-PL" sz="1400" dirty="0" err="1">
                <a:solidFill>
                  <a:prstClr val="black"/>
                </a:solidFill>
              </a:rPr>
              <a:t>Zalesinek</a:t>
            </a:r>
            <a:r>
              <a:rPr lang="pl-PL" altLang="pl-PL" sz="1400" dirty="0">
                <a:solidFill>
                  <a:prstClr val="black"/>
                </a:solidFill>
              </a:rPr>
              <a:t>” w Piasecznie,</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3 w Piasecznie,</a:t>
            </a:r>
          </a:p>
          <a:p>
            <a:pPr marL="285750" indent="-285750" algn="just">
              <a:spcAft>
                <a:spcPts val="0"/>
              </a:spcAft>
              <a:buFont typeface="Arial" panose="020B0604020202020204" pitchFamily="34" charset="0"/>
              <a:buChar char="•"/>
            </a:pPr>
            <a:r>
              <a:rPr lang="pl-PL" altLang="pl-PL" sz="1400" dirty="0">
                <a:solidFill>
                  <a:prstClr val="black"/>
                </a:solidFill>
              </a:rPr>
              <a:t>Dyrektora Zespołu Szkolno-Przedszkolnego w Piasecznie. </a:t>
            </a:r>
          </a:p>
          <a:p>
            <a:pPr marL="285750" indent="-285750" algn="just">
              <a:spcAft>
                <a:spcPts val="0"/>
              </a:spcAft>
              <a:buFont typeface="Arial" panose="020B0604020202020204" pitchFamily="34" charset="0"/>
              <a:buChar char="•"/>
            </a:pPr>
            <a:endParaRPr lang="pl-PL" altLang="pl-PL" sz="1400" dirty="0">
              <a:solidFill>
                <a:prstClr val="black"/>
              </a:solidFill>
            </a:endParaRPr>
          </a:p>
          <a:p>
            <a:pPr algn="just">
              <a:spcAft>
                <a:spcPts val="0"/>
              </a:spcAft>
            </a:pPr>
            <a:endParaRPr lang="pl-PL" altLang="pl-PL" sz="1400" dirty="0">
              <a:solidFill>
                <a:prstClr val="black"/>
              </a:solidFill>
            </a:endParaRPr>
          </a:p>
          <a:p>
            <a:pPr marL="285750" indent="-285750" algn="just">
              <a:spcAft>
                <a:spcPts val="0"/>
              </a:spcAft>
              <a:buFont typeface="Arial" panose="020B0604020202020204" pitchFamily="34" charset="0"/>
              <a:buChar char="•"/>
            </a:pPr>
            <a:endParaRPr lang="pl-PL" altLang="pl-PL" sz="1400" dirty="0">
              <a:solidFill>
                <a:prstClr val="black"/>
              </a:solidFill>
            </a:endParaRPr>
          </a:p>
          <a:p>
            <a:pPr algn="just">
              <a:lnSpc>
                <a:spcPct val="105000"/>
              </a:lnSpc>
            </a:pPr>
            <a:endParaRPr lang="pl-PL" altLang="pl-PL" sz="1400" dirty="0">
              <a:solidFill>
                <a:prstClr val="black"/>
              </a:solidFill>
            </a:endParaRPr>
          </a:p>
        </p:txBody>
      </p:sp>
    </p:spTree>
    <p:extLst>
      <p:ext uri="{BB962C8B-B14F-4D97-AF65-F5344CB8AC3E}">
        <p14:creationId xmlns:p14="http://schemas.microsoft.com/office/powerpoint/2010/main" val="2295123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288" y="789450"/>
            <a:ext cx="8353425" cy="5262979"/>
          </a:xfrm>
          <a:prstGeom prst="rect">
            <a:avLst/>
          </a:prstGeom>
        </p:spPr>
        <p:txBody>
          <a:bodyPr>
            <a:spAutoFit/>
          </a:bodyPr>
          <a:lstStyle/>
          <a:p>
            <a:pPr algn="just">
              <a:tabLst>
                <a:tab pos="442913" algn="l"/>
              </a:tabLst>
              <a:defRPr/>
            </a:pPr>
            <a:r>
              <a:rPr lang="pl-PL" sz="1200" dirty="0"/>
              <a:t>Obowiązek sporządzenia i przedłożenia informacji o stanie realizacji zadań oświatowych Gminy Piaseczno za rok szkolny 2023/2024 wynika z art. 11 ust.7 ustawy z dnia 14 grudnia 2016 r. Prawo oświatowe: </a:t>
            </a:r>
            <a:r>
              <a:rPr lang="pl-PL" sz="1200" i="1" dirty="0"/>
              <a:t>„</a:t>
            </a:r>
            <a:r>
              <a:rPr lang="pl-PL" sz="1200" dirty="0"/>
              <a:t>Organ wykonawczy jednostki samorządu terytorialnego, w terminie do dnia 31 października, przedstawia organowi stanowiącemu jednostki samorządu terytorialnego informację o stanie realizacji zadań oświatowych tej jednostki za poprzedni rok szkolny, w tym o wynikach:</a:t>
            </a:r>
          </a:p>
          <a:p>
            <a:pPr marL="228600" indent="-228600" algn="just">
              <a:buFont typeface="+mj-lt"/>
              <a:buAutoNum type="arabicParenR"/>
            </a:pPr>
            <a:r>
              <a:rPr lang="pl-PL" sz="1200" dirty="0"/>
              <a:t>egzaminu ósmoklasisty, egzaminu maturalnego i egzaminu zawodowego, z uwzględnieniem działań podejmowanych przez szkoły nakierowanych na kształcenie uczniów ze specjalnymi potrzebami edukacyjnymi, w szkołach tych typów, których prowadzenie należy do zadań własnych jednostki samorządu terytorialnego;</a:t>
            </a:r>
          </a:p>
          <a:p>
            <a:pPr marL="228600" indent="-228600" algn="just">
              <a:buFont typeface="+mj-lt"/>
              <a:buAutoNum type="arabicParenR"/>
            </a:pPr>
            <a:r>
              <a:rPr lang="pl-PL" sz="1200" dirty="0"/>
              <a:t>nadzoru pedagogicznego sprawowanego przez kuratora oświaty lub właściwego ministra w szkołach i placówkach tych typów i rodzajów, których prowadzenie należy do zadań własnych jednostki samorządu terytorialnego.”</a:t>
            </a:r>
          </a:p>
          <a:p>
            <a:pPr marL="361950" algn="just">
              <a:tabLst>
                <a:tab pos="442913" algn="l"/>
              </a:tabLst>
              <a:defRPr/>
            </a:pPr>
            <a:endParaRPr lang="pl-PL" sz="1200" i="1" dirty="0"/>
          </a:p>
          <a:p>
            <a:pPr algn="just">
              <a:defRPr/>
            </a:pPr>
            <a:r>
              <a:rPr lang="pl-PL" sz="1200" dirty="0"/>
              <a:t>Gmina Piaseczno jako organ prowadzący szkoły i placówki oświatowe jest zobowiązany do realizacji zadań oświatowych</a:t>
            </a:r>
            <a:r>
              <a:rPr lang="pl-PL" sz="1200" b="1" dirty="0"/>
              <a:t> </a:t>
            </a:r>
            <a:r>
              <a:rPr lang="pl-PL" sz="1200" dirty="0"/>
              <a:t>w szczególności związanych (art. 10 ustawy Prawo oświatowe) z: </a:t>
            </a:r>
          </a:p>
          <a:p>
            <a:pPr marL="342900" indent="-342900" algn="just">
              <a:buFont typeface="+mj-lt"/>
              <a:buAutoNum type="arabicParenR"/>
            </a:pPr>
            <a:r>
              <a:rPr lang="pl-PL" sz="1200" dirty="0"/>
              <a:t>zapewnieniem warunków działania szkoły lub placówki, w tym bezpiecznych i higienicznych warunków nauki, wychowania i opieki;</a:t>
            </a:r>
          </a:p>
          <a:p>
            <a:pPr marL="342900" indent="-342900" algn="just">
              <a:buFont typeface="+mj-lt"/>
              <a:buAutoNum type="arabicParenR"/>
            </a:pPr>
            <a:r>
              <a:rPr lang="pl-PL" sz="1200" dirty="0"/>
              <a:t>zapewnieniem warunków umożliwiających stosowanie specjalnej organizacji nauki i metod pracy dla dzieci         </a:t>
            </a:r>
            <a:br>
              <a:rPr lang="pl-PL" sz="1200" dirty="0"/>
            </a:br>
            <a:r>
              <a:rPr lang="pl-PL" sz="1200" dirty="0"/>
              <a:t>i młodzieży objętych kształceniem specjalnym;</a:t>
            </a:r>
          </a:p>
          <a:p>
            <a:pPr marL="342900" indent="-342900" algn="just">
              <a:buFont typeface="+mj-lt"/>
              <a:buAutoNum type="arabicParenR"/>
            </a:pPr>
            <a:r>
              <a:rPr lang="pl-PL" sz="1200" dirty="0"/>
              <a:t>wykonywaniem remontów obiektów szkolnych oraz zadań inwestycyjnych w tym zakresie;</a:t>
            </a:r>
          </a:p>
          <a:p>
            <a:pPr marL="342900" indent="-342900" algn="just">
              <a:buFont typeface="+mj-lt"/>
              <a:buAutoNum type="arabicParenR"/>
            </a:pPr>
            <a:r>
              <a:rPr lang="pl-PL" sz="1200" dirty="0"/>
              <a:t>zapewnieniem obsługi administracyjnej, w tym prawnej, obsługi finansowej, w tym w zakresie wykonywania czynności, o których mowa w art. 4 ust. 3 pkt 2-6 ustawy z dnia 29 września 1994 r. o rachunkowości </a:t>
            </a:r>
            <a:br>
              <a:rPr lang="pl-PL" sz="1200" dirty="0"/>
            </a:br>
            <a:r>
              <a:rPr lang="pl-PL" sz="1200" dirty="0"/>
              <a:t>(Dz.U. z 2023 r. poz. 120 ze zm.) i obsługi organizacyjnej szkoły lub placówki;</a:t>
            </a:r>
          </a:p>
          <a:p>
            <a:pPr marL="342900" indent="-342900" algn="just">
              <a:buFont typeface="+mj-lt"/>
              <a:buAutoNum type="arabicParenR"/>
            </a:pPr>
            <a:r>
              <a:rPr lang="pl-PL" sz="1200" dirty="0"/>
              <a:t>wyposażeniem szkoły lub placówki w pomoce dydaktyczne i sprzęt niezbędny do pełnej realizacji programów nauczania, programów wychowawczo-profilaktycznych, przeprowadzania egzaminów oraz wykonywania innych zadań statutowych;</a:t>
            </a:r>
          </a:p>
          <a:p>
            <a:pPr marL="342900" indent="-342900" algn="just">
              <a:buFont typeface="+mj-lt"/>
              <a:buAutoNum type="arabicParenR"/>
            </a:pPr>
            <a:r>
              <a:rPr lang="pl-PL" sz="1200" dirty="0"/>
              <a:t>wykonywaniem czynności w sprawach z zakresu prawa pracy w stosunku do dyrektora szkoły lub placówki.</a:t>
            </a:r>
          </a:p>
          <a:p>
            <a:pPr algn="just">
              <a:defRPr/>
            </a:pPr>
            <a:endParaRPr lang="pl-PL" sz="1200" dirty="0"/>
          </a:p>
          <a:p>
            <a:pPr algn="just">
              <a:defRPr/>
            </a:pPr>
            <a:r>
              <a:rPr lang="pl-PL" sz="1200" dirty="0"/>
              <a:t>Burmistrz Miasta i Gminy Piaseczno sprawuje nadzór nad działalnością szkół lub placówek w zakresie gospodarki finansowej i administracyjnej.</a:t>
            </a:r>
          </a:p>
        </p:txBody>
      </p:sp>
      <p:sp>
        <p:nvSpPr>
          <p:cNvPr id="8195" name="Symbol zastępczy numeru slajdu 2"/>
          <p:cNvSpPr>
            <a:spLocks noGrp="1"/>
          </p:cNvSpPr>
          <p:nvPr>
            <p:ph type="sldNum" sz="quarter" idx="12"/>
          </p:nvPr>
        </p:nvSpPr>
        <p:spPr bwMode="auto">
          <a:xfrm>
            <a:off x="3657600" y="6471563"/>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911DE442-5D21-4B5C-A816-8AF7626F8299}" type="slidenum">
              <a:rPr lang="pl-PL" altLang="pl-PL" sz="1200" smtClean="0">
                <a:solidFill>
                  <a:srgbClr val="7F7F7F"/>
                </a:solidFill>
              </a:rPr>
              <a:pPr>
                <a:spcBef>
                  <a:spcPct val="0"/>
                </a:spcBef>
                <a:spcAft>
                  <a:spcPct val="0"/>
                </a:spcAft>
                <a:buClrTx/>
                <a:buSzTx/>
                <a:buFontTx/>
                <a:buNone/>
              </a:pPr>
              <a:t>3</a:t>
            </a:fld>
            <a:endParaRPr lang="pl-PL" altLang="pl-PL" sz="1200" dirty="0">
              <a:solidFill>
                <a:srgbClr val="7F7F7F"/>
              </a:solidFill>
            </a:endParaRPr>
          </a:p>
        </p:txBody>
      </p:sp>
      <p:sp>
        <p:nvSpPr>
          <p:cNvPr id="4" name="Rectangle 4"/>
          <p:cNvSpPr txBox="1">
            <a:spLocks noChangeArrowheads="1"/>
          </p:cNvSpPr>
          <p:nvPr/>
        </p:nvSpPr>
        <p:spPr>
          <a:xfrm>
            <a:off x="395288" y="333375"/>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altLang="pl-PL" sz="2400" dirty="0">
                <a:ln w="10160">
                  <a:noFill/>
                  <a:prstDash val="solid"/>
                </a:ln>
                <a:solidFill>
                  <a:schemeClr val="bg2">
                    <a:lumMod val="25000"/>
                  </a:schemeClr>
                </a:solidFill>
                <a:effectLst/>
                <a:latin typeface="+mn-lt"/>
                <a:cs typeface="Arial" panose="020B0604020202020204" pitchFamily="34" charset="0"/>
              </a:rPr>
              <a:t>WSTĘP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numeru slajdu 5"/>
          <p:cNvSpPr>
            <a:spLocks noGrp="1"/>
          </p:cNvSpPr>
          <p:nvPr>
            <p:ph type="sldNum" sz="quarter" idx="12"/>
          </p:nvPr>
        </p:nvSpPr>
        <p:spPr bwMode="auto">
          <a:xfrm>
            <a:off x="3657600" y="6418263"/>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16A731D0-4E0B-4C04-B3B3-E1BD1201B88A}" type="slidenum">
              <a:rPr lang="pl-PL" altLang="pl-PL" sz="1200" smtClean="0">
                <a:solidFill>
                  <a:srgbClr val="7F7F7F"/>
                </a:solidFill>
              </a:rPr>
              <a:pPr>
                <a:spcBef>
                  <a:spcPct val="0"/>
                </a:spcBef>
                <a:spcAft>
                  <a:spcPct val="0"/>
                </a:spcAft>
                <a:buClrTx/>
                <a:buSzTx/>
                <a:buFontTx/>
                <a:buNone/>
              </a:pPr>
              <a:t>30</a:t>
            </a:fld>
            <a:endParaRPr lang="pl-PL" altLang="pl-PL" sz="1200" dirty="0">
              <a:solidFill>
                <a:srgbClr val="7F7F7F"/>
              </a:solidFill>
            </a:endParaRPr>
          </a:p>
        </p:txBody>
      </p:sp>
      <p:sp>
        <p:nvSpPr>
          <p:cNvPr id="4" name="Rectangle 4"/>
          <p:cNvSpPr txBox="1">
            <a:spLocks noChangeArrowheads="1"/>
          </p:cNvSpPr>
          <p:nvPr/>
        </p:nvSpPr>
        <p:spPr>
          <a:xfrm>
            <a:off x="354931" y="306031"/>
            <a:ext cx="8291264" cy="504056"/>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 REALIZACJA ZADAŃ WYNIKAJĄCYCH Z PRZEPISÓW PRAWA </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a:p>
            <a:pPr marL="182880" indent="0">
              <a:buClr>
                <a:srgbClr val="F14124">
                  <a:lumMod val="75000"/>
                </a:srgbClr>
              </a:buClr>
              <a:buFont typeface="Georgia" pitchFamily="18" charset="0"/>
              <a:buNone/>
              <a:defRPr/>
            </a:pPr>
            <a:r>
              <a:rPr lang="pl-PL" sz="1600" dirty="0">
                <a:solidFill>
                  <a:srgbClr val="0070C0"/>
                </a:solidFill>
                <a:effectLst/>
              </a:rPr>
              <a:t>Zadania z zakresu powoływania i odwoływania dyrektorów placówek oświatowych</a:t>
            </a:r>
          </a:p>
        </p:txBody>
      </p:sp>
      <p:cxnSp>
        <p:nvCxnSpPr>
          <p:cNvPr id="5" name="Łącznik prosty 4"/>
          <p:cNvCxnSpPr/>
          <p:nvPr/>
        </p:nvCxnSpPr>
        <p:spPr>
          <a:xfrm>
            <a:off x="684213" y="692696"/>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2229" name="Prostokąt 2"/>
          <p:cNvSpPr>
            <a:spLocks noChangeArrowheads="1"/>
          </p:cNvSpPr>
          <p:nvPr/>
        </p:nvSpPr>
        <p:spPr bwMode="auto">
          <a:xfrm>
            <a:off x="354931" y="1354746"/>
            <a:ext cx="8235393" cy="513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l-PL" altLang="pl-PL" sz="1400" u="sng" dirty="0">
                <a:solidFill>
                  <a:prstClr val="black"/>
                </a:solidFill>
              </a:rPr>
              <a:t>Rozstrzygnięte zostały konkursy na stanowiska: </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2 „Kolorowy </a:t>
            </a:r>
            <a:r>
              <a:rPr lang="pl-PL" altLang="pl-PL" sz="1400" dirty="0" err="1">
                <a:solidFill>
                  <a:prstClr val="black"/>
                </a:solidFill>
              </a:rPr>
              <a:t>Zalesinek</a:t>
            </a:r>
            <a:r>
              <a:rPr lang="pl-PL" altLang="pl-PL" sz="1400" dirty="0">
                <a:solidFill>
                  <a:prstClr val="black"/>
                </a:solidFill>
              </a:rPr>
              <a:t>” w Piasecznie - w wyniku, którego powierzenie stanowiska Dyrektora otrzymała Pani Danuta Marczak,</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3 w Piasecznie - w wyniku, którego powierzenie stanowiska Dyrektora otrzymała Pani Bożena Kurek,</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8 w Piasecznie - w wyniku, którego powierzenie stanowiska Dyrektora otrzymała Pani Justyna </a:t>
            </a:r>
            <a:r>
              <a:rPr lang="pl-PL" altLang="pl-PL" sz="1400" dirty="0" err="1">
                <a:solidFill>
                  <a:prstClr val="black"/>
                </a:solidFill>
              </a:rPr>
              <a:t>Pędzich</a:t>
            </a:r>
            <a:r>
              <a:rPr lang="pl-PL" altLang="pl-PL" sz="1400" dirty="0">
                <a:solidFill>
                  <a:prstClr val="black"/>
                </a:solidFill>
              </a:rPr>
              <a:t>,</a:t>
            </a:r>
          </a:p>
          <a:p>
            <a:pPr marL="285750" indent="-285750" algn="just">
              <a:spcAft>
                <a:spcPts val="0"/>
              </a:spcAft>
              <a:buFont typeface="Arial" panose="020B0604020202020204" pitchFamily="34" charset="0"/>
              <a:buChar char="•"/>
            </a:pPr>
            <a:r>
              <a:rPr lang="pl-PL" altLang="pl-PL" sz="1400" dirty="0">
                <a:solidFill>
                  <a:prstClr val="black"/>
                </a:solidFill>
              </a:rPr>
              <a:t>Dyrektora Przedszkola Nr 9 w Piasecznie - w wyniku, którego powierzenie stanowiska Dyrektora otrzymała Pani Małgorzata Piotrowska,</a:t>
            </a:r>
          </a:p>
          <a:p>
            <a:pPr marL="285750" indent="-285750" algn="just">
              <a:spcAft>
                <a:spcPts val="0"/>
              </a:spcAft>
              <a:buFont typeface="Arial" panose="020B0604020202020204" pitchFamily="34" charset="0"/>
              <a:buChar char="•"/>
            </a:pPr>
            <a:r>
              <a:rPr lang="pl-PL" altLang="pl-PL" sz="1400" dirty="0">
                <a:solidFill>
                  <a:prstClr val="black"/>
                </a:solidFill>
              </a:rPr>
              <a:t>Dyrektora Szkoły Podstawowej Nr 3 im. Tadeusza Zawadzkiego „Zośki” w Piasecznie – w wyniku, którego stanowisko Dyrektora otrzymała Pani Anna </a:t>
            </a:r>
            <a:r>
              <a:rPr lang="pl-PL" altLang="pl-PL" sz="1400" dirty="0" err="1">
                <a:solidFill>
                  <a:prstClr val="black"/>
                </a:solidFill>
              </a:rPr>
              <a:t>Krasuska</a:t>
            </a:r>
            <a:r>
              <a:rPr lang="pl-PL" altLang="pl-PL" sz="1400" dirty="0">
                <a:solidFill>
                  <a:prstClr val="black"/>
                </a:solidFill>
              </a:rPr>
              <a:t>.</a:t>
            </a:r>
          </a:p>
          <a:p>
            <a:pPr marL="285750" indent="-285750" algn="just">
              <a:spcAft>
                <a:spcPts val="0"/>
              </a:spcAft>
              <a:buFont typeface="Arial" panose="020B0604020202020204" pitchFamily="34" charset="0"/>
              <a:buChar char="•"/>
            </a:pPr>
            <a:endParaRPr lang="pl-PL" altLang="pl-PL" sz="1400" dirty="0">
              <a:solidFill>
                <a:prstClr val="black"/>
              </a:solidFill>
            </a:endParaRPr>
          </a:p>
          <a:p>
            <a:pPr algn="just">
              <a:spcAft>
                <a:spcPts val="600"/>
              </a:spcAft>
            </a:pPr>
            <a:r>
              <a:rPr lang="pl-PL" altLang="pl-PL" sz="1400" u="sng" dirty="0">
                <a:solidFill>
                  <a:prstClr val="black"/>
                </a:solidFill>
              </a:rPr>
              <a:t>Pozostałe konkursy nie zostały rozstrzygnięte.</a:t>
            </a:r>
          </a:p>
          <a:p>
            <a:pPr algn="just">
              <a:spcAft>
                <a:spcPts val="600"/>
              </a:spcAft>
            </a:pPr>
            <a:r>
              <a:rPr lang="pl-PL" altLang="pl-PL" sz="1400" dirty="0">
                <a:solidFill>
                  <a:prstClr val="black"/>
                </a:solidFill>
              </a:rPr>
              <a:t>Na podstawie art. 63 ust 12 ustawy z dnia 14 grudnia 2016 Prawo oświatowe powierzono stanowiska dyrektora :</a:t>
            </a:r>
          </a:p>
          <a:p>
            <a:pPr marL="285750" indent="-285750" algn="just">
              <a:buFont typeface="Arial" panose="020B0604020202020204" pitchFamily="34" charset="0"/>
              <a:buChar char="•"/>
            </a:pPr>
            <a:r>
              <a:rPr lang="pl-PL" altLang="pl-PL" sz="1400" dirty="0">
                <a:solidFill>
                  <a:prstClr val="black"/>
                </a:solidFill>
              </a:rPr>
              <a:t>Pani Lidii </a:t>
            </a:r>
            <a:r>
              <a:rPr lang="pl-PL" altLang="pl-PL" sz="1400" dirty="0" err="1">
                <a:solidFill>
                  <a:prstClr val="black"/>
                </a:solidFill>
              </a:rPr>
              <a:t>Bieleninik</a:t>
            </a:r>
            <a:r>
              <a:rPr lang="pl-PL" altLang="pl-PL" sz="1400" dirty="0">
                <a:solidFill>
                  <a:prstClr val="black"/>
                </a:solidFill>
              </a:rPr>
              <a:t> w Szkole Podstawowej Nr 1 im. Józefa Piłsudskiego w Piasecznie.</a:t>
            </a:r>
          </a:p>
          <a:p>
            <a:pPr marL="285750" indent="-285750" algn="just">
              <a:buFont typeface="Arial" panose="020B0604020202020204" pitchFamily="34" charset="0"/>
              <a:buChar char="•"/>
            </a:pPr>
            <a:endParaRPr lang="pl-PL" altLang="pl-PL" sz="1400" dirty="0">
              <a:solidFill>
                <a:prstClr val="black"/>
              </a:solidFill>
            </a:endParaRPr>
          </a:p>
          <a:p>
            <a:pPr algn="just">
              <a:spcAft>
                <a:spcPts val="600"/>
              </a:spcAft>
            </a:pPr>
            <a:r>
              <a:rPr lang="pl-PL" altLang="pl-PL" sz="1400" dirty="0">
                <a:solidFill>
                  <a:prstClr val="black"/>
                </a:solidFill>
              </a:rPr>
              <a:t>Na podstawie art. 63 ust 13 ustawy z dnia 14 grudnia 2016 Prawo oświatowe powierzono pełnienie obowiązków dyrektora:</a:t>
            </a:r>
          </a:p>
          <a:p>
            <a:pPr marL="285750" indent="-285750" algn="just">
              <a:spcAft>
                <a:spcPts val="600"/>
              </a:spcAft>
              <a:buFont typeface="Arial" panose="020B0604020202020204" pitchFamily="34" charset="0"/>
              <a:buChar char="•"/>
            </a:pPr>
            <a:r>
              <a:rPr lang="pl-PL" altLang="pl-PL" sz="1400" dirty="0">
                <a:solidFill>
                  <a:prstClr val="black"/>
                </a:solidFill>
              </a:rPr>
              <a:t>Pani Bogusławie Mikulskiej w Zespole Szkolno-Przedszkolnym w Piasecznie.</a:t>
            </a:r>
          </a:p>
          <a:p>
            <a:pPr algn="just">
              <a:spcAft>
                <a:spcPts val="0"/>
              </a:spcAft>
            </a:pPr>
            <a:endParaRPr lang="pl-PL" altLang="pl-PL" sz="1400" dirty="0">
              <a:solidFill>
                <a:prstClr val="black"/>
              </a:solidFill>
            </a:endParaRPr>
          </a:p>
          <a:p>
            <a:pPr algn="just">
              <a:lnSpc>
                <a:spcPct val="105000"/>
              </a:lnSpc>
            </a:pPr>
            <a:endParaRPr lang="pl-PL" altLang="pl-PL" sz="1400" dirty="0">
              <a:solidFill>
                <a:prstClr val="black"/>
              </a:solidFill>
            </a:endParaRPr>
          </a:p>
        </p:txBody>
      </p:sp>
    </p:spTree>
    <p:extLst>
      <p:ext uri="{BB962C8B-B14F-4D97-AF65-F5344CB8AC3E}">
        <p14:creationId xmlns:p14="http://schemas.microsoft.com/office/powerpoint/2010/main" val="354467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numeru slajd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BC23CFB0-3F9B-41A0-8FF7-E796D17D7614}" type="slidenum">
              <a:rPr lang="pl-PL" altLang="pl-PL" sz="1200" smtClean="0">
                <a:solidFill>
                  <a:srgbClr val="7F7F7F"/>
                </a:solidFill>
              </a:rPr>
              <a:pPr>
                <a:spcBef>
                  <a:spcPct val="0"/>
                </a:spcBef>
                <a:spcAft>
                  <a:spcPct val="0"/>
                </a:spcAft>
                <a:buClrTx/>
                <a:buSzTx/>
                <a:buFontTx/>
                <a:buNone/>
              </a:pPr>
              <a:t>31</a:t>
            </a:fld>
            <a:endParaRPr lang="pl-PL" altLang="pl-PL" sz="1200">
              <a:solidFill>
                <a:srgbClr val="7F7F7F"/>
              </a:solidFill>
            </a:endParaRPr>
          </a:p>
        </p:txBody>
      </p:sp>
      <p:sp>
        <p:nvSpPr>
          <p:cNvPr id="4" name="Rectangle 4"/>
          <p:cNvSpPr txBox="1">
            <a:spLocks noChangeArrowheads="1"/>
          </p:cNvSpPr>
          <p:nvPr/>
        </p:nvSpPr>
        <p:spPr>
          <a:xfrm>
            <a:off x="457200" y="116632"/>
            <a:ext cx="8229600" cy="935881"/>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a:buFont typeface="Georgia" pitchFamily="18" charset="0"/>
              <a:buNone/>
              <a:defRPr/>
            </a:pPr>
            <a:endParaRPr lang="pl-PL" sz="1600" dirty="0">
              <a:solidFill>
                <a:srgbClr val="0070C0"/>
              </a:solidFill>
              <a:effectLst/>
            </a:endParaRPr>
          </a:p>
          <a:p>
            <a:pPr marL="182880" indent="0">
              <a:buFont typeface="Georgia" pitchFamily="18" charset="0"/>
              <a:buNone/>
              <a:defRPr/>
            </a:pPr>
            <a:r>
              <a:rPr lang="pl-PL" sz="1600" dirty="0">
                <a:solidFill>
                  <a:srgbClr val="0070C0"/>
                </a:solidFill>
                <a:effectLst/>
              </a:rPr>
              <a:t>Wojna na Ukrainie</a:t>
            </a:r>
          </a:p>
          <a:p>
            <a:pPr marL="182880" indent="0">
              <a:buFont typeface="Georgia" pitchFamily="18" charset="0"/>
              <a:buNone/>
              <a:defRPr/>
            </a:pPr>
            <a:endParaRPr lang="pl-PL" sz="1600" dirty="0">
              <a:solidFill>
                <a:srgbClr val="0070C0"/>
              </a:solidFill>
              <a:effectLst/>
            </a:endParaRPr>
          </a:p>
          <a:p>
            <a:pPr marL="182880" indent="0" algn="just">
              <a:buNone/>
              <a:defRPr/>
            </a:pPr>
            <a:r>
              <a:rPr lang="pl-PL" sz="1400" b="0" dirty="0" err="1">
                <a:solidFill>
                  <a:schemeClr val="tx1"/>
                </a:solidFill>
                <a:effectLst/>
                <a:latin typeface="Arial" panose="020B0604020202020204" pitchFamily="34" charset="0"/>
                <a:cs typeface="Arial" panose="020B0604020202020204" pitchFamily="34" charset="0"/>
              </a:rPr>
              <a:t>Pełnoskalowa</a:t>
            </a:r>
            <a:r>
              <a:rPr lang="pl-PL" sz="1400" b="0" dirty="0">
                <a:solidFill>
                  <a:schemeClr val="tx1"/>
                </a:solidFill>
                <a:effectLst/>
                <a:latin typeface="Arial" panose="020B0604020202020204" pitchFamily="34" charset="0"/>
                <a:cs typeface="Arial" panose="020B0604020202020204" pitchFamily="34" charset="0"/>
              </a:rPr>
              <a:t> wojna w Ukrainie rozpoczęła się 24 lutego 2022 roku nad ranem wraz z wkroczeniem wojsk rosyjskich na teren Ukrainy jednocześnie na czterech liniach frontu. W wyniku działań wojennych ludność cywilna, w szczególności kobiety i dzieci, zmuszeni byli opuścić swoje domy. Do Gminy Piaseczno trafiły dzieci uciekające z ogarniętego wojną kraju. Znaczna część zgłosiła się do gminnych przedszkoli i szkół celem kontynuowania edukacji. Brak znajomości języka polskiego nie stanowił formalnej przeszkody do przyjęcia dziecka do szkoły, a szkoła w której obwodzie dziecko zamieszkało miała obowiązek je przyjąć z zastrzeżeniem dostępności zwiększonych specustawą miejsc. </a:t>
            </a:r>
          </a:p>
          <a:p>
            <a:pPr marL="182880" indent="0" algn="just">
              <a:buNone/>
              <a:defRPr/>
            </a:pPr>
            <a:endParaRPr lang="pl-PL" sz="1400" b="0" dirty="0">
              <a:solidFill>
                <a:schemeClr val="tx1"/>
              </a:solidFill>
              <a:effectLst/>
              <a:latin typeface="Arial" panose="020B0604020202020204" pitchFamily="34" charset="0"/>
              <a:cs typeface="Arial" panose="020B0604020202020204" pitchFamily="34" charset="0"/>
            </a:endParaRPr>
          </a:p>
          <a:p>
            <a:pPr marL="182880" indent="0" algn="just">
              <a:buNone/>
              <a:defRPr/>
            </a:pPr>
            <a:r>
              <a:rPr lang="pl-PL" sz="1400" b="0" dirty="0">
                <a:solidFill>
                  <a:schemeClr val="tx1"/>
                </a:solidFill>
                <a:effectLst/>
                <a:latin typeface="Arial" panose="020B0604020202020204" pitchFamily="34" charset="0"/>
                <a:cs typeface="Arial" panose="020B0604020202020204" pitchFamily="34" charset="0"/>
              </a:rPr>
              <a:t>Uczniowie z Ukrainy - uchodźcy uczęszczający do szkół podstawowych otrzymali podręczniki, materiały edukacyjne oraz materiały ćwiczeniowe, mogli korzystać ze wsparcia w postaci dodatkowych 6 godzin (tygodniowo) zajęć z języka polskiego w grupach do piętnastu osób, mieli dostosowaną do swoich potrzeb formę egzaminu ósmoklasisty.</a:t>
            </a:r>
          </a:p>
          <a:p>
            <a:pPr marL="182880" indent="0" algn="just">
              <a:buNone/>
              <a:defRPr/>
            </a:pPr>
            <a:endParaRPr lang="pl-PL" sz="1400" b="0" dirty="0">
              <a:solidFill>
                <a:schemeClr val="tx1"/>
              </a:solidFill>
              <a:effectLst/>
            </a:endParaRPr>
          </a:p>
          <a:p>
            <a:pPr marL="182880" indent="0" algn="just">
              <a:buNone/>
              <a:defRPr/>
            </a:pPr>
            <a:endParaRPr lang="pl-PL" sz="1400" b="0" dirty="0">
              <a:solidFill>
                <a:schemeClr val="tx1"/>
              </a:solidFill>
              <a:effectLst/>
            </a:endParaRPr>
          </a:p>
          <a:p>
            <a:pPr marL="182880" indent="0" algn="just">
              <a:buNone/>
              <a:defRPr/>
            </a:pPr>
            <a:endParaRPr lang="pl-PL" sz="1400" b="0" dirty="0">
              <a:solidFill>
                <a:schemeClr val="tx1"/>
              </a:solidFill>
              <a:effectLst/>
            </a:endParaRPr>
          </a:p>
          <a:p>
            <a:pPr marL="182880" indent="0" algn="just">
              <a:buNone/>
              <a:defRPr/>
            </a:pPr>
            <a:endParaRPr lang="pl-PL" sz="1400" b="0" dirty="0">
              <a:solidFill>
                <a:schemeClr val="tx1"/>
              </a:solidFill>
              <a:effectLst/>
            </a:endParaRPr>
          </a:p>
          <a:p>
            <a:pPr marL="182880" indent="0" algn="just">
              <a:buNone/>
              <a:defRPr/>
            </a:pPr>
            <a:endParaRPr lang="pl-PL" sz="1400" b="0" dirty="0">
              <a:solidFill>
                <a:schemeClr val="tx1"/>
              </a:solidFill>
              <a:effectLst/>
            </a:endParaRPr>
          </a:p>
          <a:p>
            <a:pPr marL="182880" indent="0" algn="just">
              <a:buNone/>
              <a:defRPr/>
            </a:pPr>
            <a:endParaRPr lang="pl-PL" sz="1400" b="0" dirty="0">
              <a:solidFill>
                <a:schemeClr val="tx1"/>
              </a:solidFill>
              <a:effectLst/>
            </a:endParaRPr>
          </a:p>
        </p:txBody>
      </p:sp>
      <p:cxnSp>
        <p:nvCxnSpPr>
          <p:cNvPr id="5" name="Łącznik prosty 4"/>
          <p:cNvCxnSpPr/>
          <p:nvPr/>
        </p:nvCxnSpPr>
        <p:spPr>
          <a:xfrm>
            <a:off x="684213" y="692150"/>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851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numeru slajdu 5"/>
          <p:cNvSpPr>
            <a:spLocks noGrp="1"/>
          </p:cNvSpPr>
          <p:nvPr>
            <p:ph type="sldNum" sz="quarter" idx="12"/>
          </p:nvPr>
        </p:nvSpPr>
        <p:spPr bwMode="auto">
          <a:xfrm>
            <a:off x="3657600" y="6418263"/>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94256AB1-7122-4A82-8D7A-45D56770BD4F}" type="slidenum">
              <a:rPr lang="pl-PL" altLang="pl-PL" sz="1200" smtClean="0">
                <a:solidFill>
                  <a:srgbClr val="7F7F7F"/>
                </a:solidFill>
              </a:rPr>
              <a:pPr>
                <a:spcBef>
                  <a:spcPct val="0"/>
                </a:spcBef>
                <a:spcAft>
                  <a:spcPct val="0"/>
                </a:spcAft>
                <a:buClrTx/>
                <a:buSzTx/>
                <a:buFontTx/>
                <a:buNone/>
              </a:pPr>
              <a:t>32</a:t>
            </a:fld>
            <a:endParaRPr lang="pl-PL" altLang="pl-PL" sz="1200">
              <a:solidFill>
                <a:srgbClr val="7F7F7F"/>
              </a:solidFill>
            </a:endParaRPr>
          </a:p>
        </p:txBody>
      </p:sp>
      <p:sp>
        <p:nvSpPr>
          <p:cNvPr id="4" name="Rectangle 4"/>
          <p:cNvSpPr txBox="1">
            <a:spLocks noChangeArrowheads="1"/>
          </p:cNvSpPr>
          <p:nvPr/>
        </p:nvSpPr>
        <p:spPr>
          <a:xfrm>
            <a:off x="539552" y="3284984"/>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II. PREZENTACJA WYNIKÓW</a:t>
            </a:r>
          </a:p>
          <a:p>
            <a:pPr marL="182880" indent="0">
              <a:buFont typeface="Georgia" pitchFamily="18" charset="0"/>
              <a:buNone/>
              <a:defRPr/>
            </a:pPr>
            <a:endParaRPr lang="pl-PL" sz="1200" dirty="0">
              <a:effectLst/>
            </a:endParaRPr>
          </a:p>
        </p:txBody>
      </p:sp>
      <p:cxnSp>
        <p:nvCxnSpPr>
          <p:cNvPr id="5" name="Łącznik prosty 4"/>
          <p:cNvCxnSpPr/>
          <p:nvPr/>
        </p:nvCxnSpPr>
        <p:spPr>
          <a:xfrm>
            <a:off x="755650" y="36814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7109" name="Prostokąt 2"/>
          <p:cNvSpPr>
            <a:spLocks noChangeArrowheads="1"/>
          </p:cNvSpPr>
          <p:nvPr/>
        </p:nvSpPr>
        <p:spPr bwMode="auto">
          <a:xfrm>
            <a:off x="636588" y="3771900"/>
            <a:ext cx="78708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5000"/>
              </a:lnSpc>
              <a:defRPr/>
            </a:pPr>
            <a:r>
              <a:rPr lang="pl-PL" sz="1600" b="1" dirty="0">
                <a:solidFill>
                  <a:srgbClr val="0070C0"/>
                </a:solidFill>
                <a:ea typeface="+mj-ea"/>
              </a:rPr>
              <a:t>Wyniki uzyskiwane przez uczniów na egzaminie w szkołach podstawowych</a:t>
            </a:r>
            <a:r>
              <a:rPr lang="pl-PL" altLang="pl-PL" sz="1600"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numeru slajdu 5"/>
          <p:cNvSpPr>
            <a:spLocks noGrp="1"/>
          </p:cNvSpPr>
          <p:nvPr>
            <p:ph type="sldNum" sz="quarter" idx="12"/>
          </p:nvPr>
        </p:nvSpPr>
        <p:spPr bwMode="auto">
          <a:xfrm>
            <a:off x="3657600" y="6418263"/>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C0722074-A037-49EE-9675-048F44544122}" type="slidenum">
              <a:rPr lang="pl-PL" altLang="pl-PL" sz="1200" smtClean="0">
                <a:solidFill>
                  <a:srgbClr val="7F7F7F"/>
                </a:solidFill>
              </a:rPr>
              <a:pPr>
                <a:spcBef>
                  <a:spcPct val="0"/>
                </a:spcBef>
                <a:spcAft>
                  <a:spcPct val="0"/>
                </a:spcAft>
                <a:buClrTx/>
                <a:buSzTx/>
                <a:buFontTx/>
                <a:buNone/>
              </a:pPr>
              <a:t>33</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II. PREZENTACJA WYNIKÓW</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a:p>
            <a:pPr marL="182880" indent="0">
              <a:buClr>
                <a:srgbClr val="F14124">
                  <a:lumMod val="75000"/>
                </a:srgbClr>
              </a:buClr>
              <a:buFont typeface="Georgia" pitchFamily="18" charset="0"/>
              <a:buNone/>
              <a:defRPr/>
            </a:pPr>
            <a:r>
              <a:rPr lang="pl-PL" sz="1600" dirty="0">
                <a:solidFill>
                  <a:srgbClr val="0070C0"/>
                </a:solidFill>
                <a:effectLst/>
              </a:rPr>
              <a:t>Wyniki uzyskiwane przez uczniów na  egzaminach</a:t>
            </a: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4277" name="Prostokąt 2"/>
          <p:cNvSpPr>
            <a:spLocks noChangeArrowheads="1"/>
          </p:cNvSpPr>
          <p:nvPr/>
        </p:nvSpPr>
        <p:spPr bwMode="auto">
          <a:xfrm>
            <a:off x="338138" y="980803"/>
            <a:ext cx="7978775"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l-PL" sz="1400" dirty="0"/>
              <a:t>Egzamin ósmoklasisty w terminie głównym został przeprowadzony od 14 do 16 maja 2024r. Uczniowie którzy z przyczyn losowych lub zdrowotnych nie mogli przystąpić do egzaminu w powyższym terminie pisali egzamin w terminach 10 -12 czerwca 2024r.</a:t>
            </a:r>
          </a:p>
          <a:p>
            <a:pPr algn="just"/>
            <a:r>
              <a:rPr lang="pl-PL" sz="1400" dirty="0"/>
              <a:t>Do egzaminu w sesji głównej, tj. w maju 2024r. przystąpiła następująca ilość  uczniów klas VIII szkół podstawowych dla których organem prowadzącym jest Gmina Piaseczno: 798 z języka polskiego, 798 z matematyki oraz 783 z języka angielskiego, 1 z języka hiszpańskiego, 1 z języka włoskiego i 12 z języka rosyjskiego.</a:t>
            </a:r>
          </a:p>
          <a:p>
            <a:pPr algn="just"/>
            <a:r>
              <a:rPr lang="pl-PL" sz="1400" dirty="0"/>
              <a:t>Egzamin ósmoklasisty był przeprowadzany w formie pisemnej. Każdy ósmoklasista przystąpił do egzaminu z trzech przedmiotów obowiązkowych: 1 - języka polskiego; 2 - matematyki; 3 - języka obcego nowożytnego. Uczeń mógł wybrać tylko ten język, którego uczy się w szkole w ramach obowiązkowych zajęć edukacyjnych.</a:t>
            </a:r>
          </a:p>
          <a:p>
            <a:pPr algn="just"/>
            <a:r>
              <a:rPr lang="pl-PL" sz="1400" dirty="0"/>
              <a:t>Do egzaminu przystąpili zarówno uczniowie klas VIII jak i uczniowie – obywatele Ukrainy, których pobyt na terytorium RP jest uznawany za legalny na podstawie art. 2 ust 1 ustawy z dn. 12.03.2022r. o pomocy obywatelom Ukrainy w związku z konfliktem zbrojnym na terytorium tego państwa.</a:t>
            </a:r>
          </a:p>
          <a:p>
            <a:pPr algn="just"/>
            <a:r>
              <a:rPr lang="pl-PL" sz="1400" dirty="0"/>
              <a:t>Egzamin ósmoklasisty jest egzaminem obowiązkowym, co oznacza, że każdy uczeń musi do niego przystąpić, aby ukończyć szkołę podstawową. Nie jest określony minimalny wynik, jaki uczeń powinien uzyskać, dlatego egzaminu ósmoklasisty nie można nie zdać.</a:t>
            </a:r>
          </a:p>
          <a:p>
            <a:pPr algn="just"/>
            <a:endParaRPr lang="pl-PL" sz="1400" dirty="0"/>
          </a:p>
          <a:p>
            <a:pPr algn="just"/>
            <a:r>
              <a:rPr lang="pl-PL" sz="1400" dirty="0"/>
              <a:t>Uczeń, który jest laureatem lub finalistą olimpiady przedmiotowej wymienionej w wykazie olimpiad lub laureatem konkursu ‎przedmiotowego o zasięgu wojewódzkim lub ponad wojewódzkim, organizowanych ‎z zakresu jednego z przedmiotów objętych egzaminem ósmoklasisty, jest zwolniony ‎z egzaminu z danego przedmiotu. Zwolnienie jest równoznaczne z uzyskaniem </a:t>
            </a:r>
            <a:br>
              <a:rPr lang="pl-PL" sz="1400" dirty="0"/>
            </a:br>
            <a:r>
              <a:rPr lang="pl-PL" sz="1400" dirty="0"/>
              <a:t>‎z przedmiotu najwyższego wyniku.‎</a:t>
            </a:r>
          </a:p>
          <a:p>
            <a:pPr algn="just"/>
            <a:endParaRPr lang="pl-PL" sz="1400" dirty="0"/>
          </a:p>
          <a:p>
            <a:pPr algn="just"/>
            <a:endParaRPr lang="pl-PL" altLang="pl-PL" sz="1600" dirty="0">
              <a:solidFill>
                <a:prstClr val="black"/>
              </a:solidFill>
            </a:endParaRPr>
          </a:p>
        </p:txBody>
      </p:sp>
    </p:spTree>
    <p:extLst>
      <p:ext uri="{BB962C8B-B14F-4D97-AF65-F5344CB8AC3E}">
        <p14:creationId xmlns:p14="http://schemas.microsoft.com/office/powerpoint/2010/main" val="1301455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numeru slajdu 5"/>
          <p:cNvSpPr>
            <a:spLocks noGrp="1"/>
          </p:cNvSpPr>
          <p:nvPr>
            <p:ph type="sldNum" sz="quarter" idx="12"/>
          </p:nvPr>
        </p:nvSpPr>
        <p:spPr bwMode="auto">
          <a:xfrm>
            <a:off x="129406" y="6395020"/>
            <a:ext cx="8885188" cy="5486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8C8C2804-4BA9-42F9-9BD7-7C8BF9A51821}" type="slidenum">
              <a:rPr lang="pl-PL" altLang="pl-PL" sz="1200" smtClean="0">
                <a:solidFill>
                  <a:srgbClr val="7F7F7F"/>
                </a:solidFill>
              </a:rPr>
              <a:pPr>
                <a:spcBef>
                  <a:spcPct val="0"/>
                </a:spcBef>
                <a:spcAft>
                  <a:spcPct val="0"/>
                </a:spcAft>
                <a:buClrTx/>
                <a:buSzTx/>
                <a:buFontTx/>
                <a:buNone/>
              </a:pPr>
              <a:t>34</a:t>
            </a:fld>
            <a:endParaRPr lang="pl-PL" altLang="pl-PL" sz="1200" dirty="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II. PREZENTACJA WYNIKÓW</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Trebuchet MS"/>
              </a:rPr>
              <a:t>WYNIKI EGZAMINU OŚMIOKLASISTY w roku szkolnym 2023/2024 (w %)</a:t>
            </a:r>
          </a:p>
        </p:txBody>
      </p:sp>
      <p:graphicFrame>
        <p:nvGraphicFramePr>
          <p:cNvPr id="2" name="Tabela 1">
            <a:extLst>
              <a:ext uri="{FF2B5EF4-FFF2-40B4-BE49-F238E27FC236}">
                <a16:creationId xmlns:a16="http://schemas.microsoft.com/office/drawing/2014/main" id="{664D117C-49E0-4FD9-A0A6-7A1EF4AF58D5}"/>
              </a:ext>
            </a:extLst>
          </p:cNvPr>
          <p:cNvGraphicFramePr>
            <a:graphicFrameLocks noGrp="1"/>
          </p:cNvGraphicFramePr>
          <p:nvPr>
            <p:extLst>
              <p:ext uri="{D42A27DB-BD31-4B8C-83A1-F6EECF244321}">
                <p14:modId xmlns:p14="http://schemas.microsoft.com/office/powerpoint/2010/main" val="3819648393"/>
              </p:ext>
            </p:extLst>
          </p:nvPr>
        </p:nvGraphicFramePr>
        <p:xfrm>
          <a:off x="636588" y="1033146"/>
          <a:ext cx="7535813" cy="4979817"/>
        </p:xfrm>
        <a:graphic>
          <a:graphicData uri="http://schemas.openxmlformats.org/drawingml/2006/table">
            <a:tbl>
              <a:tblPr>
                <a:effectLst/>
                <a:tableStyleId>{5C22544A-7EE6-4342-B048-85BDC9FD1C3A}</a:tableStyleId>
              </a:tblPr>
              <a:tblGrid>
                <a:gridCol w="3503491">
                  <a:extLst>
                    <a:ext uri="{9D8B030D-6E8A-4147-A177-3AD203B41FA5}">
                      <a16:colId xmlns:a16="http://schemas.microsoft.com/office/drawing/2014/main" val="115065831"/>
                    </a:ext>
                  </a:extLst>
                </a:gridCol>
                <a:gridCol w="1348513">
                  <a:extLst>
                    <a:ext uri="{9D8B030D-6E8A-4147-A177-3AD203B41FA5}">
                      <a16:colId xmlns:a16="http://schemas.microsoft.com/office/drawing/2014/main" val="3559521730"/>
                    </a:ext>
                  </a:extLst>
                </a:gridCol>
                <a:gridCol w="1388177">
                  <a:extLst>
                    <a:ext uri="{9D8B030D-6E8A-4147-A177-3AD203B41FA5}">
                      <a16:colId xmlns:a16="http://schemas.microsoft.com/office/drawing/2014/main" val="1994964045"/>
                    </a:ext>
                  </a:extLst>
                </a:gridCol>
                <a:gridCol w="1295632">
                  <a:extLst>
                    <a:ext uri="{9D8B030D-6E8A-4147-A177-3AD203B41FA5}">
                      <a16:colId xmlns:a16="http://schemas.microsoft.com/office/drawing/2014/main" val="4215226027"/>
                    </a:ext>
                  </a:extLst>
                </a:gridCol>
              </a:tblGrid>
              <a:tr h="379630">
                <a:tc>
                  <a:txBody>
                    <a:bodyPr/>
                    <a:lstStyle/>
                    <a:p>
                      <a:pPr algn="ctr">
                        <a:lnSpc>
                          <a:spcPct val="103000"/>
                        </a:lnSpc>
                        <a:spcAft>
                          <a:spcPts val="0"/>
                        </a:spcAft>
                      </a:pPr>
                      <a:r>
                        <a:rPr lang="pl-PL" sz="1100" kern="150" dirty="0">
                          <a:effectLst/>
                          <a:latin typeface="Arial" panose="020B0604020202020204" pitchFamily="34" charset="0"/>
                          <a:cs typeface="Arial" panose="020B0604020202020204" pitchFamily="34" charset="0"/>
                        </a:rPr>
                        <a:t>Placówka</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kern="150" dirty="0">
                          <a:effectLst/>
                          <a:latin typeface="Arial" panose="020B0604020202020204" pitchFamily="34" charset="0"/>
                          <a:cs typeface="Arial" panose="020B0604020202020204" pitchFamily="34" charset="0"/>
                        </a:rPr>
                        <a:t>j. polski</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kern="150" dirty="0">
                          <a:effectLst/>
                          <a:latin typeface="Arial" panose="020B0604020202020204" pitchFamily="34" charset="0"/>
                          <a:cs typeface="Arial" panose="020B0604020202020204" pitchFamily="34" charset="0"/>
                        </a:rPr>
                        <a:t>matematyka</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kern="150">
                          <a:effectLst/>
                          <a:latin typeface="Arial" panose="020B0604020202020204" pitchFamily="34" charset="0"/>
                          <a:cs typeface="Arial" panose="020B0604020202020204" pitchFamily="34" charset="0"/>
                        </a:rPr>
                        <a:t>j. angielski</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nchor="ctr">
                    <a:solidFill>
                      <a:schemeClr val="accent1">
                        <a:lumMod val="20000"/>
                        <a:lumOff val="80000"/>
                      </a:schemeClr>
                    </a:solidFill>
                  </a:tcPr>
                </a:tc>
                <a:extLst>
                  <a:ext uri="{0D108BD9-81ED-4DB2-BD59-A6C34878D82A}">
                    <a16:rowId xmlns:a16="http://schemas.microsoft.com/office/drawing/2014/main" val="2553753072"/>
                  </a:ext>
                </a:extLst>
              </a:tr>
              <a:tr h="265996">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Szkoła Podstawowa Nr 1 w Piasecznie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70</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70</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84</a:t>
                      </a:r>
                    </a:p>
                  </a:txBody>
                  <a:tcPr marL="17617" marR="17617" marT="6607" marB="0" anchor="ctr">
                    <a:solidFill>
                      <a:schemeClr val="accent1">
                        <a:lumMod val="20000"/>
                        <a:lumOff val="80000"/>
                      </a:schemeClr>
                    </a:solidFill>
                  </a:tcPr>
                </a:tc>
                <a:extLst>
                  <a:ext uri="{0D108BD9-81ED-4DB2-BD59-A6C34878D82A}">
                    <a16:rowId xmlns:a16="http://schemas.microsoft.com/office/drawing/2014/main" val="514961185"/>
                  </a:ext>
                </a:extLst>
              </a:tr>
              <a:tr h="288032">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Szkoła Podstawowa Nr 2 w Piasecznie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71</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73</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85</a:t>
                      </a:r>
                    </a:p>
                  </a:txBody>
                  <a:tcPr marL="17617" marR="17617" marT="6607" marB="0" anchor="ctr">
                    <a:solidFill>
                      <a:schemeClr val="accent1">
                        <a:lumMod val="20000"/>
                        <a:lumOff val="80000"/>
                      </a:schemeClr>
                    </a:solidFill>
                  </a:tcPr>
                </a:tc>
                <a:extLst>
                  <a:ext uri="{0D108BD9-81ED-4DB2-BD59-A6C34878D82A}">
                    <a16:rowId xmlns:a16="http://schemas.microsoft.com/office/drawing/2014/main" val="38431098"/>
                  </a:ext>
                </a:extLst>
              </a:tr>
              <a:tr h="288032">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Szkoła Podstawowa Nr 3 w Piasecznie</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67</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60</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70</a:t>
                      </a:r>
                    </a:p>
                  </a:txBody>
                  <a:tcPr marL="17617" marR="17617" marT="6607" marB="0" anchor="ctr">
                    <a:solidFill>
                      <a:schemeClr val="accent1">
                        <a:lumMod val="20000"/>
                        <a:lumOff val="80000"/>
                      </a:schemeClr>
                    </a:solidFill>
                  </a:tcPr>
                </a:tc>
                <a:extLst>
                  <a:ext uri="{0D108BD9-81ED-4DB2-BD59-A6C34878D82A}">
                    <a16:rowId xmlns:a16="http://schemas.microsoft.com/office/drawing/2014/main" val="1220028812"/>
                  </a:ext>
                </a:extLst>
              </a:tr>
              <a:tr h="288032">
                <a:tc>
                  <a:txBody>
                    <a:bodyPr/>
                    <a:lstStyle/>
                    <a:p>
                      <a:pPr algn="l">
                        <a:lnSpc>
                          <a:spcPct val="107000"/>
                        </a:lnSpc>
                        <a:spcAft>
                          <a:spcPts val="0"/>
                        </a:spcAft>
                      </a:pPr>
                      <a:r>
                        <a:rPr lang="pl-PL" sz="1100" dirty="0">
                          <a:effectLst/>
                          <a:latin typeface="Arial" panose="020B0604020202020204" pitchFamily="34" charset="0"/>
                          <a:cs typeface="Arial" panose="020B0604020202020204" pitchFamily="34" charset="0"/>
                        </a:rPr>
                        <a:t>Szkoła Podstawowa Nr 4 w Piasecznie</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7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74</a:t>
                      </a:r>
                    </a:p>
                  </a:txBody>
                  <a:tcPr marL="17617" marR="17617" marT="6607" marB="0" anchor="ctr">
                    <a:solidFill>
                      <a:schemeClr val="accent1">
                        <a:lumMod val="20000"/>
                        <a:lumOff val="80000"/>
                      </a:schemeClr>
                    </a:solidFill>
                  </a:tcPr>
                </a:tc>
                <a:tc>
                  <a:txBody>
                    <a:bodyPr/>
                    <a:lstStyle/>
                    <a:p>
                      <a:pPr algn="ctr">
                        <a:lnSpc>
                          <a:spcPct val="107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73</a:t>
                      </a:r>
                    </a:p>
                  </a:txBody>
                  <a:tcPr marL="17617" marR="17617" marT="6607" marB="0" anchor="ctr">
                    <a:solidFill>
                      <a:schemeClr val="accent1">
                        <a:lumMod val="20000"/>
                        <a:lumOff val="80000"/>
                      </a:schemeClr>
                    </a:solidFill>
                  </a:tcPr>
                </a:tc>
                <a:tc>
                  <a:txBody>
                    <a:bodyPr/>
                    <a:lstStyle/>
                    <a:p>
                      <a:pPr algn="ctr">
                        <a:lnSpc>
                          <a:spcPct val="107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81</a:t>
                      </a:r>
                    </a:p>
                  </a:txBody>
                  <a:tcPr marL="17617" marR="17617" marT="6607" marB="0" anchor="ctr">
                    <a:solidFill>
                      <a:schemeClr val="accent1">
                        <a:lumMod val="20000"/>
                        <a:lumOff val="80000"/>
                      </a:schemeClr>
                    </a:solidFill>
                  </a:tcPr>
                </a:tc>
                <a:extLst>
                  <a:ext uri="{0D108BD9-81ED-4DB2-BD59-A6C34878D82A}">
                    <a16:rowId xmlns:a16="http://schemas.microsoft.com/office/drawing/2014/main" val="1545052312"/>
                  </a:ext>
                </a:extLst>
              </a:tr>
              <a:tr h="288032">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Szkoła Podstawowa w Jazgarzewie</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68</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67</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73</a:t>
                      </a:r>
                    </a:p>
                  </a:txBody>
                  <a:tcPr marL="17617" marR="17617" marT="6607" marB="0" anchor="ctr">
                    <a:solidFill>
                      <a:schemeClr val="accent1">
                        <a:lumMod val="20000"/>
                        <a:lumOff val="80000"/>
                      </a:schemeClr>
                    </a:solidFill>
                  </a:tcPr>
                </a:tc>
                <a:extLst>
                  <a:ext uri="{0D108BD9-81ED-4DB2-BD59-A6C34878D82A}">
                    <a16:rowId xmlns:a16="http://schemas.microsoft.com/office/drawing/2014/main" val="2256515508"/>
                  </a:ext>
                </a:extLst>
              </a:tr>
              <a:tr h="288032">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Szkoła Podstawowa Nr 5 w Piasecznie</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64</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59</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75</a:t>
                      </a:r>
                    </a:p>
                  </a:txBody>
                  <a:tcPr marL="17617" marR="17617" marT="6607" marB="0" anchor="ctr">
                    <a:solidFill>
                      <a:schemeClr val="accent1">
                        <a:lumMod val="20000"/>
                        <a:lumOff val="80000"/>
                      </a:schemeClr>
                    </a:solidFill>
                  </a:tcPr>
                </a:tc>
                <a:extLst>
                  <a:ext uri="{0D108BD9-81ED-4DB2-BD59-A6C34878D82A}">
                    <a16:rowId xmlns:a16="http://schemas.microsoft.com/office/drawing/2014/main" val="1563013743"/>
                  </a:ext>
                </a:extLst>
              </a:tr>
              <a:tr h="293673">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Szkoła Podstawowa w Złotokłosie</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62</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68</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79</a:t>
                      </a:r>
                    </a:p>
                  </a:txBody>
                  <a:tcPr marL="17617" marR="17617" marT="6607" marB="0" anchor="ctr">
                    <a:solidFill>
                      <a:schemeClr val="accent1">
                        <a:lumMod val="20000"/>
                        <a:lumOff val="80000"/>
                      </a:schemeClr>
                    </a:solidFill>
                  </a:tcPr>
                </a:tc>
                <a:extLst>
                  <a:ext uri="{0D108BD9-81ED-4DB2-BD59-A6C34878D82A}">
                    <a16:rowId xmlns:a16="http://schemas.microsoft.com/office/drawing/2014/main" val="1686109094"/>
                  </a:ext>
                </a:extLst>
              </a:tr>
              <a:tr h="293673">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Szkoła Podstawowa w Chylicach</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73</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64</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81</a:t>
                      </a:r>
                    </a:p>
                  </a:txBody>
                  <a:tcPr marL="17617" marR="17617" marT="6607" marB="0" anchor="ctr">
                    <a:solidFill>
                      <a:schemeClr val="accent1">
                        <a:lumMod val="20000"/>
                        <a:lumOff val="80000"/>
                      </a:schemeClr>
                    </a:solidFill>
                  </a:tcPr>
                </a:tc>
                <a:extLst>
                  <a:ext uri="{0D108BD9-81ED-4DB2-BD59-A6C34878D82A}">
                    <a16:rowId xmlns:a16="http://schemas.microsoft.com/office/drawing/2014/main" val="3441473835"/>
                  </a:ext>
                </a:extLst>
              </a:tr>
              <a:tr h="276750">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Szkoła Podstawowa w Zalesiu Górnym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72</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63</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83</a:t>
                      </a:r>
                    </a:p>
                  </a:txBody>
                  <a:tcPr marL="17617" marR="17617" marT="6607" marB="0" anchor="ctr">
                    <a:solidFill>
                      <a:schemeClr val="accent1">
                        <a:lumMod val="20000"/>
                        <a:lumOff val="80000"/>
                      </a:schemeClr>
                    </a:solidFill>
                  </a:tcPr>
                </a:tc>
                <a:extLst>
                  <a:ext uri="{0D108BD9-81ED-4DB2-BD59-A6C34878D82A}">
                    <a16:rowId xmlns:a16="http://schemas.microsoft.com/office/drawing/2014/main" val="1988926618"/>
                  </a:ext>
                </a:extLst>
              </a:tr>
              <a:tr h="293673">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Szkołą Podstawowa w Głoskowie</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69</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67</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85</a:t>
                      </a:r>
                    </a:p>
                  </a:txBody>
                  <a:tcPr marL="17617" marR="17617" marT="6607" marB="0" anchor="ctr">
                    <a:solidFill>
                      <a:schemeClr val="accent1">
                        <a:lumMod val="20000"/>
                        <a:lumOff val="80000"/>
                      </a:schemeClr>
                    </a:solidFill>
                  </a:tcPr>
                </a:tc>
                <a:extLst>
                  <a:ext uri="{0D108BD9-81ED-4DB2-BD59-A6C34878D82A}">
                    <a16:rowId xmlns:a16="http://schemas.microsoft.com/office/drawing/2014/main" val="773272304"/>
                  </a:ext>
                </a:extLst>
              </a:tr>
              <a:tr h="277629">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Szkoła Podstawowa w Józefosławiu</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78</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79</a:t>
                      </a:r>
                    </a:p>
                  </a:txBody>
                  <a:tcPr marL="17617" marR="17617" marT="6607" marB="0" anchor="ctr">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86</a:t>
                      </a:r>
                    </a:p>
                  </a:txBody>
                  <a:tcPr marL="17617" marR="17617" marT="6607" marB="0" anchor="ctr">
                    <a:solidFill>
                      <a:schemeClr val="accent1">
                        <a:lumMod val="20000"/>
                        <a:lumOff val="80000"/>
                      </a:schemeClr>
                    </a:solidFill>
                  </a:tcPr>
                </a:tc>
                <a:extLst>
                  <a:ext uri="{0D108BD9-81ED-4DB2-BD59-A6C34878D82A}">
                    <a16:rowId xmlns:a16="http://schemas.microsoft.com/office/drawing/2014/main" val="241500375"/>
                  </a:ext>
                </a:extLst>
              </a:tr>
              <a:tr h="288032">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Gmina obszar wiejski</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73</a:t>
                      </a: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72</a:t>
                      </a: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95</a:t>
                      </a:r>
                    </a:p>
                  </a:txBody>
                  <a:tcPr marL="17617" marR="17617" marT="6607" marB="0">
                    <a:solidFill>
                      <a:schemeClr val="accent1">
                        <a:lumMod val="20000"/>
                        <a:lumOff val="80000"/>
                      </a:schemeClr>
                    </a:solidFill>
                  </a:tcPr>
                </a:tc>
                <a:extLst>
                  <a:ext uri="{0D108BD9-81ED-4DB2-BD59-A6C34878D82A}">
                    <a16:rowId xmlns:a16="http://schemas.microsoft.com/office/drawing/2014/main" val="334335993"/>
                  </a:ext>
                </a:extLst>
              </a:tr>
              <a:tr h="288032">
                <a:tc>
                  <a:txBody>
                    <a:bodyPr/>
                    <a:lstStyle/>
                    <a:p>
                      <a:pPr algn="l">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Gmina obszar miejski</a:t>
                      </a: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67</a:t>
                      </a: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67</a:t>
                      </a: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80</a:t>
                      </a:r>
                    </a:p>
                  </a:txBody>
                  <a:tcPr marL="17617" marR="17617" marT="6607" marB="0">
                    <a:solidFill>
                      <a:schemeClr val="accent1">
                        <a:lumMod val="20000"/>
                        <a:lumOff val="80000"/>
                      </a:schemeClr>
                    </a:solidFill>
                  </a:tcPr>
                </a:tc>
                <a:extLst>
                  <a:ext uri="{0D108BD9-81ED-4DB2-BD59-A6C34878D82A}">
                    <a16:rowId xmlns:a16="http://schemas.microsoft.com/office/drawing/2014/main" val="4221496257"/>
                  </a:ext>
                </a:extLst>
              </a:tr>
              <a:tr h="296885">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Powiat</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69</a:t>
                      </a: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66</a:t>
                      </a: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80</a:t>
                      </a:r>
                    </a:p>
                  </a:txBody>
                  <a:tcPr marL="17617" marR="17617" marT="6607" marB="0">
                    <a:solidFill>
                      <a:schemeClr val="accent1">
                        <a:lumMod val="20000"/>
                        <a:lumOff val="80000"/>
                      </a:schemeClr>
                    </a:solidFill>
                  </a:tcPr>
                </a:tc>
                <a:extLst>
                  <a:ext uri="{0D108BD9-81ED-4DB2-BD59-A6C34878D82A}">
                    <a16:rowId xmlns:a16="http://schemas.microsoft.com/office/drawing/2014/main" val="500480454"/>
                  </a:ext>
                </a:extLst>
              </a:tr>
              <a:tr h="295223">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Województwo</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66</a:t>
                      </a: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57</a:t>
                      </a: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72</a:t>
                      </a:r>
                    </a:p>
                  </a:txBody>
                  <a:tcPr marL="17617" marR="17617" marT="6607" marB="0">
                    <a:solidFill>
                      <a:schemeClr val="accent1">
                        <a:lumMod val="20000"/>
                        <a:lumOff val="80000"/>
                      </a:schemeClr>
                    </a:solidFill>
                  </a:tcPr>
                </a:tc>
                <a:extLst>
                  <a:ext uri="{0D108BD9-81ED-4DB2-BD59-A6C34878D82A}">
                    <a16:rowId xmlns:a16="http://schemas.microsoft.com/office/drawing/2014/main" val="3398039486"/>
                  </a:ext>
                </a:extLst>
              </a:tr>
              <a:tr h="290461">
                <a:tc>
                  <a:txBody>
                    <a:bodyPr/>
                    <a:lstStyle/>
                    <a:p>
                      <a:pPr algn="l">
                        <a:lnSpc>
                          <a:spcPct val="103000"/>
                        </a:lnSpc>
                        <a:spcAft>
                          <a:spcPts val="0"/>
                        </a:spcAft>
                      </a:pPr>
                      <a:r>
                        <a:rPr lang="pl-PL" sz="1100" kern="150" dirty="0">
                          <a:effectLst/>
                          <a:latin typeface="Arial" panose="020B0604020202020204" pitchFamily="34" charset="0"/>
                          <a:cs typeface="Arial" panose="020B0604020202020204" pitchFamily="34" charset="0"/>
                        </a:rPr>
                        <a:t>Kraj</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61</a:t>
                      </a: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52</a:t>
                      </a:r>
                    </a:p>
                  </a:txBody>
                  <a:tcPr marL="17617" marR="17617" marT="6607" marB="0">
                    <a:solidFill>
                      <a:schemeClr val="accent1">
                        <a:lumMod val="20000"/>
                        <a:lumOff val="80000"/>
                      </a:schemeClr>
                    </a:solidFill>
                  </a:tcPr>
                </a:tc>
                <a:tc>
                  <a:txBody>
                    <a:bodyPr/>
                    <a:lstStyle/>
                    <a:p>
                      <a:pPr algn="ctr">
                        <a:lnSpc>
                          <a:spcPct val="103000"/>
                        </a:lnSpc>
                        <a:spcAft>
                          <a:spcPts val="0"/>
                        </a:spcAft>
                      </a:pPr>
                      <a:r>
                        <a:rPr lang="pl-PL" sz="1100" dirty="0">
                          <a:effectLst/>
                          <a:latin typeface="Arial" panose="020B0604020202020204" pitchFamily="34" charset="0"/>
                          <a:ea typeface="Calibri" panose="020F0502020204030204" pitchFamily="34" charset="0"/>
                          <a:cs typeface="Arial" panose="020B0604020202020204" pitchFamily="34" charset="0"/>
                        </a:rPr>
                        <a:t>66</a:t>
                      </a:r>
                    </a:p>
                  </a:txBody>
                  <a:tcPr marL="17617" marR="17617" marT="6607" marB="0">
                    <a:solidFill>
                      <a:schemeClr val="accent1">
                        <a:lumMod val="20000"/>
                        <a:lumOff val="80000"/>
                      </a:schemeClr>
                    </a:solidFill>
                  </a:tcPr>
                </a:tc>
                <a:extLst>
                  <a:ext uri="{0D108BD9-81ED-4DB2-BD59-A6C34878D82A}">
                    <a16:rowId xmlns:a16="http://schemas.microsoft.com/office/drawing/2014/main" val="1861162844"/>
                  </a:ext>
                </a:extLst>
              </a:tr>
            </a:tbl>
          </a:graphicData>
        </a:graphic>
      </p:graphicFrame>
    </p:spTree>
    <p:extLst>
      <p:ext uri="{BB962C8B-B14F-4D97-AF65-F5344CB8AC3E}">
        <p14:creationId xmlns:p14="http://schemas.microsoft.com/office/powerpoint/2010/main" val="318758385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35</a:t>
            </a:fld>
            <a:endParaRPr lang="pl-PL" altLang="pl-PL"/>
          </a:p>
        </p:txBody>
      </p:sp>
      <p:sp>
        <p:nvSpPr>
          <p:cNvPr id="5" name="Prostokąt 4"/>
          <p:cNvSpPr/>
          <p:nvPr/>
        </p:nvSpPr>
        <p:spPr>
          <a:xfrm>
            <a:off x="755576" y="3136613"/>
            <a:ext cx="7776864" cy="584775"/>
          </a:xfrm>
          <a:prstGeom prst="rect">
            <a:avLst/>
          </a:prstGeom>
        </p:spPr>
        <p:txBody>
          <a:bodyPr wrap="square">
            <a:spAutoFit/>
          </a:bodyPr>
          <a:lstStyle/>
          <a:p>
            <a:pPr marL="182880" lvl="0">
              <a:defRPr/>
            </a:pPr>
            <a:r>
              <a:rPr lang="pl-PL" sz="2000" b="1" dirty="0">
                <a:ln w="10160">
                  <a:noFill/>
                  <a:prstDash val="solid"/>
                </a:ln>
                <a:solidFill>
                  <a:srgbClr val="B4DCFA">
                    <a:lumMod val="25000"/>
                  </a:srgbClr>
                </a:solidFill>
              </a:rPr>
              <a:t>III. NADZÓR PEDAGOGICZNY</a:t>
            </a:r>
          </a:p>
          <a:p>
            <a:pPr marL="182880" lvl="0">
              <a:defRPr/>
            </a:pPr>
            <a:endParaRPr lang="pl-PL" sz="1200" dirty="0">
              <a:solidFill>
                <a:prstClr val="black"/>
              </a:solidFill>
            </a:endParaRPr>
          </a:p>
        </p:txBody>
      </p:sp>
      <p:cxnSp>
        <p:nvCxnSpPr>
          <p:cNvPr id="6" name="Łącznik prosty 5"/>
          <p:cNvCxnSpPr/>
          <p:nvPr/>
        </p:nvCxnSpPr>
        <p:spPr>
          <a:xfrm>
            <a:off x="899740" y="3573016"/>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5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numeru slajdu 5"/>
          <p:cNvSpPr>
            <a:spLocks noGrp="1"/>
          </p:cNvSpPr>
          <p:nvPr>
            <p:ph type="sldNum" sz="quarter" idx="12"/>
          </p:nvPr>
        </p:nvSpPr>
        <p:spPr bwMode="auto">
          <a:xfrm>
            <a:off x="3586163"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002FAFF2-843C-4C52-AF58-A5ECF590450E}" type="slidenum">
              <a:rPr lang="pl-PL" altLang="pl-PL" sz="1200" smtClean="0">
                <a:solidFill>
                  <a:srgbClr val="7F7F7F"/>
                </a:solidFill>
              </a:rPr>
              <a:pPr>
                <a:spcBef>
                  <a:spcPct val="0"/>
                </a:spcBef>
                <a:spcAft>
                  <a:spcPct val="0"/>
                </a:spcAft>
                <a:buClrTx/>
                <a:buSzTx/>
                <a:buFontTx/>
                <a:buNone/>
              </a:pPr>
              <a:t>36</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III. NADZÓR PEDAGOGICZNY</a:t>
            </a:r>
          </a:p>
          <a:p>
            <a:pPr marL="182880" indent="0">
              <a:buFont typeface="Georgia" pitchFamily="18" charset="0"/>
              <a:buNone/>
              <a:defRPr/>
            </a:pPr>
            <a:endParaRPr lang="pl-PL" sz="1200" dirty="0">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mj-lt"/>
                <a:ea typeface="+mj-ea"/>
                <a:cs typeface="+mj-cs"/>
              </a:rPr>
              <a:t>Nadzór pedagogiczny w roku szkolnym </a:t>
            </a:r>
            <a:r>
              <a:rPr lang="pl-PL" sz="1600" b="1" dirty="0">
                <a:solidFill>
                  <a:schemeClr val="bg2">
                    <a:lumMod val="50000"/>
                  </a:schemeClr>
                </a:solidFill>
                <a:latin typeface="+mj-lt"/>
                <a:ea typeface="+mj-ea"/>
                <a:cs typeface="+mj-cs"/>
              </a:rPr>
              <a:t>2023/2024</a:t>
            </a:r>
          </a:p>
        </p:txBody>
      </p:sp>
      <p:sp>
        <p:nvSpPr>
          <p:cNvPr id="7" name="Prostokąt 2"/>
          <p:cNvSpPr>
            <a:spLocks noChangeArrowheads="1"/>
          </p:cNvSpPr>
          <p:nvPr/>
        </p:nvSpPr>
        <p:spPr bwMode="auto">
          <a:xfrm>
            <a:off x="539552" y="1017588"/>
            <a:ext cx="7967862"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pl-PL" sz="1400" dirty="0"/>
              <a:t>Nadzór pedagogiczny nad przedszkolami i szkołami prowadzonymi przez Gminę Piaseczno sprawuje Mazowiecki Kurator Oświaty. Nadzór to nie tylko kontrola placówki, ale również wsparcie w podnoszeniu jakości pracy szkoły.</a:t>
            </a:r>
          </a:p>
          <a:p>
            <a:pPr algn="just">
              <a:defRPr/>
            </a:pPr>
            <a:r>
              <a:rPr lang="pl-PL" sz="1400" dirty="0"/>
              <a:t> </a:t>
            </a:r>
          </a:p>
          <a:p>
            <a:pPr algn="just">
              <a:defRPr/>
            </a:pPr>
            <a:r>
              <a:rPr lang="pl-PL" sz="1400" b="1" dirty="0"/>
              <a:t>Formy nadzoru pedagogicznego:</a:t>
            </a:r>
          </a:p>
          <a:p>
            <a:pPr marL="285750" indent="-285750" algn="just">
              <a:buFont typeface="Arial" panose="020B0604020202020204" pitchFamily="34" charset="0"/>
              <a:buChar char="•"/>
              <a:defRPr/>
            </a:pPr>
            <a:r>
              <a:rPr lang="pl-PL" sz="1400" dirty="0"/>
              <a:t>kontrola</a:t>
            </a:r>
          </a:p>
          <a:p>
            <a:pPr marL="285750" indent="-285750" algn="just">
              <a:buFont typeface="Arial" panose="020B0604020202020204" pitchFamily="34" charset="0"/>
              <a:buChar char="•"/>
              <a:defRPr/>
            </a:pPr>
            <a:r>
              <a:rPr lang="pl-PL" sz="1400" dirty="0"/>
              <a:t>wspomaganie</a:t>
            </a:r>
          </a:p>
          <a:p>
            <a:pPr algn="just">
              <a:defRPr/>
            </a:pPr>
            <a:r>
              <a:rPr lang="pl-PL" sz="1400" dirty="0"/>
              <a:t> </a:t>
            </a:r>
          </a:p>
          <a:p>
            <a:pPr algn="just">
              <a:defRPr/>
            </a:pPr>
            <a:r>
              <a:rPr lang="pl-PL" sz="1400" dirty="0"/>
              <a:t>Kontrola podejmowana przez kuratora oświaty, przewidziana w planie nadzoru pedagogicznego, jest przeprowadzana z wykorzystaniem arkuszy kontroli zatwierdzonych przez ministra właściwego do spraw oświaty i wychowania. Tematyka kontroli w roku szkolnym 2023/2024:</a:t>
            </a:r>
          </a:p>
          <a:p>
            <a:pPr marL="342900" indent="-342900" algn="just">
              <a:buFont typeface="+mj-lt"/>
              <a:buAutoNum type="arabicPeriod"/>
              <a:defRPr/>
            </a:pPr>
            <a:r>
              <a:rPr lang="pl-PL" sz="1400" dirty="0"/>
              <a:t>Zgodność z przepisami prawa zwiększenia dostępności i jakości wsparcia udzielanego dzieciom przez nauczycieli specjalistów, w tym pedagogów specjalnych (w przedszkolach),</a:t>
            </a:r>
          </a:p>
          <a:p>
            <a:pPr marL="342900" indent="-342900" algn="just">
              <a:buFont typeface="+mj-lt"/>
              <a:buAutoNum type="arabicPeriod"/>
              <a:defRPr/>
            </a:pPr>
            <a:r>
              <a:rPr lang="pl-PL" sz="1400" dirty="0"/>
              <a:t>Zgodność z przepisami prawa zwiększenia dostępności i jakości wsparcia udzielanego uczniom przez nauczycieli specjalistów, w tym pedagogów (w szkołach),</a:t>
            </a:r>
          </a:p>
          <a:p>
            <a:pPr marL="342900" indent="-342900" algn="just">
              <a:buFont typeface="+mj-lt"/>
              <a:buAutoNum type="arabicPeriod"/>
              <a:defRPr/>
            </a:pPr>
            <a:r>
              <a:rPr lang="pl-PL" sz="1400" dirty="0"/>
              <a:t>Prawidłowość wykorzystania podręczników i książek pomocniczych do kształcenia dzieci i uczniów w zakresie niezbędnym do podtrzymania poczucia tożsamości narodowej, etnicznej i językowej państw (w publicznych przedszkolach i szkołach).</a:t>
            </a:r>
          </a:p>
          <a:p>
            <a:pPr algn="just">
              <a:defRPr/>
            </a:pPr>
            <a:endParaRPr lang="pl-PL" sz="1600" dirty="0"/>
          </a:p>
          <a:p>
            <a:pPr algn="just">
              <a:defRPr/>
            </a:pPr>
            <a:r>
              <a:rPr lang="pl-PL" sz="1400" dirty="0"/>
              <a:t>Organ sprawujący nadzór pedagogiczny wspomaga szkoły i placówki w szczególności poprzez:</a:t>
            </a:r>
          </a:p>
          <a:p>
            <a:pPr marL="285750" indent="-285750" algn="just">
              <a:buFont typeface="Arial" panose="020B0604020202020204" pitchFamily="34" charset="0"/>
              <a:buChar char="•"/>
              <a:defRPr/>
            </a:pPr>
            <a:r>
              <a:rPr lang="pl-PL" sz="1400" dirty="0"/>
              <a:t>przygotowywanie i podawanie do publicznej wiadomości na stronie internetowej organu analiz wyników sprawowanego nadzoru, w tym wniosków z kontroli;</a:t>
            </a:r>
          </a:p>
          <a:p>
            <a:pPr marL="285750" indent="-285750" algn="just">
              <a:buFont typeface="Arial" panose="020B0604020202020204" pitchFamily="34" charset="0"/>
              <a:buChar char="•"/>
              <a:defRPr/>
            </a:pPr>
            <a:r>
              <a:rPr lang="pl-PL" sz="1400" dirty="0"/>
              <a:t>organizowanie konferencji i narad dla dyrektorów szkół i placówek;</a:t>
            </a:r>
          </a:p>
          <a:p>
            <a:pPr marL="285750" indent="-285750" algn="just">
              <a:buFont typeface="Arial" panose="020B0604020202020204" pitchFamily="34" charset="0"/>
              <a:buChar char="•"/>
              <a:defRPr/>
            </a:pPr>
            <a:r>
              <a:rPr lang="pl-PL" sz="1400" dirty="0"/>
              <a:t>przekazywanie informacji o istotnych zagadnieniach dotyczących systemu oświaty i zmianach w przepisach prawa dotyczących funkcjonowania szkół i placówek.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D947987B-2253-49EE-9092-4AD227C78584}" type="slidenum">
              <a:rPr lang="pl-PL" altLang="pl-PL" sz="1200" smtClean="0">
                <a:solidFill>
                  <a:srgbClr val="7F7F7F"/>
                </a:solidFill>
              </a:rPr>
              <a:pPr>
                <a:spcBef>
                  <a:spcPct val="0"/>
                </a:spcBef>
                <a:spcAft>
                  <a:spcPct val="0"/>
                </a:spcAft>
                <a:buClrTx/>
                <a:buSzTx/>
                <a:buFontTx/>
                <a:buNone/>
              </a:pPr>
              <a:t>37</a:t>
            </a:fld>
            <a:endParaRPr lang="pl-PL" altLang="pl-PL" sz="1200">
              <a:solidFill>
                <a:srgbClr val="7F7F7F"/>
              </a:solidFill>
            </a:endParaRPr>
          </a:p>
        </p:txBody>
      </p:sp>
      <p:sp>
        <p:nvSpPr>
          <p:cNvPr id="4" name="Rectangle 4"/>
          <p:cNvSpPr txBox="1">
            <a:spLocks noChangeArrowheads="1"/>
          </p:cNvSpPr>
          <p:nvPr/>
        </p:nvSpPr>
        <p:spPr>
          <a:xfrm>
            <a:off x="440432" y="194497"/>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III. NADZÓR PEDAGOGICZNY</a:t>
            </a:r>
          </a:p>
          <a:p>
            <a:pPr marL="182880" indent="0">
              <a:buFont typeface="Georgia" pitchFamily="18" charset="0"/>
              <a:buNone/>
              <a:defRPr/>
            </a:pPr>
            <a:endParaRPr lang="pl-PL" sz="1200" dirty="0">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mj-lt"/>
                <a:ea typeface="+mj-ea"/>
                <a:cs typeface="+mj-cs"/>
              </a:rPr>
              <a:t>Nadzór pedagogiczny w roku szkolnym 2023/2024</a:t>
            </a:r>
          </a:p>
        </p:txBody>
      </p:sp>
      <p:sp>
        <p:nvSpPr>
          <p:cNvPr id="2" name="Prostokąt 1">
            <a:extLst>
              <a:ext uri="{FF2B5EF4-FFF2-40B4-BE49-F238E27FC236}">
                <a16:creationId xmlns:a16="http://schemas.microsoft.com/office/drawing/2014/main" id="{7D3BCFEF-7DA2-43FD-94B5-9AB4D3A8BAA6}"/>
              </a:ext>
            </a:extLst>
          </p:cNvPr>
          <p:cNvSpPr/>
          <p:nvPr/>
        </p:nvSpPr>
        <p:spPr>
          <a:xfrm>
            <a:off x="684212" y="1146253"/>
            <a:ext cx="7985819" cy="6066854"/>
          </a:xfrm>
          <a:prstGeom prst="rect">
            <a:avLst/>
          </a:prstGeom>
        </p:spPr>
        <p:txBody>
          <a:bodyPr wrap="square">
            <a:spAutoFit/>
          </a:bodyPr>
          <a:lstStyle/>
          <a:p>
            <a:pPr algn="just"/>
            <a:r>
              <a:rPr lang="pl-PL" sz="1400" b="1" dirty="0"/>
              <a:t>Mazowiecki Kurator Oświaty sprawuje nadzór pedagogiczny zgodnie z ustalonymi przez Ministra Edukacji i Nauki w dniu 16 czerwca 2023r. podstawowymi kierunkami polityki oświatowej państwa w roku szkolnym 2023/2024:</a:t>
            </a:r>
          </a:p>
          <a:p>
            <a:pPr algn="just"/>
            <a:endParaRPr lang="pl-PL" sz="1400" b="1" dirty="0"/>
          </a:p>
          <a:p>
            <a:pPr marL="342900" lvl="0" indent="-342900" algn="just">
              <a:lnSpc>
                <a:spcPct val="107000"/>
              </a:lnSpc>
              <a:spcAft>
                <a:spcPts val="0"/>
              </a:spcAft>
              <a:buFont typeface="Arial" panose="020B0604020202020204" pitchFamily="34" charset="0"/>
              <a:buAutoNum type="arabicPeriod"/>
            </a:pPr>
            <a:r>
              <a:rPr lang="pl-PL" sz="1400" dirty="0">
                <a:solidFill>
                  <a:srgbClr val="000000"/>
                </a:solidFill>
                <a:latin typeface="Lato"/>
                <a:ea typeface="Calibri" panose="020F0502020204030204" pitchFamily="34" charset="0"/>
                <a:cs typeface="Times New Roman" panose="02020603050405020304" pitchFamily="18" charset="0"/>
              </a:rPr>
              <a:t>Kontynuacja działań na rzecz szerszego udostępnienia kanonu i założeń edukacji klasycznej oraz sięgania do dziedzictwa cywilizacyjnego Europy, w tym wsparcie powrotu do szkół języka łacińskiego jako drugiego języka obcego.</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AutoNum type="arabicPeriod"/>
            </a:pPr>
            <a:r>
              <a:rPr lang="pl-PL" sz="1400" dirty="0">
                <a:solidFill>
                  <a:srgbClr val="000000"/>
                </a:solidFill>
                <a:latin typeface="Lato"/>
                <a:ea typeface="Calibri" panose="020F0502020204030204" pitchFamily="34" charset="0"/>
              </a:rPr>
              <a:t>Wspomaganie wychowawczej roli rodziny poprzez pomoc w kształtowaniu u wychowanków i uczniów stałych sprawności w czynieniu dobra, rzetelną diagnozę potrzeb rozwojowych dzieci i młodzieży, realizację adekwatnego programu wychowawczo-profilaktycznego oraz zajęć wychowania do życia w rodzinie</a:t>
            </a:r>
            <a:r>
              <a:rPr lang="pl-PL" sz="1400" dirty="0">
                <a:solidFill>
                  <a:srgbClr val="000000"/>
                </a:solidFill>
                <a:latin typeface="Lato"/>
                <a:ea typeface="Times New Roman" panose="02020603050405020304" pitchFamily="18" charset="0"/>
              </a:rPr>
              <a:t>.</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AutoNum type="arabicPeriod"/>
            </a:pPr>
            <a:r>
              <a:rPr lang="pl-PL" sz="1400" dirty="0">
                <a:solidFill>
                  <a:srgbClr val="000000"/>
                </a:solidFill>
                <a:latin typeface="Lato"/>
                <a:ea typeface="Calibri" panose="020F0502020204030204" pitchFamily="34" charset="0"/>
              </a:rPr>
              <a:t>Doskonalenie kompetencji dyrektorów szkół i nauczycieli w zakresie warunków i sposobu oceniania wewnątrzszkolnego</a:t>
            </a:r>
            <a:r>
              <a:rPr lang="pl-PL" sz="1400" dirty="0">
                <a:solidFill>
                  <a:srgbClr val="000000"/>
                </a:solidFill>
                <a:latin typeface="Lato"/>
                <a:ea typeface="Times New Roman" panose="02020603050405020304" pitchFamily="18" charset="0"/>
              </a:rPr>
              <a:t>.</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AutoNum type="arabicPeriod"/>
            </a:pPr>
            <a:r>
              <a:rPr lang="pl-PL" sz="1400" dirty="0">
                <a:latin typeface="Lato"/>
                <a:ea typeface="Calibri" panose="020F0502020204030204" pitchFamily="34" charset="0"/>
              </a:rPr>
              <a:t>Doskonalenie kompetencji nauczycieli w pracy z uczniem z doświadczeniem migracyjnym, w tym w zakresie nauczania języka polskiego jako języka obcego</a:t>
            </a:r>
            <a:r>
              <a:rPr lang="pl-PL" sz="1400" dirty="0">
                <a:solidFill>
                  <a:srgbClr val="000000"/>
                </a:solidFill>
                <a:latin typeface="Lato"/>
                <a:ea typeface="Times New Roman" panose="02020603050405020304" pitchFamily="18" charset="0"/>
              </a:rPr>
              <a:t>.</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AutoNum type="arabicPeriod"/>
            </a:pPr>
            <a:r>
              <a:rPr lang="pl-PL" sz="1400" dirty="0">
                <a:solidFill>
                  <a:srgbClr val="000000"/>
                </a:solidFill>
                <a:latin typeface="Lato"/>
                <a:ea typeface="Calibri" panose="020F0502020204030204" pitchFamily="34" charset="0"/>
              </a:rPr>
              <a:t>Rozwój kształcenia zawodowego i uczenia się w miejscu pracy w partnerstwie z przedstawicielami branż.</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AutoNum type="arabicPeriod"/>
            </a:pPr>
            <a:r>
              <a:rPr lang="pl-PL" sz="1400" dirty="0">
                <a:solidFill>
                  <a:srgbClr val="000000"/>
                </a:solidFill>
                <a:latin typeface="Lato"/>
                <a:ea typeface="Calibri" panose="020F0502020204030204" pitchFamily="34" charset="0"/>
                <a:cs typeface="Times New Roman" panose="02020603050405020304" pitchFamily="18" charset="0"/>
              </a:rPr>
              <a:t>Podnoszenie jakości wsparcia dla dzieci, uczniów i rodzin udzielanego w systemie oświaty poprzez rozwijanie współpracy wewnątrz- i międzyszkolnej, a także z podmiotami działającymi w innych sektorach, w tym w zakresie wczesnego wspomagania rozwoju dzieci i wsparcia rodziny.</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800"/>
              </a:spcAft>
              <a:buFont typeface="Arial" panose="020B0604020202020204" pitchFamily="34" charset="0"/>
              <a:buAutoNum type="arabicPeriod"/>
            </a:pPr>
            <a:endParaRPr lang="pl-PL" sz="1300" dirty="0"/>
          </a:p>
          <a:p>
            <a:pPr marL="342900" lvl="0" indent="-342900" algn="just">
              <a:lnSpc>
                <a:spcPct val="107000"/>
              </a:lnSpc>
              <a:spcAft>
                <a:spcPts val="800"/>
              </a:spcAft>
              <a:buFont typeface="Arial" panose="020B0604020202020204" pitchFamily="34" charset="0"/>
              <a:buAutoNum type="arabicPeriod"/>
            </a:pPr>
            <a:endParaRPr lang="pl-P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AutoNum type="arabicPeriod"/>
            </a:pPr>
            <a:endParaRPr lang="pl-PL" sz="1400" dirty="0"/>
          </a:p>
          <a:p>
            <a:pPr algn="just"/>
            <a:endParaRPr lang="pl-P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D947987B-2253-49EE-9092-4AD227C78584}" type="slidenum">
              <a:rPr lang="pl-PL" altLang="pl-PL" sz="1200" smtClean="0">
                <a:solidFill>
                  <a:srgbClr val="7F7F7F"/>
                </a:solidFill>
              </a:rPr>
              <a:pPr>
                <a:spcBef>
                  <a:spcPct val="0"/>
                </a:spcBef>
                <a:spcAft>
                  <a:spcPct val="0"/>
                </a:spcAft>
                <a:buClrTx/>
                <a:buSzTx/>
                <a:buFontTx/>
                <a:buNone/>
              </a:pPr>
              <a:t>38</a:t>
            </a:fld>
            <a:endParaRPr lang="pl-PL" altLang="pl-PL" sz="1200">
              <a:solidFill>
                <a:srgbClr val="7F7F7F"/>
              </a:solidFill>
            </a:endParaRPr>
          </a:p>
        </p:txBody>
      </p:sp>
      <p:sp>
        <p:nvSpPr>
          <p:cNvPr id="4" name="Rectangle 4"/>
          <p:cNvSpPr txBox="1">
            <a:spLocks noChangeArrowheads="1"/>
          </p:cNvSpPr>
          <p:nvPr/>
        </p:nvSpPr>
        <p:spPr>
          <a:xfrm>
            <a:off x="440432" y="194497"/>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III. NADZÓR PEDAGOGICZNY</a:t>
            </a:r>
          </a:p>
          <a:p>
            <a:pPr marL="182880" indent="0">
              <a:buFont typeface="Georgia" pitchFamily="18" charset="0"/>
              <a:buNone/>
              <a:defRPr/>
            </a:pPr>
            <a:endParaRPr lang="pl-PL" sz="1200" dirty="0">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mj-lt"/>
                <a:ea typeface="+mj-ea"/>
                <a:cs typeface="+mj-cs"/>
              </a:rPr>
              <a:t>Nadzór pedagogiczny w roku szkolnym 2023/2024</a:t>
            </a:r>
          </a:p>
        </p:txBody>
      </p:sp>
      <p:sp>
        <p:nvSpPr>
          <p:cNvPr id="2" name="Prostokąt 1">
            <a:extLst>
              <a:ext uri="{FF2B5EF4-FFF2-40B4-BE49-F238E27FC236}">
                <a16:creationId xmlns:a16="http://schemas.microsoft.com/office/drawing/2014/main" id="{7D3BCFEF-7DA2-43FD-94B5-9AB4D3A8BAA6}"/>
              </a:ext>
            </a:extLst>
          </p:cNvPr>
          <p:cNvSpPr/>
          <p:nvPr/>
        </p:nvSpPr>
        <p:spPr>
          <a:xfrm>
            <a:off x="684212" y="1146253"/>
            <a:ext cx="7985819" cy="3304431"/>
          </a:xfrm>
          <a:prstGeom prst="rect">
            <a:avLst/>
          </a:prstGeom>
        </p:spPr>
        <p:txBody>
          <a:bodyPr wrap="square">
            <a:spAutoFit/>
          </a:bodyPr>
          <a:lstStyle/>
          <a:p>
            <a:pPr marL="342900" indent="-342900" algn="just">
              <a:lnSpc>
                <a:spcPct val="107000"/>
              </a:lnSpc>
              <a:spcAft>
                <a:spcPts val="0"/>
              </a:spcAft>
              <a:buFont typeface="+mj-lt"/>
              <a:buAutoNum type="arabicPeriod" startAt="7"/>
            </a:pPr>
            <a:r>
              <a:rPr lang="pl-PL" sz="1400" dirty="0">
                <a:solidFill>
                  <a:srgbClr val="000000"/>
                </a:solidFill>
                <a:latin typeface="Lato"/>
                <a:cs typeface="Times New Roman" panose="02020603050405020304" pitchFamily="18" charset="0"/>
              </a:rPr>
              <a:t>Wspieranie nauczycieli w podejmowaniu inicjatyw/działań w zakresie zachęcania i wspierania uczniów do rozwijania ich aktywności fizycznej. </a:t>
            </a:r>
          </a:p>
          <a:p>
            <a:pPr marL="342900" indent="-342900" algn="just">
              <a:lnSpc>
                <a:spcPct val="107000"/>
              </a:lnSpc>
              <a:spcAft>
                <a:spcPts val="0"/>
              </a:spcAft>
              <a:buFont typeface="Arial" panose="020B0604020202020204" pitchFamily="34" charset="0"/>
              <a:buAutoNum type="arabicPeriod" startAt="7"/>
            </a:pPr>
            <a:r>
              <a:rPr lang="pl-PL" sz="1400" dirty="0">
                <a:solidFill>
                  <a:srgbClr val="000000"/>
                </a:solidFill>
                <a:latin typeface="Lato"/>
                <a:cs typeface="Times New Roman" panose="02020603050405020304" pitchFamily="18" charset="0"/>
              </a:rPr>
              <a:t>Wspieranie rozwoju umiejętności cyfrowych uczniów i nauczycieli, ze szczególnym   uwzględnieniem bezpiecznego poruszania się w sieci oraz krytycznej analizy informacji dostępnych w Internecie. Poprawne metodycznie wykorzystywanie przez nauczycieli narzędzi i materiałów dostępnych w sieci, w szczególności opartych na sztucznej inteligencji.</a:t>
            </a:r>
          </a:p>
          <a:p>
            <a:pPr marL="342900" indent="-342900" algn="just">
              <a:lnSpc>
                <a:spcPct val="107000"/>
              </a:lnSpc>
              <a:spcAft>
                <a:spcPts val="0"/>
              </a:spcAft>
              <a:buFont typeface="+mj-lt"/>
              <a:buAutoNum type="arabicPeriod" startAt="9"/>
            </a:pPr>
            <a:r>
              <a:rPr lang="pl-PL" sz="1400" dirty="0">
                <a:solidFill>
                  <a:srgbClr val="000000"/>
                </a:solidFill>
                <a:latin typeface="Lato"/>
                <a:cs typeface="Times New Roman" panose="02020603050405020304" pitchFamily="18" charset="0"/>
              </a:rPr>
              <a:t>Rozwijanie umiejętności uczniów i nauczycieli z wykorzystaniem sprzętu zakupionego w ramach programu „Laboratoria przyszłości”.</a:t>
            </a:r>
          </a:p>
          <a:p>
            <a:pPr marL="342900" indent="-342900" algn="just">
              <a:lnSpc>
                <a:spcPct val="107000"/>
              </a:lnSpc>
              <a:spcAft>
                <a:spcPts val="0"/>
              </a:spcAft>
              <a:buFont typeface="Arial" panose="020B0604020202020204" pitchFamily="34" charset="0"/>
              <a:buAutoNum type="arabicPeriod" startAt="9"/>
            </a:pPr>
            <a:r>
              <a:rPr lang="pl-PL" sz="1400" dirty="0">
                <a:solidFill>
                  <a:srgbClr val="000000"/>
                </a:solidFill>
                <a:latin typeface="Lato"/>
                <a:cs typeface="Times New Roman" panose="02020603050405020304" pitchFamily="18" charset="0"/>
              </a:rPr>
              <a:t>Wspieranie rozwoju nauki języka polskiego i oświaty polskiej za granicą oraz tworzenie stabilnych warunków do nauczania języka polskiego za granicą przez Instytut Rozwoju Języka Polskiego im. świętego Maksymiliana Marii Kolbego, Ośrodek Rozwoju Polskiej Edukacji za Granicą oraz beneficjentów przedsięwzięć i programów ustanowionych przez ministra właściwego do spraw oświaty i wychowania.</a:t>
            </a:r>
          </a:p>
          <a:p>
            <a:pPr algn="just"/>
            <a:endParaRPr lang="pl-PL" sz="1400" dirty="0"/>
          </a:p>
        </p:txBody>
      </p:sp>
    </p:spTree>
    <p:extLst>
      <p:ext uri="{BB962C8B-B14F-4D97-AF65-F5344CB8AC3E}">
        <p14:creationId xmlns:p14="http://schemas.microsoft.com/office/powerpoint/2010/main" val="270645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B705FDE2-EFEE-4365-8A94-DD9773914482}" type="slidenum">
              <a:rPr lang="pl-PL" altLang="pl-PL" smtClean="0"/>
              <a:pPr>
                <a:defRPr/>
              </a:pPr>
              <a:t>39</a:t>
            </a:fld>
            <a:endParaRPr lang="pl-PL" altLang="pl-PL"/>
          </a:p>
        </p:txBody>
      </p:sp>
      <p:sp>
        <p:nvSpPr>
          <p:cNvPr id="3" name="Rectangle 4"/>
          <p:cNvSpPr txBox="1">
            <a:spLocks noChangeArrowheads="1"/>
          </p:cNvSpPr>
          <p:nvPr/>
        </p:nvSpPr>
        <p:spPr>
          <a:xfrm>
            <a:off x="457200" y="194497"/>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III. NADZÓR PEDAGOGICZNY</a:t>
            </a:r>
          </a:p>
          <a:p>
            <a:pPr marL="182880" indent="0">
              <a:buFont typeface="Georgia" pitchFamily="18" charset="0"/>
              <a:buNone/>
              <a:defRPr/>
            </a:pPr>
            <a:endParaRPr lang="pl-PL" sz="1200" dirty="0">
              <a:effectLst/>
            </a:endParaRPr>
          </a:p>
        </p:txBody>
      </p:sp>
      <p:sp>
        <p:nvSpPr>
          <p:cNvPr id="7"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mj-lt"/>
                <a:ea typeface="+mj-ea"/>
                <a:cs typeface="+mj-cs"/>
              </a:rPr>
              <a:t>Nadzór pedagogiczny w roku szkolnym 2023/2024</a:t>
            </a:r>
          </a:p>
        </p:txBody>
      </p:sp>
      <p:cxnSp>
        <p:nvCxnSpPr>
          <p:cNvPr id="8" name="Łącznik prosty 7"/>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rostokąt 2"/>
          <p:cNvSpPr>
            <a:spLocks noChangeArrowheads="1"/>
          </p:cNvSpPr>
          <p:nvPr/>
        </p:nvSpPr>
        <p:spPr bwMode="auto">
          <a:xfrm>
            <a:off x="467866" y="1268760"/>
            <a:ext cx="8065393" cy="31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600"/>
              </a:spcAft>
            </a:pPr>
            <a:r>
              <a:rPr lang="pl-PL" sz="1400" dirty="0"/>
              <a:t>W świetle art. 55 ust 1 ustawy z dnia 14 grudnia 2016 r. Prawo oświatowe nadzór pedagogiczny polega na:</a:t>
            </a:r>
          </a:p>
          <a:p>
            <a:pPr marL="342900" indent="-342900" algn="just">
              <a:spcBef>
                <a:spcPts val="0"/>
              </a:spcBef>
              <a:spcAft>
                <a:spcPts val="0"/>
              </a:spcAft>
              <a:buFont typeface="+mj-lt"/>
              <a:buAutoNum type="arabicParenR"/>
            </a:pPr>
            <a:r>
              <a:rPr lang="pl-PL" sz="1400" dirty="0"/>
              <a:t>obserwowaniu, analizowaniu i ocenianiu przebiegu procesów kształcenia i wychowania oraz efektów działalności dydaktycznej, wychowawczej i opiekuńczej oraz innej działalności statutowej szkół i placówek;</a:t>
            </a:r>
          </a:p>
          <a:p>
            <a:pPr marL="342900" indent="-342900" algn="just">
              <a:spcBef>
                <a:spcPts val="0"/>
              </a:spcBef>
              <a:spcAft>
                <a:spcPts val="0"/>
              </a:spcAft>
              <a:buFont typeface="+mj-lt"/>
              <a:buAutoNum type="arabicParenR"/>
            </a:pPr>
            <a:r>
              <a:rPr lang="pl-PL" sz="1400" dirty="0"/>
              <a:t>ocenianiu stanu i warunków działalności dydaktycznej, wychowawczej i opiekuńczej oraz innej działalności statutowej szkół i placówek;</a:t>
            </a:r>
          </a:p>
          <a:p>
            <a:pPr marL="342900" indent="-342900" algn="just">
              <a:spcBef>
                <a:spcPts val="0"/>
              </a:spcBef>
              <a:spcAft>
                <a:spcPts val="0"/>
              </a:spcAft>
              <a:buFont typeface="+mj-lt"/>
              <a:buAutoNum type="arabicParenR"/>
            </a:pPr>
            <a:r>
              <a:rPr lang="pl-PL" sz="1400" dirty="0"/>
              <a:t>udzielaniu pomocy szkołom i placówkom, a także nauczycielom w wykonywaniu ich zadań dydaktycznych, wychowawczych i opiekuńczych;</a:t>
            </a:r>
          </a:p>
          <a:p>
            <a:pPr marL="342900" indent="-342900" algn="just">
              <a:spcBef>
                <a:spcPts val="0"/>
              </a:spcBef>
              <a:buFont typeface="+mj-lt"/>
              <a:buAutoNum type="arabicParenR"/>
            </a:pPr>
            <a:r>
              <a:rPr lang="pl-PL" sz="1400" dirty="0"/>
              <a:t>inspirowaniu nauczycieli do poprawy istniejących lub wdrożenia nowych rozwiązań w procesie kształcenia, przy zastosowaniu innowacyjnych działań programowych, organizacyjnych lub metodycznych, których celem jest rozwijanie kompetencji uczniów.</a:t>
            </a:r>
          </a:p>
          <a:p>
            <a:pPr algn="just">
              <a:lnSpc>
                <a:spcPct val="150000"/>
              </a:lnSpc>
              <a:spcBef>
                <a:spcPts val="0"/>
              </a:spcBef>
            </a:pPr>
            <a:endParaRPr lang="pl-PL" sz="1400" dirty="0"/>
          </a:p>
        </p:txBody>
      </p:sp>
    </p:spTree>
    <p:extLst>
      <p:ext uri="{BB962C8B-B14F-4D97-AF65-F5344CB8AC3E}">
        <p14:creationId xmlns:p14="http://schemas.microsoft.com/office/powerpoint/2010/main" val="38677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AFF50CA3-A3A3-41EE-9018-DC33329AFB84}" type="slidenum">
              <a:rPr lang="pl-PL" altLang="pl-PL" sz="1200" smtClean="0">
                <a:solidFill>
                  <a:srgbClr val="7F7F7F"/>
                </a:solidFill>
              </a:rPr>
              <a:pPr>
                <a:spcBef>
                  <a:spcPct val="0"/>
                </a:spcBef>
                <a:spcAft>
                  <a:spcPct val="0"/>
                </a:spcAft>
                <a:buClrTx/>
                <a:buSzTx/>
                <a:buFontTx/>
                <a:buNone/>
              </a:pPr>
              <a:t>4</a:t>
            </a:fld>
            <a:endParaRPr lang="pl-PL" altLang="pl-PL" sz="1200">
              <a:solidFill>
                <a:srgbClr val="7F7F7F"/>
              </a:solidFill>
            </a:endParaRPr>
          </a:p>
        </p:txBody>
      </p:sp>
      <p:sp>
        <p:nvSpPr>
          <p:cNvPr id="7"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mn-lt"/>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fontAlgn="auto">
              <a:spcAft>
                <a:spcPts val="0"/>
              </a:spcAft>
              <a:buFont typeface="Georgia" pitchFamily="18" charset="0"/>
              <a:buNone/>
              <a:defRPr/>
            </a:pPr>
            <a:r>
              <a:rPr lang="pl-PL" sz="1400" dirty="0">
                <a:solidFill>
                  <a:srgbClr val="0070C0"/>
                </a:solidFill>
                <a:effectLst/>
              </a:rPr>
              <a:t>Zapewnienie bezpiecznych i higienicznych warunków nauki, wychowania i opieki dla uczniów w  szkołach i placówkach oświatowych</a:t>
            </a:r>
            <a:endParaRPr lang="pl-PL" altLang="pl-PL" sz="1400" dirty="0">
              <a:ln w="10160">
                <a:noFill/>
                <a:prstDash val="solid"/>
              </a:ln>
              <a:solidFill>
                <a:srgbClr val="0070C0"/>
              </a:solidFill>
              <a:effectLst/>
              <a:latin typeface="Arial" panose="020B0604020202020204" pitchFamily="34" charset="0"/>
              <a:cs typeface="Arial" panose="020B0604020202020204" pitchFamily="34" charset="0"/>
            </a:endParaRPr>
          </a:p>
        </p:txBody>
      </p:sp>
      <p:sp>
        <p:nvSpPr>
          <p:cNvPr id="9220" name="Prostokąt 7"/>
          <p:cNvSpPr>
            <a:spLocks noChangeArrowheads="1"/>
          </p:cNvSpPr>
          <p:nvPr/>
        </p:nvSpPr>
        <p:spPr bwMode="auto">
          <a:xfrm>
            <a:off x="715963" y="1828800"/>
            <a:ext cx="3302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42913" algn="l"/>
              </a:tabLst>
              <a:defRPr>
                <a:solidFill>
                  <a:schemeClr val="tx1"/>
                </a:solidFill>
                <a:latin typeface="Arial" panose="020B0604020202020204" pitchFamily="34" charset="0"/>
                <a:cs typeface="Arial" panose="020B0604020202020204" pitchFamily="34" charset="0"/>
              </a:defRPr>
            </a:lvl1pPr>
            <a:lvl2pPr marL="742950" indent="-285750">
              <a:tabLst>
                <a:tab pos="442913" algn="l"/>
              </a:tabLst>
              <a:defRPr>
                <a:solidFill>
                  <a:schemeClr val="tx1"/>
                </a:solidFill>
                <a:latin typeface="Arial" panose="020B0604020202020204" pitchFamily="34" charset="0"/>
                <a:cs typeface="Arial" panose="020B0604020202020204" pitchFamily="34" charset="0"/>
              </a:defRPr>
            </a:lvl2pPr>
            <a:lvl3pPr marL="1143000" indent="-228600">
              <a:tabLst>
                <a:tab pos="442913" algn="l"/>
              </a:tabLst>
              <a:defRPr>
                <a:solidFill>
                  <a:schemeClr val="tx1"/>
                </a:solidFill>
                <a:latin typeface="Arial" panose="020B0604020202020204" pitchFamily="34" charset="0"/>
                <a:cs typeface="Arial" panose="020B0604020202020204" pitchFamily="34" charset="0"/>
              </a:defRPr>
            </a:lvl3pPr>
            <a:lvl4pPr marL="1600200" indent="-228600">
              <a:tabLst>
                <a:tab pos="442913" algn="l"/>
              </a:tabLst>
              <a:defRPr>
                <a:solidFill>
                  <a:schemeClr val="tx1"/>
                </a:solidFill>
                <a:latin typeface="Arial" panose="020B0604020202020204" pitchFamily="34" charset="0"/>
                <a:cs typeface="Arial" panose="020B0604020202020204" pitchFamily="34" charset="0"/>
              </a:defRPr>
            </a:lvl4pPr>
            <a:lvl5pPr marL="2057400" indent="-228600">
              <a:tabLst>
                <a:tab pos="44291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9pPr>
          </a:lstStyle>
          <a:p>
            <a:pPr algn="ctr"/>
            <a:r>
              <a:rPr lang="pl-PL" altLang="pl-PL" sz="1400" b="1" dirty="0"/>
              <a:t>Placówki publiczne </a:t>
            </a:r>
          </a:p>
          <a:p>
            <a:pPr algn="ctr"/>
            <a:r>
              <a:rPr lang="pl-PL" altLang="pl-PL" sz="1400" b="1" dirty="0"/>
              <a:t>dla których organem prowadzącym </a:t>
            </a:r>
          </a:p>
          <a:p>
            <a:pPr algn="ctr"/>
            <a:r>
              <a:rPr lang="pl-PL" altLang="pl-PL" sz="1400" b="1" dirty="0"/>
              <a:t>jest Gmina Piaseczno</a:t>
            </a:r>
            <a:endParaRPr lang="pl-PL" altLang="pl-PL" sz="1400" dirty="0"/>
          </a:p>
        </p:txBody>
      </p:sp>
      <p:cxnSp>
        <p:nvCxnSpPr>
          <p:cNvPr id="4" name="Łącznik prosty 3"/>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222" name="Prostokąt 10"/>
          <p:cNvSpPr>
            <a:spLocks noChangeArrowheads="1"/>
          </p:cNvSpPr>
          <p:nvPr/>
        </p:nvSpPr>
        <p:spPr bwMode="auto">
          <a:xfrm>
            <a:off x="793431" y="2536686"/>
            <a:ext cx="3313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sz="1400" dirty="0"/>
              <a:t>Przedszkola  		10</a:t>
            </a:r>
          </a:p>
          <a:p>
            <a:r>
              <a:rPr lang="pl-PL" altLang="pl-PL" sz="1400" dirty="0"/>
              <a:t>Szkoły Podstawowe 		10</a:t>
            </a:r>
          </a:p>
        </p:txBody>
      </p:sp>
      <p:sp>
        <p:nvSpPr>
          <p:cNvPr id="9223" name="Prostokąt 11"/>
          <p:cNvSpPr>
            <a:spLocks noChangeArrowheads="1"/>
          </p:cNvSpPr>
          <p:nvPr/>
        </p:nvSpPr>
        <p:spPr bwMode="auto">
          <a:xfrm>
            <a:off x="5076825" y="1828800"/>
            <a:ext cx="3302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l-PL" altLang="pl-PL" sz="1400" b="1"/>
              <a:t>Placówki publiczne  </a:t>
            </a:r>
          </a:p>
          <a:p>
            <a:pPr algn="ctr"/>
            <a:r>
              <a:rPr lang="pl-PL" altLang="pl-PL" sz="1400" b="1"/>
              <a:t>prowadzone przez inne niż gmina osoby prawne i fizyczne</a:t>
            </a:r>
            <a:endParaRPr lang="pl-PL" altLang="pl-PL" sz="1400"/>
          </a:p>
        </p:txBody>
      </p:sp>
      <p:sp>
        <p:nvSpPr>
          <p:cNvPr id="9224" name="Prostokąt 12"/>
          <p:cNvSpPr>
            <a:spLocks noChangeArrowheads="1"/>
          </p:cNvSpPr>
          <p:nvPr/>
        </p:nvSpPr>
        <p:spPr bwMode="auto">
          <a:xfrm>
            <a:off x="5260975" y="2690813"/>
            <a:ext cx="31892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sz="1400" dirty="0"/>
              <a:t>Przedszkola  		16</a:t>
            </a:r>
          </a:p>
          <a:p>
            <a:r>
              <a:rPr lang="pl-PL" altLang="pl-PL" sz="1400" dirty="0"/>
              <a:t>Szkoły Podstawowe 		1</a:t>
            </a:r>
          </a:p>
          <a:p>
            <a:endParaRPr lang="pl-PL" altLang="pl-PL" sz="1400" dirty="0"/>
          </a:p>
        </p:txBody>
      </p:sp>
      <p:sp>
        <p:nvSpPr>
          <p:cNvPr id="9225" name="Prostokąt 5"/>
          <p:cNvSpPr>
            <a:spLocks noChangeArrowheads="1"/>
          </p:cNvSpPr>
          <p:nvPr/>
        </p:nvSpPr>
        <p:spPr bwMode="auto">
          <a:xfrm>
            <a:off x="5638800" y="3648868"/>
            <a:ext cx="2087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sz="1400" b="1" dirty="0"/>
              <a:t>Placówki niepubliczne</a:t>
            </a:r>
            <a:endParaRPr lang="pl-PL" altLang="pl-PL" sz="1400" dirty="0"/>
          </a:p>
        </p:txBody>
      </p:sp>
      <p:sp>
        <p:nvSpPr>
          <p:cNvPr id="9226" name="Prostokąt 14"/>
          <p:cNvSpPr>
            <a:spLocks noChangeArrowheads="1"/>
          </p:cNvSpPr>
          <p:nvPr/>
        </p:nvSpPr>
        <p:spPr bwMode="auto">
          <a:xfrm>
            <a:off x="4860032" y="4113213"/>
            <a:ext cx="414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sz="1400" dirty="0"/>
              <a:t>Przedszkola  			33</a:t>
            </a:r>
          </a:p>
          <a:p>
            <a:r>
              <a:rPr lang="pl-PL" altLang="pl-PL" sz="1400" dirty="0"/>
              <a:t>Inne formy wychowania przedszkolnego	9</a:t>
            </a:r>
          </a:p>
          <a:p>
            <a:r>
              <a:rPr lang="pl-PL" altLang="pl-PL" sz="1400" dirty="0"/>
              <a:t>Szkoły Podstawowe 			7</a:t>
            </a:r>
          </a:p>
        </p:txBody>
      </p:sp>
      <p:sp>
        <p:nvSpPr>
          <p:cNvPr id="2" name="Prostokąt 1">
            <a:extLst>
              <a:ext uri="{FF2B5EF4-FFF2-40B4-BE49-F238E27FC236}">
                <a16:creationId xmlns:a16="http://schemas.microsoft.com/office/drawing/2014/main" id="{48C4EE53-6779-4CF1-9557-7B5B389919DA}"/>
              </a:ext>
            </a:extLst>
          </p:cNvPr>
          <p:cNvSpPr/>
          <p:nvPr/>
        </p:nvSpPr>
        <p:spPr>
          <a:xfrm>
            <a:off x="715963" y="3762800"/>
            <a:ext cx="2952576" cy="954107"/>
          </a:xfrm>
          <a:prstGeom prst="rect">
            <a:avLst/>
          </a:prstGeom>
        </p:spPr>
        <p:txBody>
          <a:bodyPr wrap="square">
            <a:spAutoFit/>
          </a:bodyPr>
          <a:lstStyle/>
          <a:p>
            <a:pPr algn="ctr"/>
            <a:r>
              <a:rPr lang="pl-PL" altLang="pl-PL" sz="1400" b="1" dirty="0"/>
              <a:t>Zespół Szkolno-Przedszkolny dla którego organem prowadzącym jest Gmina Piaseczno                        </a:t>
            </a:r>
            <a:r>
              <a:rPr lang="pl-PL" altLang="pl-PL" sz="1400" dirty="0"/>
              <a:t>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91C3DEA8-ECF5-42FA-8A8A-77BFBB159A64}" type="slidenum">
              <a:rPr lang="pl-PL" altLang="pl-PL" sz="1200" smtClean="0">
                <a:solidFill>
                  <a:srgbClr val="7F7F7F"/>
                </a:solidFill>
              </a:rPr>
              <a:pPr>
                <a:spcBef>
                  <a:spcPct val="0"/>
                </a:spcBef>
                <a:spcAft>
                  <a:spcPct val="0"/>
                </a:spcAft>
                <a:buClrTx/>
                <a:buSzTx/>
                <a:buFontTx/>
                <a:buNone/>
              </a:pPr>
              <a:t>40</a:t>
            </a:fld>
            <a:endParaRPr lang="pl-PL" altLang="pl-PL" sz="1200">
              <a:solidFill>
                <a:srgbClr val="7F7F7F"/>
              </a:solidFill>
            </a:endParaRPr>
          </a:p>
        </p:txBody>
      </p:sp>
      <p:sp>
        <p:nvSpPr>
          <p:cNvPr id="4" name="Rectangle 4"/>
          <p:cNvSpPr txBox="1">
            <a:spLocks noChangeArrowheads="1"/>
          </p:cNvSpPr>
          <p:nvPr/>
        </p:nvSpPr>
        <p:spPr>
          <a:xfrm>
            <a:off x="467544" y="188640"/>
            <a:ext cx="8219256"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III. NADZÓR PEDAGOGICZNY</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84213" y="662076"/>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Trebuchet MS"/>
              </a:rPr>
              <a:t>Nadzór pedagogiczny w roku szkolnym 2023/2024</a:t>
            </a:r>
          </a:p>
        </p:txBody>
      </p:sp>
      <p:sp>
        <p:nvSpPr>
          <p:cNvPr id="7" name="Prostokąt 2"/>
          <p:cNvSpPr>
            <a:spLocks noChangeArrowheads="1"/>
          </p:cNvSpPr>
          <p:nvPr/>
        </p:nvSpPr>
        <p:spPr bwMode="auto">
          <a:xfrm>
            <a:off x="692400" y="1133380"/>
            <a:ext cx="8004504" cy="451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ts val="1920"/>
              </a:lnSpc>
              <a:defRPr/>
            </a:pPr>
            <a:r>
              <a:rPr lang="pl-PL" sz="1600" b="1" dirty="0">
                <a:solidFill>
                  <a:prstClr val="black"/>
                </a:solidFill>
              </a:rPr>
              <a:t>W roku szkolnym 2023/2024 w imieniu organu sprawującego nadzór pedagogiczny – wizytatorzy Kuratorium Oświaty w Warszawie przeprowadzili kontrole:</a:t>
            </a:r>
          </a:p>
          <a:p>
            <a:pPr algn="just">
              <a:lnSpc>
                <a:spcPts val="1920"/>
              </a:lnSpc>
              <a:defRPr/>
            </a:pPr>
            <a:endParaRPr lang="pl-PL" sz="1600" dirty="0">
              <a:solidFill>
                <a:prstClr val="black"/>
              </a:solidFill>
            </a:endParaRPr>
          </a:p>
          <a:p>
            <a:pPr marL="285750" indent="-285750" algn="just">
              <a:buFont typeface="Arial" panose="020B0604020202020204" pitchFamily="34" charset="0"/>
              <a:buChar char="•"/>
              <a:defRPr/>
            </a:pPr>
            <a:r>
              <a:rPr lang="pl-PL" sz="1400" dirty="0">
                <a:solidFill>
                  <a:prstClr val="black"/>
                </a:solidFill>
              </a:rPr>
              <a:t>W Przedszkolu Nr 1 w Piasecznie - tematyka kontroli: zgodności z przepisami prawa zwiększenia dostępności  i jakości wsparcia udzielanego dzieciom przez nauczycieli specjalistów, w tym pedagogów specjalnych w przedszkolach;</a:t>
            </a:r>
          </a:p>
          <a:p>
            <a:pPr marL="285750" indent="-285750" algn="just">
              <a:buFont typeface="Arial" panose="020B0604020202020204" pitchFamily="34" charset="0"/>
              <a:buChar char="•"/>
              <a:defRPr/>
            </a:pPr>
            <a:r>
              <a:rPr lang="pl-PL" sz="1400" dirty="0">
                <a:solidFill>
                  <a:prstClr val="black"/>
                </a:solidFill>
              </a:rPr>
              <a:t>W Przedszkolu Nr 2 „Kolorowy </a:t>
            </a:r>
            <a:r>
              <a:rPr lang="pl-PL" sz="1400" dirty="0" err="1">
                <a:solidFill>
                  <a:prstClr val="black"/>
                </a:solidFill>
              </a:rPr>
              <a:t>Zalesinek</a:t>
            </a:r>
            <a:r>
              <a:rPr lang="pl-PL" sz="1400" dirty="0">
                <a:solidFill>
                  <a:prstClr val="black"/>
                </a:solidFill>
              </a:rPr>
              <a:t>” w Piasecznie - tematyka kontroli: zgodności z przepisami prawa zwiększenia dostępności  i jakości wsparcia udzielanego dzieciom przez nauczycieli specjalistów, w tym pedagogów specjalnych w przedszkolach;</a:t>
            </a:r>
          </a:p>
          <a:p>
            <a:pPr marL="285750" indent="-285750" algn="just">
              <a:buFont typeface="Arial" panose="020B0604020202020204" pitchFamily="34" charset="0"/>
              <a:buChar char="•"/>
              <a:defRPr/>
            </a:pPr>
            <a:r>
              <a:rPr lang="pl-PL" sz="1400" dirty="0">
                <a:solidFill>
                  <a:prstClr val="black"/>
                </a:solidFill>
              </a:rPr>
              <a:t>W Przedszkolu Nr 8 w Piasecznie – tematyka kontroli: kontrola zaleceń zawartych w protokole kontroli z dnia 27.09.2023r.; </a:t>
            </a:r>
          </a:p>
          <a:p>
            <a:pPr marL="285750" indent="-285750" algn="just">
              <a:buFont typeface="Arial" panose="020B0604020202020204" pitchFamily="34" charset="0"/>
              <a:buChar char="•"/>
              <a:defRPr/>
            </a:pPr>
            <a:r>
              <a:rPr lang="pl-PL" sz="1400" dirty="0">
                <a:solidFill>
                  <a:prstClr val="black"/>
                </a:solidFill>
              </a:rPr>
              <a:t>W Szkole Podstawowej Nr 3 w Piasecznie - tematyka kontroli: prawidłowość organizowania kształcenia, wychowania i opieki oraz sprawowanie nadzoru pedagogicznego przez dyrektora i współpraca z rodzicami;</a:t>
            </a:r>
          </a:p>
          <a:p>
            <a:pPr marL="285750" indent="-285750" algn="just">
              <a:buFont typeface="Arial" panose="020B0604020202020204" pitchFamily="34" charset="0"/>
              <a:buChar char="•"/>
              <a:defRPr/>
            </a:pPr>
            <a:r>
              <a:rPr lang="pl-PL" sz="1400" dirty="0">
                <a:solidFill>
                  <a:prstClr val="black"/>
                </a:solidFill>
              </a:rPr>
              <a:t>W Szkole Podstawowej im. Wspólnej Europy w Zalesiu Górnym – tematyka kontroli: zgodność z przepisami prawa z</a:t>
            </a:r>
            <a:r>
              <a:rPr lang="pl-PL" sz="1400" dirty="0">
                <a:ea typeface="Calibri" panose="020F0502020204030204" pitchFamily="34" charset="0"/>
              </a:rPr>
              <a:t>większenia dostępności i jakości wsparcia udzielanego uczniom przez nauczycieli specjalistów, w tym pedagogów specjalnych w szkołach.</a:t>
            </a:r>
          </a:p>
          <a:p>
            <a:pPr marL="285750" indent="-285750" algn="just">
              <a:buFont typeface="Arial" panose="020B0604020202020204" pitchFamily="34" charset="0"/>
              <a:buChar char="•"/>
              <a:defRPr/>
            </a:pPr>
            <a:endParaRPr lang="pl-PL" sz="1400" dirty="0">
              <a:solidFill>
                <a:prstClr val="black"/>
              </a:solidFill>
            </a:endParaRPr>
          </a:p>
          <a:p>
            <a:pPr marL="285750" indent="-285750" algn="just">
              <a:buFont typeface="Arial" panose="020B0604020202020204" pitchFamily="34" charset="0"/>
              <a:buChar char="•"/>
              <a:defRPr/>
            </a:pPr>
            <a:endParaRPr lang="pl-PL" sz="1400" dirty="0">
              <a:solidFill>
                <a:prstClr val="black"/>
              </a:solidFill>
            </a:endParaRPr>
          </a:p>
        </p:txBody>
      </p:sp>
    </p:spTree>
    <p:extLst>
      <p:ext uri="{BB962C8B-B14F-4D97-AF65-F5344CB8AC3E}">
        <p14:creationId xmlns:p14="http://schemas.microsoft.com/office/powerpoint/2010/main" val="2420959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numeru slajdu 5"/>
          <p:cNvSpPr>
            <a:spLocks noGrp="1"/>
          </p:cNvSpPr>
          <p:nvPr>
            <p:ph type="sldNum" sz="quarter" idx="12"/>
          </p:nvPr>
        </p:nvSpPr>
        <p:spPr bwMode="auto">
          <a:xfrm>
            <a:off x="3657600" y="6418263"/>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12CDD961-ED25-40ED-9658-D9B8384896A2}" type="slidenum">
              <a:rPr lang="pl-PL" altLang="pl-PL" sz="1200" smtClean="0">
                <a:solidFill>
                  <a:srgbClr val="7F7F7F"/>
                </a:solidFill>
              </a:rPr>
              <a:pPr>
                <a:spcBef>
                  <a:spcPct val="0"/>
                </a:spcBef>
                <a:spcAft>
                  <a:spcPct val="0"/>
                </a:spcAft>
                <a:buClrTx/>
                <a:buSzTx/>
                <a:buFontTx/>
                <a:buNone/>
              </a:pPr>
              <a:t>41</a:t>
            </a:fld>
            <a:endParaRPr lang="pl-PL" altLang="pl-PL" sz="1200">
              <a:solidFill>
                <a:srgbClr val="7F7F7F"/>
              </a:solidFill>
            </a:endParaRPr>
          </a:p>
        </p:txBody>
      </p:sp>
      <p:sp>
        <p:nvSpPr>
          <p:cNvPr id="4" name="Rectangle 4"/>
          <p:cNvSpPr txBox="1">
            <a:spLocks noChangeArrowheads="1"/>
          </p:cNvSpPr>
          <p:nvPr/>
        </p:nvSpPr>
        <p:spPr>
          <a:xfrm>
            <a:off x="539750" y="3284538"/>
            <a:ext cx="8229600" cy="792162"/>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mn-lt"/>
                <a:cs typeface="Arial" panose="020B0604020202020204" pitchFamily="34" charset="0"/>
              </a:rPr>
              <a:t>IV. INNE ZADANIA DOTYCZĄCE OBSZARU OŚWIATY</a:t>
            </a:r>
          </a:p>
        </p:txBody>
      </p:sp>
      <p:cxnSp>
        <p:nvCxnSpPr>
          <p:cNvPr id="5" name="Łącznik prosty 4"/>
          <p:cNvCxnSpPr/>
          <p:nvPr/>
        </p:nvCxnSpPr>
        <p:spPr>
          <a:xfrm>
            <a:off x="755650" y="36814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E778D286-1A13-46F7-8129-FBBA2F8B3E0B}" type="slidenum">
              <a:rPr lang="pl-PL" altLang="pl-PL" sz="1200" smtClean="0">
                <a:solidFill>
                  <a:srgbClr val="7F7F7F"/>
                </a:solidFill>
              </a:rPr>
              <a:pPr>
                <a:spcBef>
                  <a:spcPct val="0"/>
                </a:spcBef>
                <a:spcAft>
                  <a:spcPct val="0"/>
                </a:spcAft>
                <a:buClrTx/>
                <a:buSzTx/>
                <a:buFontTx/>
                <a:buNone/>
              </a:pPr>
              <a:t>42</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IV. INNE ZADANIA DOTYCZĄCE OBSZARU OŚWIATY</a:t>
            </a:r>
          </a:p>
          <a:p>
            <a:pPr marL="182880" indent="0">
              <a:buFont typeface="Georgia" pitchFamily="18" charset="0"/>
              <a:buNone/>
              <a:defRPr/>
            </a:pPr>
            <a:endParaRPr lang="pl-PL" sz="1200" dirty="0">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chemeClr val="bg2">
                    <a:lumMod val="50000"/>
                  </a:schemeClr>
                </a:solidFill>
                <a:latin typeface="+mj-lt"/>
                <a:ea typeface="+mj-ea"/>
                <a:cs typeface="+mj-cs"/>
              </a:rPr>
              <a:t>Strategia Rozwoju Oświaty w Gminie Piaseczno</a:t>
            </a:r>
          </a:p>
        </p:txBody>
      </p:sp>
      <p:sp>
        <p:nvSpPr>
          <p:cNvPr id="62470" name="Prostokąt 2"/>
          <p:cNvSpPr>
            <a:spLocks noChangeArrowheads="1"/>
          </p:cNvSpPr>
          <p:nvPr/>
        </p:nvSpPr>
        <p:spPr bwMode="auto">
          <a:xfrm>
            <a:off x="683568" y="1286912"/>
            <a:ext cx="78238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l-PL" sz="1400" dirty="0"/>
              <a:t> </a:t>
            </a:r>
          </a:p>
          <a:p>
            <a:pPr algn="just"/>
            <a:r>
              <a:rPr lang="pl-PL" altLang="pl-PL" sz="1600" dirty="0"/>
              <a:t>  </a:t>
            </a:r>
          </a:p>
        </p:txBody>
      </p:sp>
      <p:sp>
        <p:nvSpPr>
          <p:cNvPr id="3" name="Prostokąt 2">
            <a:extLst>
              <a:ext uri="{FF2B5EF4-FFF2-40B4-BE49-F238E27FC236}">
                <a16:creationId xmlns:a16="http://schemas.microsoft.com/office/drawing/2014/main" id="{BA41F8D6-F595-4F51-81EF-702F3E05CB1C}"/>
              </a:ext>
            </a:extLst>
          </p:cNvPr>
          <p:cNvSpPr/>
          <p:nvPr/>
        </p:nvSpPr>
        <p:spPr>
          <a:xfrm>
            <a:off x="323528" y="980803"/>
            <a:ext cx="7678692" cy="5058757"/>
          </a:xfrm>
          <a:prstGeom prst="rect">
            <a:avLst/>
          </a:prstGeom>
        </p:spPr>
        <p:txBody>
          <a:bodyPr wrap="square">
            <a:spAutoFit/>
          </a:bodyPr>
          <a:lstStyle/>
          <a:p>
            <a:pPr algn="just">
              <a:spcAft>
                <a:spcPts val="0"/>
              </a:spcAft>
            </a:pPr>
            <a:r>
              <a:rPr lang="pl-PL" sz="1400" dirty="0">
                <a:ea typeface="Calibri" panose="020F0502020204030204" pitchFamily="34" charset="0"/>
              </a:rPr>
              <a:t>W roku szkolnym 2023/2024 kontynuowano realizację  działań zawartych w strategii. Do realizacji trzech celów strategicznych zostały powołane zespoły.</a:t>
            </a:r>
          </a:p>
          <a:p>
            <a:pPr algn="just">
              <a:spcAft>
                <a:spcPts val="0"/>
              </a:spcAft>
            </a:pPr>
            <a:endParaRPr lang="pl-PL" sz="1400" dirty="0">
              <a:ea typeface="Calibri" panose="020F0502020204030204" pitchFamily="34" charset="0"/>
            </a:endParaRPr>
          </a:p>
          <a:p>
            <a:pPr algn="just">
              <a:spcAft>
                <a:spcPts val="0"/>
              </a:spcAft>
            </a:pPr>
            <a:r>
              <a:rPr lang="pl-PL" sz="1400" dirty="0"/>
              <a:t>W ramach realizacji celu „szkolenia z efektywności nauczania uczniów – Jak się uczyć” został powołany 11 osobowy zespół złożony z dyrektorów, psychologów i radnych. Zostały zorganizowane szkolenia z technik uczenia się dla wybranych nauczycieli z 11 szkół.  Nauczyciele, którzy wzięli udział  w szkoleniu przeszkolili kadrę pedagogiczną w szkołach,                     w których pracują. Następnie przeszkoleni nauczyciele wdrażali nowe techniki uczenia się wśród swoich uczniów.</a:t>
            </a:r>
          </a:p>
          <a:p>
            <a:pPr algn="just">
              <a:spcAft>
                <a:spcPts val="0"/>
              </a:spcAft>
            </a:pPr>
            <a:endParaRPr lang="pl-PL" sz="1400" dirty="0"/>
          </a:p>
          <a:p>
            <a:pPr algn="just">
              <a:spcAft>
                <a:spcPts val="0"/>
              </a:spcAft>
            </a:pPr>
            <a:r>
              <a:rPr lang="pl-PL" sz="1400" dirty="0"/>
              <a:t>W ramach realizacji celu „świadome podejście do żywienia dzieci” został powołany 11 osobowy zespół złożony  z dyrektorów, radnych, rodziców i intendenta. Zrealizowano szkolenia dla intendentów oraz spotkanie on-line dla rodziców.</a:t>
            </a:r>
          </a:p>
          <a:p>
            <a:pPr algn="just">
              <a:spcAft>
                <a:spcPts val="0"/>
              </a:spcAft>
            </a:pPr>
            <a:endParaRPr lang="pl-PL" sz="1400" dirty="0"/>
          </a:p>
          <a:p>
            <a:pPr algn="just"/>
            <a:r>
              <a:rPr lang="pl-PL" sz="1400" dirty="0"/>
              <a:t>W ramach realizacji celu „podnoszenie kwalifikacji kadry kierowniczej” również został powołany zespół. Kadra kierownicza systematycznie uczestniczy w różnorodnych kursach i szkoleniach oraz webinariach np. Kongres Edukacji i Rozwoju, kurs „Zgrani i Dogadani”, szkolenie „Zarządzanie, nadzór i inne czynności kierownicze”, szkolenie „Procedury i sposoby działania w przypadkach zagrażających zdrowiu oraz życiu dziecka”, szkolenie „Efektywna współpraca – nauczyciel wspomagający w klasie, asystent nauczyciela”.</a:t>
            </a:r>
          </a:p>
          <a:p>
            <a:pPr algn="just"/>
            <a:endParaRPr lang="pl-PL" sz="1400" dirty="0"/>
          </a:p>
          <a:p>
            <a:pPr algn="just"/>
            <a:endParaRPr lang="pl-PL" sz="1400" dirty="0"/>
          </a:p>
          <a:p>
            <a:pPr algn="just">
              <a:lnSpc>
                <a:spcPct val="115000"/>
              </a:lnSpc>
              <a:spcAft>
                <a:spcPts val="0"/>
              </a:spcAft>
            </a:pPr>
            <a:endParaRPr lang="pl-PL" sz="1400" dirty="0"/>
          </a:p>
        </p:txBody>
      </p:sp>
    </p:spTree>
    <p:extLst>
      <p:ext uri="{BB962C8B-B14F-4D97-AF65-F5344CB8AC3E}">
        <p14:creationId xmlns:p14="http://schemas.microsoft.com/office/powerpoint/2010/main" val="660474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E778D286-1A13-46F7-8129-FBBA2F8B3E0B}" type="slidenum">
              <a:rPr lang="pl-PL" altLang="pl-PL" sz="1200" smtClean="0">
                <a:solidFill>
                  <a:srgbClr val="7F7F7F"/>
                </a:solidFill>
              </a:rPr>
              <a:pPr>
                <a:spcBef>
                  <a:spcPct val="0"/>
                </a:spcBef>
                <a:spcAft>
                  <a:spcPct val="0"/>
                </a:spcAft>
                <a:buClrTx/>
                <a:buSzTx/>
                <a:buFontTx/>
                <a:buNone/>
              </a:pPr>
              <a:t>43</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IV. INNE ZADANIA DOTYCZĄCE OBSZARU OŚWIATY</a:t>
            </a:r>
          </a:p>
          <a:p>
            <a:pPr marL="182880" indent="0">
              <a:buFont typeface="Georgia" pitchFamily="18" charset="0"/>
              <a:buNone/>
              <a:defRPr/>
            </a:pPr>
            <a:endParaRPr lang="pl-PL" sz="1200" dirty="0">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chemeClr val="bg2">
                    <a:lumMod val="50000"/>
                  </a:schemeClr>
                </a:solidFill>
                <a:latin typeface="+mj-lt"/>
                <a:ea typeface="+mj-ea"/>
                <a:cs typeface="+mj-cs"/>
              </a:rPr>
              <a:t>Strategia Rozwoju Oświaty w Gminie Piaseczno</a:t>
            </a:r>
          </a:p>
        </p:txBody>
      </p:sp>
      <p:sp>
        <p:nvSpPr>
          <p:cNvPr id="62470" name="Prostokąt 2"/>
          <p:cNvSpPr>
            <a:spLocks noChangeArrowheads="1"/>
          </p:cNvSpPr>
          <p:nvPr/>
        </p:nvSpPr>
        <p:spPr bwMode="auto">
          <a:xfrm>
            <a:off x="588962" y="1286912"/>
            <a:ext cx="7870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l-PL" altLang="pl-PL" sz="1600" dirty="0"/>
              <a:t>  </a:t>
            </a:r>
          </a:p>
        </p:txBody>
      </p:sp>
      <p:sp>
        <p:nvSpPr>
          <p:cNvPr id="2" name="Prostokąt 1">
            <a:extLst>
              <a:ext uri="{FF2B5EF4-FFF2-40B4-BE49-F238E27FC236}">
                <a16:creationId xmlns:a16="http://schemas.microsoft.com/office/drawing/2014/main" id="{02B44B6B-EAC2-4D75-BA30-BCF282C43CB3}"/>
              </a:ext>
            </a:extLst>
          </p:cNvPr>
          <p:cNvSpPr/>
          <p:nvPr/>
        </p:nvSpPr>
        <p:spPr>
          <a:xfrm>
            <a:off x="179512" y="1285412"/>
            <a:ext cx="8964488" cy="2308324"/>
          </a:xfrm>
          <a:prstGeom prst="rect">
            <a:avLst/>
          </a:prstGeom>
        </p:spPr>
        <p:txBody>
          <a:bodyPr wrap="square">
            <a:spAutoFit/>
          </a:bodyPr>
          <a:lstStyle/>
          <a:p>
            <a:pPr algn="just">
              <a:spcAft>
                <a:spcPts val="0"/>
              </a:spcAft>
            </a:pPr>
            <a:r>
              <a:rPr lang="pl-PL" sz="1400" dirty="0"/>
              <a:t>Uczestnictwo kadry zarządzającej i nauczycieli w projekcie ERASMUS+ jest kontynuacją dotychczasowych działań w zakresie rozwijania umiejętności językowych i metodycznych.</a:t>
            </a:r>
          </a:p>
          <a:p>
            <a:pPr algn="just">
              <a:spcAft>
                <a:spcPts val="0"/>
              </a:spcAft>
            </a:pPr>
            <a:r>
              <a:rPr lang="pl-PL" sz="1400" dirty="0"/>
              <a:t>Cele programu:</a:t>
            </a:r>
          </a:p>
          <a:p>
            <a:pPr marL="285750" lvl="0" indent="-285750" algn="just">
              <a:spcAft>
                <a:spcPts val="0"/>
              </a:spcAft>
              <a:buFont typeface="Arial" panose="020B0604020202020204" pitchFamily="34" charset="0"/>
              <a:buChar char="•"/>
            </a:pPr>
            <a:r>
              <a:rPr lang="pl-PL" sz="1400" dirty="0"/>
              <a:t>Rozszerzenie kompetencji językowych nauczycieli poprzez udział w szkoleniach wyjazdowych                         i kontynuacja nauki języka po powrocie z mobilności;</a:t>
            </a:r>
          </a:p>
          <a:p>
            <a:pPr marL="285750" lvl="0" indent="-285750" algn="just">
              <a:spcAft>
                <a:spcPts val="0"/>
              </a:spcAft>
              <a:buFont typeface="Arial" panose="020B0604020202020204" pitchFamily="34" charset="0"/>
              <a:buChar char="•"/>
            </a:pPr>
            <a:r>
              <a:rPr lang="pl-PL" sz="1400" dirty="0"/>
              <a:t>Rozwijanie kompetencji przywódczych niezbędnych do prowadzenia placówki i zarządzania nią oraz realizacji dodatkowych projektów, w których placówka uczestniczy;</a:t>
            </a:r>
          </a:p>
          <a:p>
            <a:pPr marL="285750" lvl="0" indent="-285750" algn="just">
              <a:spcAft>
                <a:spcPts val="0"/>
              </a:spcAft>
              <a:buFont typeface="Arial" panose="020B0604020202020204" pitchFamily="34" charset="0"/>
              <a:buChar char="•"/>
            </a:pPr>
            <a:r>
              <a:rPr lang="pl-PL" sz="1400" dirty="0"/>
              <a:t>Rozwijanie metodyki pracy poprzez poznanie metody projektów STREAM; </a:t>
            </a:r>
          </a:p>
          <a:p>
            <a:pPr marL="285750" indent="-285750" algn="just">
              <a:spcAft>
                <a:spcPts val="0"/>
              </a:spcAft>
              <a:buFont typeface="Arial" panose="020B0604020202020204" pitchFamily="34" charset="0"/>
              <a:buChar char="•"/>
            </a:pPr>
            <a:r>
              <a:rPr lang="pl-PL" sz="1400" dirty="0"/>
              <a:t>Rozwijanie współpracy międzynarodowej.</a:t>
            </a:r>
          </a:p>
          <a:p>
            <a:pPr algn="just">
              <a:spcAft>
                <a:spcPts val="0"/>
              </a:spcAft>
            </a:pPr>
            <a:endParaRPr lang="pl-PL" dirty="0"/>
          </a:p>
        </p:txBody>
      </p:sp>
    </p:spTree>
    <p:extLst>
      <p:ext uri="{BB962C8B-B14F-4D97-AF65-F5344CB8AC3E}">
        <p14:creationId xmlns:p14="http://schemas.microsoft.com/office/powerpoint/2010/main" val="2518861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E778D286-1A13-46F7-8129-FBBA2F8B3E0B}" type="slidenum">
              <a:rPr lang="pl-PL" altLang="pl-PL" sz="1200" smtClean="0">
                <a:solidFill>
                  <a:srgbClr val="7F7F7F"/>
                </a:solidFill>
              </a:rPr>
              <a:pPr>
                <a:spcBef>
                  <a:spcPct val="0"/>
                </a:spcBef>
                <a:spcAft>
                  <a:spcPct val="0"/>
                </a:spcAft>
                <a:buClrTx/>
                <a:buSzTx/>
                <a:buFontTx/>
                <a:buNone/>
              </a:pPr>
              <a:t>44</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IV. INNE ZADANIA DOTYCZĄCE OBSZARU OŚWIATY</a:t>
            </a:r>
          </a:p>
          <a:p>
            <a:pPr marL="182880" indent="0">
              <a:buFont typeface="Georgia" pitchFamily="18" charset="0"/>
              <a:buNone/>
              <a:defRPr/>
            </a:pPr>
            <a:endParaRPr lang="pl-PL" sz="1200" dirty="0">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chemeClr val="bg2">
                    <a:lumMod val="50000"/>
                  </a:schemeClr>
                </a:solidFill>
                <a:latin typeface="+mj-lt"/>
                <a:ea typeface="+mj-ea"/>
                <a:cs typeface="+mj-cs"/>
              </a:rPr>
              <a:t>Współzawodnictwo</a:t>
            </a:r>
          </a:p>
        </p:txBody>
      </p:sp>
      <p:sp>
        <p:nvSpPr>
          <p:cNvPr id="62470" name="Prostokąt 2"/>
          <p:cNvSpPr>
            <a:spLocks noChangeArrowheads="1"/>
          </p:cNvSpPr>
          <p:nvPr/>
        </p:nvSpPr>
        <p:spPr bwMode="auto">
          <a:xfrm>
            <a:off x="683569" y="1017588"/>
            <a:ext cx="7823844"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l-PL" altLang="pl-PL" sz="1400" dirty="0"/>
              <a:t>Konkursy Gminne organizowane przez placówki oświatowe mają na celu rozwijanie zainteresowań i talentów uczniów oraz zwiększenie ich motywacji do pracy. Biorąc udział </a:t>
            </a:r>
            <a:br>
              <a:rPr lang="pl-PL" altLang="pl-PL" sz="1400" dirty="0"/>
            </a:br>
            <a:r>
              <a:rPr lang="pl-PL" altLang="pl-PL" sz="1400" dirty="0"/>
              <a:t>w konkursach uczniowie mają okazję do samodzielnego zdobywania i pogłębiania swojej wiedzy, a także rozwijania swoich pasji. Organizacja konkursów ma na celu podnoszenie jakości pracy ucznia jak również  budowanie pozytywnego wizerunku szkoły.</a:t>
            </a:r>
          </a:p>
          <a:p>
            <a:pPr algn="just"/>
            <a:r>
              <a:rPr lang="pl-PL" altLang="pl-PL" sz="1600" dirty="0"/>
              <a:t>  </a:t>
            </a:r>
          </a:p>
        </p:txBody>
      </p:sp>
      <p:graphicFrame>
        <p:nvGraphicFramePr>
          <p:cNvPr id="3" name="Tabela 2"/>
          <p:cNvGraphicFramePr>
            <a:graphicFrameLocks noGrp="1"/>
          </p:cNvGraphicFramePr>
          <p:nvPr>
            <p:extLst>
              <p:ext uri="{D42A27DB-BD31-4B8C-83A1-F6EECF244321}">
                <p14:modId xmlns:p14="http://schemas.microsoft.com/office/powerpoint/2010/main" val="2205129555"/>
              </p:ext>
            </p:extLst>
          </p:nvPr>
        </p:nvGraphicFramePr>
        <p:xfrm>
          <a:off x="716407" y="2204864"/>
          <a:ext cx="7823845" cy="4101908"/>
        </p:xfrm>
        <a:graphic>
          <a:graphicData uri="http://schemas.openxmlformats.org/drawingml/2006/table">
            <a:tbl>
              <a:tblPr>
                <a:tableStyleId>{8A107856-5554-42FB-B03E-39F5DBC370BA}</a:tableStyleId>
              </a:tblPr>
              <a:tblGrid>
                <a:gridCol w="1908697">
                  <a:extLst>
                    <a:ext uri="{9D8B030D-6E8A-4147-A177-3AD203B41FA5}">
                      <a16:colId xmlns:a16="http://schemas.microsoft.com/office/drawing/2014/main" val="20000"/>
                    </a:ext>
                  </a:extLst>
                </a:gridCol>
                <a:gridCol w="4708796">
                  <a:extLst>
                    <a:ext uri="{9D8B030D-6E8A-4147-A177-3AD203B41FA5}">
                      <a16:colId xmlns:a16="http://schemas.microsoft.com/office/drawing/2014/main" val="20001"/>
                    </a:ext>
                  </a:extLst>
                </a:gridCol>
                <a:gridCol w="1206352">
                  <a:extLst>
                    <a:ext uri="{9D8B030D-6E8A-4147-A177-3AD203B41FA5}">
                      <a16:colId xmlns:a16="http://schemas.microsoft.com/office/drawing/2014/main" val="20002"/>
                    </a:ext>
                  </a:extLst>
                </a:gridCol>
              </a:tblGrid>
              <a:tr h="525514">
                <a:tc>
                  <a:txBody>
                    <a:bodyPr/>
                    <a:lstStyle/>
                    <a:p>
                      <a:pPr>
                        <a:lnSpc>
                          <a:spcPct val="104000"/>
                        </a:lnSpc>
                        <a:spcAft>
                          <a:spcPts val="0"/>
                        </a:spcAft>
                      </a:pPr>
                      <a:r>
                        <a:rPr lang="pl-PL" sz="1200" kern="150" dirty="0">
                          <a:effectLst/>
                        </a:rPr>
                        <a:t>Nazwa placówki</a:t>
                      </a:r>
                      <a:endParaRPr lang="pl-PL" sz="1200" b="1" kern="150" dirty="0">
                        <a:effectLst/>
                        <a:latin typeface="Arial" panose="020B0604020202020204" pitchFamily="34" charset="0"/>
                        <a:ea typeface="SimSun" panose="02010600030101010101" pitchFamily="2" charset="-122"/>
                        <a:cs typeface="Arial" panose="020B0604020202020204" pitchFamily="34" charset="0"/>
                      </a:endParaRPr>
                    </a:p>
                  </a:txBody>
                  <a:tcPr marL="44448" marR="44448" marT="0" marB="0" anchor="ctr">
                    <a:cell3D prstMaterial="dkEdge">
                      <a:bevel/>
                      <a:lightRig rig="flood" dir="t"/>
                    </a:cell3D>
                    <a:noFill/>
                  </a:tcPr>
                </a:tc>
                <a:tc>
                  <a:txBody>
                    <a:bodyPr/>
                    <a:lstStyle/>
                    <a:p>
                      <a:pPr>
                        <a:lnSpc>
                          <a:spcPct val="104000"/>
                        </a:lnSpc>
                        <a:spcAft>
                          <a:spcPts val="0"/>
                        </a:spcAft>
                      </a:pPr>
                      <a:r>
                        <a:rPr lang="pl-PL" sz="1200" kern="150" dirty="0">
                          <a:effectLst/>
                        </a:rPr>
                        <a:t>Rodzaj konkursu</a:t>
                      </a:r>
                      <a:endParaRPr lang="pl-PL" sz="1200" b="1" kern="150" dirty="0">
                        <a:effectLst/>
                        <a:latin typeface="Arial" panose="020B0604020202020204" pitchFamily="34" charset="0"/>
                        <a:ea typeface="SimSun" panose="02010600030101010101" pitchFamily="2" charset="-122"/>
                        <a:cs typeface="Arial" panose="020B0604020202020204" pitchFamily="34" charset="0"/>
                      </a:endParaRPr>
                    </a:p>
                  </a:txBody>
                  <a:tcPr marL="44448" marR="44448" marT="0" marB="0" anchor="ctr">
                    <a:cell3D prstMaterial="dkEdge">
                      <a:bevel/>
                      <a:lightRig rig="flood" dir="t"/>
                    </a:cell3D>
                    <a:noFill/>
                  </a:tcPr>
                </a:tc>
                <a:tc>
                  <a:txBody>
                    <a:bodyPr/>
                    <a:lstStyle/>
                    <a:p>
                      <a:pPr>
                        <a:lnSpc>
                          <a:spcPct val="104000"/>
                        </a:lnSpc>
                        <a:spcAft>
                          <a:spcPts val="0"/>
                        </a:spcAft>
                      </a:pPr>
                      <a:r>
                        <a:rPr lang="pl-PL" sz="1200" kern="150" dirty="0">
                          <a:effectLst/>
                        </a:rPr>
                        <a:t>Termin rozstrzygnięcia</a:t>
                      </a:r>
                      <a:endParaRPr lang="pl-PL" sz="1200" b="1" kern="150" dirty="0">
                        <a:effectLst/>
                        <a:latin typeface="Arial" panose="020B0604020202020204" pitchFamily="34" charset="0"/>
                        <a:ea typeface="SimSun" panose="02010600030101010101" pitchFamily="2" charset="-122"/>
                        <a:cs typeface="Arial" panose="020B0604020202020204" pitchFamily="34" charset="0"/>
                      </a:endParaRPr>
                    </a:p>
                  </a:txBody>
                  <a:tcPr marL="44448" marR="44448" marT="0" marB="0" anchor="ctr">
                    <a:cell3D prstMaterial="dkEdge">
                      <a:bevel/>
                      <a:lightRig rig="flood" dir="t"/>
                    </a:cell3D>
                    <a:noFill/>
                  </a:tcPr>
                </a:tc>
                <a:extLst>
                  <a:ext uri="{0D108BD9-81ED-4DB2-BD59-A6C34878D82A}">
                    <a16:rowId xmlns:a16="http://schemas.microsoft.com/office/drawing/2014/main" val="10000"/>
                  </a:ext>
                </a:extLst>
              </a:tr>
              <a:tr h="272200">
                <a:tc rowSpan="2">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Szkoła Podstawowa Nr 1</a:t>
                      </a: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XI Gminny Konkurs Języka Angielskiego The Champion of English</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10001"/>
                  </a:ext>
                </a:extLst>
              </a:tr>
              <a:tr h="272200">
                <a:tc vMerge="1">
                  <a:txBody>
                    <a:bodyPr/>
                    <a:lstStyle/>
                    <a:p>
                      <a:pPr>
                        <a:lnSpc>
                          <a:spcPct val="104000"/>
                        </a:lnSpc>
                        <a:spcAft>
                          <a:spcPts val="0"/>
                        </a:spcAft>
                      </a:pPr>
                      <a:endParaRPr lang="pl-PL" sz="1200" kern="15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X Gminny Konkurs Matematyczny Młody Tales</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effectLst/>
                          <a:latin typeface="Calibri" panose="020F0502020204030204" pitchFamily="34" charset="0"/>
                          <a:ea typeface="Calibri" panose="020F0502020204030204" pitchFamily="34" charset="0"/>
                          <a:cs typeface="Calibri" panose="020F0502020204030204" pitchFamily="34" charset="0"/>
                        </a:rPr>
                        <a:t>Kwiecień</a:t>
                      </a:r>
                      <a:r>
                        <a:rPr lang="pl-PL" sz="1100" baseline="0" dirty="0">
                          <a:effectLst/>
                          <a:latin typeface="Calibri" panose="020F0502020204030204" pitchFamily="34" charset="0"/>
                          <a:ea typeface="Calibri" panose="020F0502020204030204" pitchFamily="34" charset="0"/>
                          <a:cs typeface="Calibri" panose="020F0502020204030204" pitchFamily="34" charset="0"/>
                        </a:rPr>
                        <a:t> 2024</a:t>
                      </a:r>
                      <a:endParaRPr lang="pl-PL" sz="1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cell3D prstMaterial="dkEdge">
                      <a:bevel/>
                      <a:lightRig rig="flood" dir="t"/>
                    </a:cell3D>
                    <a:noFill/>
                  </a:tcPr>
                </a:tc>
                <a:extLst>
                  <a:ext uri="{0D108BD9-81ED-4DB2-BD59-A6C34878D82A}">
                    <a16:rowId xmlns:a16="http://schemas.microsoft.com/office/drawing/2014/main" val="10002"/>
                  </a:ext>
                </a:extLst>
              </a:tr>
              <a:tr h="290792">
                <a:tc rowSpan="2">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Szkoła Podstawowa Nr 2</a:t>
                      </a: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IX Międzyszkolny Konkurs Kolęd i Pastorałek "Tobie Mały Panie"</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effectLst/>
                          <a:latin typeface="Calibri" panose="020F0502020204030204" pitchFamily="34" charset="0"/>
                          <a:ea typeface="Calibri" panose="020F0502020204030204" pitchFamily="34" charset="0"/>
                          <a:cs typeface="Calibri" panose="020F0502020204030204" pitchFamily="34" charset="0"/>
                        </a:rPr>
                        <a:t>Grudzień 2023</a:t>
                      </a:r>
                    </a:p>
                  </a:txBody>
                  <a:tcPr marL="9525" marR="9525" marT="9525" marB="0" anchor="b">
                    <a:cell3D prstMaterial="dkEdge">
                      <a:bevel/>
                      <a:lightRig rig="flood" dir="t"/>
                    </a:cell3D>
                    <a:noFill/>
                  </a:tcPr>
                </a:tc>
                <a:extLst>
                  <a:ext uri="{0D108BD9-81ED-4DB2-BD59-A6C34878D82A}">
                    <a16:rowId xmlns:a16="http://schemas.microsoft.com/office/drawing/2014/main" val="10003"/>
                  </a:ext>
                </a:extLst>
              </a:tr>
              <a:tr h="129292">
                <a:tc vMerge="1">
                  <a:txBody>
                    <a:bodyPr/>
                    <a:lstStyle/>
                    <a:p>
                      <a:pPr>
                        <a:lnSpc>
                          <a:spcPct val="104000"/>
                        </a:lnSpc>
                        <a:spcAft>
                          <a:spcPts val="0"/>
                        </a:spcAft>
                      </a:pPr>
                      <a:endParaRPr lang="pl-PL" sz="1200" kern="15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IX Szachowe Mistrzostwa Uczniów Szkół Podstawowych</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10004"/>
                  </a:ext>
                </a:extLst>
              </a:tr>
              <a:tr h="129292">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100" kern="150" dirty="0">
                          <a:solidFill>
                            <a:schemeClr val="dk1"/>
                          </a:solidFill>
                          <a:effectLst/>
                          <a:latin typeface="Calibri" panose="020F0502020204030204" pitchFamily="34" charset="0"/>
                          <a:ea typeface="SimSun" panose="02010600030101010101" pitchFamily="2" charset="-122"/>
                          <a:cs typeface="Calibri" panose="020F0502020204030204" pitchFamily="34" charset="0"/>
                        </a:rPr>
                        <a:t>Szkoła Podstawowa Nr 3</a:t>
                      </a: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recytatorski „Warszawska Syrenka”</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2848652794"/>
                  </a:ext>
                </a:extLst>
              </a:tr>
              <a:tr h="258583">
                <a:tc rowSpan="2">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Szkoła Podstawowa Nr</a:t>
                      </a:r>
                      <a:r>
                        <a:rPr lang="pl-PL" sz="1100" kern="150" baseline="0" dirty="0">
                          <a:effectLst/>
                          <a:latin typeface="Calibri" panose="020F0502020204030204" pitchFamily="34" charset="0"/>
                          <a:ea typeface="SimSun" panose="02010600030101010101" pitchFamily="2" charset="-122"/>
                          <a:cs typeface="Calibri" panose="020F0502020204030204" pitchFamily="34" charset="0"/>
                        </a:rPr>
                        <a:t> 5</a:t>
                      </a: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„Pomogę, bo mogę – integracja w oczach uczniów”</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effectLst/>
                          <a:latin typeface="Calibri" panose="020F0502020204030204" pitchFamily="34" charset="0"/>
                          <a:ea typeface="Calibri" panose="020F0502020204030204" pitchFamily="34" charset="0"/>
                          <a:cs typeface="Calibri" panose="020F0502020204030204" pitchFamily="34" charset="0"/>
                        </a:rPr>
                        <a:t>Luty 2024</a:t>
                      </a:r>
                    </a:p>
                  </a:txBody>
                  <a:tcPr marL="9525" marR="9525" marT="9525" marB="0" anchor="b">
                    <a:cell3D prstMaterial="dkEdge">
                      <a:bevel/>
                      <a:lightRig rig="flood" dir="t"/>
                    </a:cell3D>
                    <a:noFill/>
                  </a:tcPr>
                </a:tc>
                <a:extLst>
                  <a:ext uri="{0D108BD9-81ED-4DB2-BD59-A6C34878D82A}">
                    <a16:rowId xmlns:a16="http://schemas.microsoft.com/office/drawing/2014/main" val="10005"/>
                  </a:ext>
                </a:extLst>
              </a:tr>
              <a:tr h="258583">
                <a:tc vMerge="1">
                  <a:txBody>
                    <a:bodyPr/>
                    <a:lstStyle/>
                    <a:p>
                      <a:pPr>
                        <a:lnSpc>
                          <a:spcPct val="104000"/>
                        </a:lnSpc>
                        <a:spcAft>
                          <a:spcPts val="0"/>
                        </a:spcAft>
                      </a:pPr>
                      <a:endParaRPr lang="pl-PL" sz="1200" kern="15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IX Edycja Gminnego Konkursu Literackiego na Blog "Ale heca!"</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Marzec 2024</a:t>
                      </a:r>
                    </a:p>
                  </a:txBody>
                  <a:tcPr marL="9525" marR="9525" marT="9525" marB="0" anchor="b">
                    <a:cell3D prstMaterial="dkEdge">
                      <a:bevel/>
                      <a:lightRig rig="flood" dir="t"/>
                    </a:cell3D>
                    <a:noFill/>
                  </a:tcPr>
                </a:tc>
                <a:extLst>
                  <a:ext uri="{0D108BD9-81ED-4DB2-BD59-A6C34878D82A}">
                    <a16:rowId xmlns:a16="http://schemas.microsoft.com/office/drawing/2014/main" val="10007"/>
                  </a:ext>
                </a:extLst>
              </a:tr>
              <a:tr h="258583">
                <a:tc rowSpan="2">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Szkoła Podstawowa w Chylicach</a:t>
                      </a: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Międzyszkolny konkurs piosenki patriotycznej</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effectLst/>
                          <a:latin typeface="Calibri" panose="020F0502020204030204" pitchFamily="34" charset="0"/>
                          <a:ea typeface="Calibri" panose="020F0502020204030204" pitchFamily="34" charset="0"/>
                          <a:cs typeface="Calibri" panose="020F0502020204030204" pitchFamily="34" charset="0"/>
                        </a:rPr>
                        <a:t>Listopad 2023</a:t>
                      </a:r>
                    </a:p>
                  </a:txBody>
                  <a:tcPr marL="9525" marR="9525" marT="9525" marB="0" anchor="b">
                    <a:cell3D prstMaterial="dkEdge">
                      <a:bevel/>
                      <a:lightRig rig="flood" dir="t"/>
                    </a:cell3D>
                    <a:noFill/>
                  </a:tcPr>
                </a:tc>
                <a:extLst>
                  <a:ext uri="{0D108BD9-81ED-4DB2-BD59-A6C34878D82A}">
                    <a16:rowId xmlns:a16="http://schemas.microsoft.com/office/drawing/2014/main" val="10008"/>
                  </a:ext>
                </a:extLst>
              </a:tr>
              <a:tr h="258584">
                <a:tc vMerge="1">
                  <a:txBody>
                    <a:bodyPr/>
                    <a:lstStyle/>
                    <a:p>
                      <a:pPr>
                        <a:lnSpc>
                          <a:spcPct val="104000"/>
                        </a:lnSpc>
                        <a:spcAft>
                          <a:spcPts val="0"/>
                        </a:spcAft>
                      </a:pPr>
                      <a:endParaRPr lang="pl-PL" sz="1200" kern="15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Międzyszkolny konkurs inspirowany życiem i twórczością ks. Jana Twardowskiego w kategoriach: plastyczny, literacki, recytatorski</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effectLst/>
                          <a:latin typeface="Calibri" panose="020F0502020204030204" pitchFamily="34" charset="0"/>
                          <a:ea typeface="Calibri" panose="020F0502020204030204" pitchFamily="34" charset="0"/>
                          <a:cs typeface="Calibri" panose="020F0502020204030204" pitchFamily="34" charset="0"/>
                        </a:rPr>
                        <a:t>Maj 2024</a:t>
                      </a:r>
                    </a:p>
                  </a:txBody>
                  <a:tcPr marL="9525" marR="9525" marT="9525" marB="0" anchor="b">
                    <a:cell3D prstMaterial="dkEdge">
                      <a:bevel/>
                      <a:lightRig rig="flood" dir="t"/>
                    </a:cell3D>
                    <a:noFill/>
                  </a:tcPr>
                </a:tc>
                <a:extLst>
                  <a:ext uri="{0D108BD9-81ED-4DB2-BD59-A6C34878D82A}">
                    <a16:rowId xmlns:a16="http://schemas.microsoft.com/office/drawing/2014/main" val="10009"/>
                  </a:ext>
                </a:extLst>
              </a:tr>
              <a:tr h="258584">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100" kern="150" dirty="0">
                          <a:effectLst/>
                          <a:latin typeface="Calibri" panose="020F0502020204030204" pitchFamily="34" charset="0"/>
                          <a:ea typeface="SimSun" panose="02010600030101010101" pitchFamily="2" charset="-122"/>
                          <a:cs typeface="Calibri" panose="020F0502020204030204" pitchFamily="34" charset="0"/>
                        </a:rPr>
                        <a:t>Szkoła Podstawowa w Głoskowie</a:t>
                      </a: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recytatorski „Wierszyki łamiące języki” </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effectLst/>
                          <a:latin typeface="Calibri" panose="020F0502020204030204" pitchFamily="34" charset="0"/>
                          <a:ea typeface="Calibri" panose="020F0502020204030204" pitchFamily="34" charset="0"/>
                          <a:cs typeface="Calibri" panose="020F0502020204030204" pitchFamily="34" charset="0"/>
                        </a:rPr>
                        <a:t>Luty 2024</a:t>
                      </a:r>
                    </a:p>
                  </a:txBody>
                  <a:tcPr marL="9525" marR="9525" marT="9525" marB="0" anchor="b">
                    <a:cell3D prstMaterial="dkEdge">
                      <a:bevel/>
                      <a:lightRig rig="flood" dir="t"/>
                    </a:cell3D>
                    <a:noFill/>
                  </a:tcPr>
                </a:tc>
                <a:extLst>
                  <a:ext uri="{0D108BD9-81ED-4DB2-BD59-A6C34878D82A}">
                    <a16:rowId xmlns:a16="http://schemas.microsoft.com/office/drawing/2014/main" val="10010"/>
                  </a:ext>
                </a:extLst>
              </a:tr>
              <a:tr h="111525">
                <a:tc rowSpan="5">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Szkoła Podstawowa w Jazgarzewie</a:t>
                      </a:r>
                    </a:p>
                  </a:txBody>
                  <a:tcPr marL="44448" marR="44448" marT="0" marB="0" anchor="ctr">
                    <a:cell3D prstMaterial="dkEdge">
                      <a:bevel/>
                      <a:lightRig rig="flood" dir="t"/>
                    </a:cell3D>
                    <a:noFill/>
                  </a:tcPr>
                </a:tc>
                <a:tc>
                  <a:txBody>
                    <a:bodyPr/>
                    <a:lstStyle/>
                    <a:p>
                      <a:r>
                        <a:rPr lang="pl-PL" sz="1100" dirty="0">
                          <a:latin typeface="Calibri" panose="020F0502020204030204" pitchFamily="34" charset="0"/>
                          <a:cs typeface="Calibri" panose="020F0502020204030204" pitchFamily="34" charset="0"/>
                        </a:rPr>
                        <a:t>Konkurs plastyczno-poetycki „Pomogę, bo mogę”</a:t>
                      </a:r>
                    </a:p>
                  </a:txBody>
                  <a:tcPr marL="9525" marR="9525" marT="9525" marB="0" anchor="b">
                    <a:cell3D prstMaterial="dkEdge">
                      <a:bevel/>
                      <a:lightRig rig="flood" dir="t"/>
                    </a:cell3D>
                    <a:noFill/>
                  </a:tcPr>
                </a:tc>
                <a:tc>
                  <a:txBody>
                    <a:bodyPr/>
                    <a:lstStyle/>
                    <a:p>
                      <a:r>
                        <a:rPr lang="pl-PL" sz="1100" dirty="0">
                          <a:latin typeface="Calibri" panose="020F0502020204030204" pitchFamily="34" charset="0"/>
                          <a:cs typeface="Calibri" panose="020F0502020204030204" pitchFamily="34" charset="0"/>
                        </a:rPr>
                        <a:t>Marzec 2024</a:t>
                      </a:r>
                    </a:p>
                  </a:txBody>
                  <a:tcPr marL="9525" marR="9525" marT="9525" marB="0" anchor="b">
                    <a:cell3D prstMaterial="dkEdge">
                      <a:bevel/>
                      <a:lightRig rig="flood" dir="t"/>
                    </a:cell3D>
                    <a:noFill/>
                  </a:tcPr>
                </a:tc>
                <a:extLst>
                  <a:ext uri="{0D108BD9-81ED-4DB2-BD59-A6C34878D82A}">
                    <a16:rowId xmlns:a16="http://schemas.microsoft.com/office/drawing/2014/main" val="10011"/>
                  </a:ext>
                </a:extLst>
              </a:tr>
              <a:tr h="129292">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matematyczny „Mistrz matematyki”</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effectLst/>
                          <a:latin typeface="Calibri" panose="020F0502020204030204" pitchFamily="34" charset="0"/>
                          <a:ea typeface="Calibri" panose="020F0502020204030204" pitchFamily="34" charset="0"/>
                          <a:cs typeface="Calibri" panose="020F0502020204030204" pitchFamily="34" charset="0"/>
                        </a:rPr>
                        <a:t>Marzec 2024</a:t>
                      </a:r>
                    </a:p>
                  </a:txBody>
                  <a:tcPr marL="9525" marR="9525" marT="9525" marB="0" anchor="b">
                    <a:cell3D prstMaterial="dkEdge">
                      <a:bevel/>
                      <a:lightRig rig="flood" dir="t"/>
                    </a:cell3D>
                    <a:noFill/>
                  </a:tcPr>
                </a:tc>
                <a:extLst>
                  <a:ext uri="{0D108BD9-81ED-4DB2-BD59-A6C34878D82A}">
                    <a16:rowId xmlns:a16="http://schemas.microsoft.com/office/drawing/2014/main" val="10012"/>
                  </a:ext>
                </a:extLst>
              </a:tr>
              <a:tr h="90488">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recytatorski „Warszawska Syrenka”</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3640579621"/>
                  </a:ext>
                </a:extLst>
              </a:tr>
              <a:tr h="90488">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„Fizyczny świat”</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effectLst/>
                          <a:latin typeface="Calibri" panose="020F0502020204030204" pitchFamily="34" charset="0"/>
                          <a:ea typeface="Calibri" panose="020F0502020204030204" pitchFamily="34" charset="0"/>
                          <a:cs typeface="Calibri" panose="020F0502020204030204" pitchFamily="34" charset="0"/>
                        </a:rPr>
                        <a:t>Maj 2024</a:t>
                      </a:r>
                    </a:p>
                  </a:txBody>
                  <a:tcPr marL="9525" marR="9525" marT="9525" marB="0" anchor="b">
                    <a:cell3D prstMaterial="dkEdge">
                      <a:bevel/>
                      <a:lightRig rig="flood" dir="t"/>
                    </a:cell3D>
                    <a:noFill/>
                  </a:tcPr>
                </a:tc>
                <a:extLst>
                  <a:ext uri="{0D108BD9-81ED-4DB2-BD59-A6C34878D82A}">
                    <a16:rowId xmlns:a16="http://schemas.microsoft.com/office/drawing/2014/main" val="452800503"/>
                  </a:ext>
                </a:extLst>
              </a:tr>
              <a:tr h="0">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44448" marR="44448"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wiedzy o odpadach „Odpadów mniej – Ziemi lżej”</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effectLst/>
                          <a:latin typeface="Calibri" panose="020F0502020204030204" pitchFamily="34" charset="0"/>
                          <a:ea typeface="Calibri" panose="020F0502020204030204" pitchFamily="34" charset="0"/>
                          <a:cs typeface="Calibri" panose="020F0502020204030204" pitchFamily="34" charset="0"/>
                        </a:rPr>
                        <a:t>Październik 2023</a:t>
                      </a:r>
                    </a:p>
                  </a:txBody>
                  <a:tcPr marL="9525" marR="9525" marT="9525" marB="0" anchor="b">
                    <a:cell3D prstMaterial="dkEdge">
                      <a:bevel/>
                      <a:lightRig rig="flood" dir="t"/>
                    </a:cell3D>
                    <a:noFill/>
                  </a:tcPr>
                </a:tc>
                <a:extLst>
                  <a:ext uri="{0D108BD9-81ED-4DB2-BD59-A6C34878D82A}">
                    <a16:rowId xmlns:a16="http://schemas.microsoft.com/office/drawing/2014/main" val="2449236191"/>
                  </a:ext>
                </a:extLst>
              </a:tr>
            </a:tbl>
          </a:graphicData>
        </a:graphic>
      </p:graphicFrame>
    </p:spTree>
    <p:extLst>
      <p:ext uri="{BB962C8B-B14F-4D97-AF65-F5344CB8AC3E}">
        <p14:creationId xmlns:p14="http://schemas.microsoft.com/office/powerpoint/2010/main" val="1686513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AE3E1774-2070-4E00-BD7F-D7B60C9BE05F}" type="slidenum">
              <a:rPr lang="pl-PL" altLang="pl-PL" sz="1200" smtClean="0">
                <a:solidFill>
                  <a:srgbClr val="7F7F7F"/>
                </a:solidFill>
              </a:rPr>
              <a:pPr>
                <a:spcBef>
                  <a:spcPct val="0"/>
                </a:spcBef>
                <a:spcAft>
                  <a:spcPct val="0"/>
                </a:spcAft>
                <a:buClrTx/>
                <a:buSzTx/>
                <a:buFontTx/>
                <a:buNone/>
              </a:pPr>
              <a:t>45</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IV. INNE ZADANIA DOTYCZĄCE OBSZARU OŚWIATY</a:t>
            </a:r>
          </a:p>
          <a:p>
            <a:pPr marL="182880" indent="0">
              <a:buFont typeface="Georgia" pitchFamily="18" charset="0"/>
              <a:buNone/>
              <a:defRPr/>
            </a:pPr>
            <a:endParaRPr lang="pl-PL" sz="1200" dirty="0">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mj-lt"/>
                <a:ea typeface="+mj-ea"/>
                <a:cs typeface="+mj-cs"/>
              </a:rPr>
              <a:t>Współzawodnictwo</a:t>
            </a:r>
          </a:p>
        </p:txBody>
      </p:sp>
      <p:graphicFrame>
        <p:nvGraphicFramePr>
          <p:cNvPr id="2" name="Tabela 1"/>
          <p:cNvGraphicFramePr>
            <a:graphicFrameLocks noGrp="1"/>
          </p:cNvGraphicFramePr>
          <p:nvPr>
            <p:extLst>
              <p:ext uri="{D42A27DB-BD31-4B8C-83A1-F6EECF244321}">
                <p14:modId xmlns:p14="http://schemas.microsoft.com/office/powerpoint/2010/main" val="2701756382"/>
              </p:ext>
            </p:extLst>
          </p:nvPr>
        </p:nvGraphicFramePr>
        <p:xfrm>
          <a:off x="660060" y="1366120"/>
          <a:ext cx="7656853" cy="4483966"/>
        </p:xfrm>
        <a:graphic>
          <a:graphicData uri="http://schemas.openxmlformats.org/drawingml/2006/table">
            <a:tbl>
              <a:tblPr>
                <a:tableStyleId>{8A107856-5554-42FB-B03E-39F5DBC370BA}</a:tableStyleId>
              </a:tblPr>
              <a:tblGrid>
                <a:gridCol w="1942687">
                  <a:extLst>
                    <a:ext uri="{9D8B030D-6E8A-4147-A177-3AD203B41FA5}">
                      <a16:colId xmlns:a16="http://schemas.microsoft.com/office/drawing/2014/main" val="20000"/>
                    </a:ext>
                  </a:extLst>
                </a:gridCol>
                <a:gridCol w="4311871">
                  <a:extLst>
                    <a:ext uri="{9D8B030D-6E8A-4147-A177-3AD203B41FA5}">
                      <a16:colId xmlns:a16="http://schemas.microsoft.com/office/drawing/2014/main" val="20001"/>
                    </a:ext>
                  </a:extLst>
                </a:gridCol>
                <a:gridCol w="1402295">
                  <a:extLst>
                    <a:ext uri="{9D8B030D-6E8A-4147-A177-3AD203B41FA5}">
                      <a16:colId xmlns:a16="http://schemas.microsoft.com/office/drawing/2014/main" val="20002"/>
                    </a:ext>
                  </a:extLst>
                </a:gridCol>
              </a:tblGrid>
              <a:tr h="300464">
                <a:tc rowSpan="4">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100" kern="150" dirty="0">
                          <a:effectLst/>
                          <a:latin typeface="Calibri" panose="020F0502020204030204" pitchFamily="34" charset="0"/>
                          <a:ea typeface="SimSun" panose="02010600030101010101" pitchFamily="2" charset="-122"/>
                          <a:cs typeface="Calibri" panose="020F0502020204030204" pitchFamily="34" charset="0"/>
                        </a:rPr>
                        <a:t>Szkoła Podstawowa</a:t>
                      </a:r>
                      <a:r>
                        <a:rPr lang="pl-PL" sz="1100" kern="150" baseline="0" dirty="0">
                          <a:effectLst/>
                          <a:latin typeface="Calibri" panose="020F0502020204030204" pitchFamily="34" charset="0"/>
                          <a:ea typeface="SimSun" panose="02010600030101010101" pitchFamily="2" charset="-122"/>
                          <a:cs typeface="Calibri" panose="020F0502020204030204" pitchFamily="34" charset="0"/>
                        </a:rPr>
                        <a:t> w Józefosławiu</a:t>
                      </a: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33630" marR="33630" marT="0" marB="0" anchor="ctr">
                    <a:cell3D prstMaterial="dkEdge">
                      <a:bevel/>
                      <a:lightRig rig="flood" dir="t"/>
                    </a:cell3D>
                    <a:noFill/>
                  </a:tcPr>
                </a:tc>
                <a:tc>
                  <a:txBody>
                    <a:bodyPr/>
                    <a:lstStyle/>
                    <a:p>
                      <a:r>
                        <a:rPr lang="pl-PL" sz="1100" dirty="0">
                          <a:latin typeface="Calibri" panose="020F0502020204030204" pitchFamily="34" charset="0"/>
                          <a:cs typeface="Calibri" panose="020F0502020204030204" pitchFamily="34" charset="0"/>
                        </a:rPr>
                        <a:t>Konkurs plastyczny „Odnawialne źródła wykorzystamy, zmiany klimatu powstrzymamy”</a:t>
                      </a:r>
                    </a:p>
                  </a:txBody>
                  <a:tcPr marL="9525" marR="9525" marT="9525" marB="0" anchor="b">
                    <a:cell3D prstMaterial="dkEdge">
                      <a:bevel/>
                      <a:lightRig rig="flood" dir="t"/>
                    </a:cell3D>
                    <a:noFill/>
                  </a:tcPr>
                </a:tc>
                <a:tc>
                  <a:txBody>
                    <a:bodyPr/>
                    <a:lstStyle/>
                    <a:p>
                      <a:r>
                        <a:rPr lang="pl-PL" sz="1100" dirty="0">
                          <a:latin typeface="Calibri" panose="020F0502020204030204" pitchFamily="34" charset="0"/>
                          <a:cs typeface="Calibri" panose="020F0502020204030204" pitchFamily="34" charset="0"/>
                        </a:rPr>
                        <a:t>Listopad 2023</a:t>
                      </a:r>
                    </a:p>
                  </a:txBody>
                  <a:tcPr marL="9525" marR="9525" marT="9525" marB="0" anchor="b">
                    <a:cell3D prstMaterial="dkEdge">
                      <a:bevel/>
                      <a:lightRig rig="flood" dir="t"/>
                    </a:cell3D>
                    <a:noFill/>
                  </a:tcPr>
                </a:tc>
                <a:extLst>
                  <a:ext uri="{0D108BD9-81ED-4DB2-BD59-A6C34878D82A}">
                    <a16:rowId xmlns:a16="http://schemas.microsoft.com/office/drawing/2014/main" val="10000"/>
                  </a:ext>
                </a:extLst>
              </a:tr>
              <a:tr h="127173">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recytatorski „Warszawska Syrenka”</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10001"/>
                  </a:ext>
                </a:extLst>
              </a:tr>
              <a:tr h="168948">
                <a:tc vMerge="1">
                  <a:txBody>
                    <a:bodyPr/>
                    <a:lstStyle/>
                    <a:p>
                      <a:endParaRPr lang="pl-PL"/>
                    </a:p>
                  </a:txBody>
                  <a:tcPr/>
                </a:tc>
                <a:tc>
                  <a:txBody>
                    <a:bodyPr/>
                    <a:lstStyle/>
                    <a:p>
                      <a:pPr marL="0" algn="l" defTabSz="914400" rtl="0" eaLnBrk="1" latinLnBrk="0" hangingPunct="1">
                        <a:lnSpc>
                          <a:spcPct val="107000"/>
                        </a:lnSpc>
                        <a:spcAft>
                          <a:spcPts val="800"/>
                        </a:spcAft>
                      </a:pPr>
                      <a:r>
                        <a:rPr lang="pl-PL"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X Gminny Konkurs Matematyczny Młody Tales</a:t>
                      </a:r>
                    </a:p>
                  </a:txBody>
                  <a:tcPr marL="9525" marR="9525" marT="9525" marB="0" anchor="b">
                    <a:cell3D prstMaterial="dkEdge">
                      <a:bevel/>
                      <a:lightRig rig="flood" dir="t"/>
                    </a:cell3D>
                    <a:noFill/>
                  </a:tcPr>
                </a:tc>
                <a:tc>
                  <a:txBody>
                    <a:bodyPr/>
                    <a:lstStyle/>
                    <a:p>
                      <a:pPr marL="0" algn="l" defTabSz="914400" rtl="0" eaLnBrk="1" latinLnBrk="0" hangingPunct="1">
                        <a:lnSpc>
                          <a:spcPct val="107000"/>
                        </a:lnSpc>
                        <a:spcAft>
                          <a:spcPts val="800"/>
                        </a:spcAft>
                      </a:pPr>
                      <a:r>
                        <a:rPr lang="pl-PL"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4239954515"/>
                  </a:ext>
                </a:extLst>
              </a:tr>
              <a:tr h="131989">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„Fizyczny świat”</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effectLst/>
                          <a:latin typeface="Calibri" panose="020F0502020204030204" pitchFamily="34" charset="0"/>
                          <a:ea typeface="Calibri" panose="020F0502020204030204" pitchFamily="34" charset="0"/>
                          <a:cs typeface="Calibri" panose="020F0502020204030204" pitchFamily="34" charset="0"/>
                        </a:rPr>
                        <a:t>Maj 2024</a:t>
                      </a:r>
                    </a:p>
                  </a:txBody>
                  <a:tcPr marL="9525" marR="9525" marT="9525" marB="0" anchor="b">
                    <a:cell3D prstMaterial="dkEdge">
                      <a:bevel/>
                      <a:lightRig rig="flood" dir="t"/>
                    </a:cell3D>
                    <a:noFill/>
                  </a:tcPr>
                </a:tc>
                <a:extLst>
                  <a:ext uri="{0D108BD9-81ED-4DB2-BD59-A6C34878D82A}">
                    <a16:rowId xmlns:a16="http://schemas.microsoft.com/office/drawing/2014/main" val="10003"/>
                  </a:ext>
                </a:extLst>
              </a:tr>
              <a:tr h="258223">
                <a:tc rowSpan="2">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100" b="0" kern="150" dirty="0">
                          <a:effectLst/>
                          <a:latin typeface="Calibri" panose="020F0502020204030204" pitchFamily="34" charset="0"/>
                          <a:ea typeface="SimSun" panose="02010600030101010101" pitchFamily="2" charset="-122"/>
                          <a:cs typeface="Calibri" panose="020F0502020204030204" pitchFamily="34" charset="0"/>
                        </a:rPr>
                        <a:t>Szkoła Podstawowa w Zalesiu Górnym</a:t>
                      </a:r>
                    </a:p>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recytatorski „Warszawska Syrenka”</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10004"/>
                  </a:ext>
                </a:extLst>
              </a:tr>
              <a:tr h="258223">
                <a:tc vMerge="1">
                  <a:txBody>
                    <a:bodyPr/>
                    <a:lstStyle/>
                    <a:p>
                      <a:endParaRPr lang="pl-PL"/>
                    </a:p>
                  </a:txBody>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„Jak ekologicznie żyć – JEŻ”</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2425432538"/>
                  </a:ext>
                </a:extLst>
              </a:tr>
              <a:tr h="424166">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100" b="0" kern="150" dirty="0">
                          <a:effectLst/>
                          <a:latin typeface="Calibri" panose="020F0502020204030204" pitchFamily="34" charset="0"/>
                          <a:ea typeface="SimSun" panose="02010600030101010101" pitchFamily="2" charset="-122"/>
                          <a:cs typeface="Calibri" panose="020F0502020204030204" pitchFamily="34" charset="0"/>
                        </a:rPr>
                        <a:t>Szkoła Podstawowa w Złotokłosie</a:t>
                      </a: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„Literacka sztafeta”</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Marzec 2024</a:t>
                      </a:r>
                    </a:p>
                  </a:txBody>
                  <a:tcPr marL="9525" marR="9525" marT="9525" marB="0" anchor="b">
                    <a:cell3D prstMaterial="dkEdge">
                      <a:bevel/>
                      <a:lightRig rig="flood" dir="t"/>
                    </a:cell3D>
                    <a:noFill/>
                  </a:tcPr>
                </a:tc>
                <a:extLst>
                  <a:ext uri="{0D108BD9-81ED-4DB2-BD59-A6C34878D82A}">
                    <a16:rowId xmlns:a16="http://schemas.microsoft.com/office/drawing/2014/main" val="10005"/>
                  </a:ext>
                </a:extLst>
              </a:tr>
              <a:tr h="214329">
                <a:tc rowSpan="3">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Zespół Szkolno-Przedszkolny w Piasecznie</a:t>
                      </a: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plastyczny „Eko stroik świąteczny”</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Marzec 2024</a:t>
                      </a:r>
                    </a:p>
                  </a:txBody>
                  <a:tcPr marL="9525" marR="9525" marT="9525" marB="0" anchor="b">
                    <a:cell3D prstMaterial="dkEdge">
                      <a:bevel/>
                      <a:lightRig rig="flood" dir="t"/>
                    </a:cell3D>
                    <a:noFill/>
                  </a:tcPr>
                </a:tc>
                <a:extLst>
                  <a:ext uri="{0D108BD9-81ED-4DB2-BD59-A6C34878D82A}">
                    <a16:rowId xmlns:a16="http://schemas.microsoft.com/office/drawing/2014/main" val="10007"/>
                  </a:ext>
                </a:extLst>
              </a:tr>
              <a:tr h="214329">
                <a:tc vMerge="1">
                  <a:txBody>
                    <a:bodyPr/>
                    <a:lstStyle/>
                    <a:p>
                      <a:pPr>
                        <a:lnSpc>
                          <a:spcPct val="104000"/>
                        </a:lnSpc>
                        <a:spcAft>
                          <a:spcPts val="0"/>
                        </a:spcAft>
                      </a:pPr>
                      <a:endParaRPr lang="pl-PL" sz="1200" kern="150" dirty="0">
                        <a:effectLst/>
                        <a:latin typeface="+mj-lt"/>
                        <a:ea typeface="SimSun" panose="02010600030101010101" pitchFamily="2" charset="-122"/>
                        <a:cs typeface="Arial" panose="020B0604020202020204" pitchFamily="34" charset="0"/>
                      </a:endParaRP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plastyczny „Drugie życie rolki”</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10008"/>
                  </a:ext>
                </a:extLst>
              </a:tr>
              <a:tr h="214329">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„Fizyczny świat”</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effectLst/>
                          <a:latin typeface="Calibri" panose="020F0502020204030204" pitchFamily="34" charset="0"/>
                          <a:ea typeface="Calibri" panose="020F0502020204030204" pitchFamily="34" charset="0"/>
                          <a:cs typeface="Calibri" panose="020F0502020204030204" pitchFamily="34" charset="0"/>
                        </a:rPr>
                        <a:t>Maj 2024</a:t>
                      </a:r>
                    </a:p>
                  </a:txBody>
                  <a:tcPr marL="9525" marR="9525" marT="9525" marB="0" anchor="b">
                    <a:cell3D prstMaterial="dkEdge">
                      <a:bevel/>
                      <a:lightRig rig="flood" dir="t"/>
                    </a:cell3D>
                    <a:noFill/>
                  </a:tcPr>
                </a:tc>
                <a:extLst>
                  <a:ext uri="{0D108BD9-81ED-4DB2-BD59-A6C34878D82A}">
                    <a16:rowId xmlns:a16="http://schemas.microsoft.com/office/drawing/2014/main" val="10009"/>
                  </a:ext>
                </a:extLst>
              </a:tr>
              <a:tr h="311631">
                <a:tc>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Przedszkole Nr 1</a:t>
                      </a: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plastyczno-techniczny „ Eko-zabawka”</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10010"/>
                  </a:ext>
                </a:extLst>
              </a:tr>
              <a:tr h="288032">
                <a:tc>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Przedszkole Nr 2 </a:t>
                      </a: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plastyczny „Zakładka do książki”</a:t>
                      </a:r>
                    </a:p>
                  </a:txBody>
                  <a:tcPr marL="9525" marR="9525" marT="9525" marB="0" anchor="b">
                    <a:cell3D prstMaterial="dkEdge">
                      <a:bevel/>
                      <a:lightRig rig="flood" dir="t"/>
                    </a:cell3D>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Maj 2024</a:t>
                      </a:r>
                    </a:p>
                  </a:txBody>
                  <a:tcPr marL="9525" marR="9525" marT="9525" marB="0" anchor="b">
                    <a:cell3D prstMaterial="dkEdge">
                      <a:bevel/>
                      <a:lightRig rig="flood" dir="t"/>
                    </a:cell3D>
                    <a:noFill/>
                  </a:tcPr>
                </a:tc>
                <a:extLst>
                  <a:ext uri="{0D108BD9-81ED-4DB2-BD59-A6C34878D82A}">
                    <a16:rowId xmlns:a16="http://schemas.microsoft.com/office/drawing/2014/main" val="10011"/>
                  </a:ext>
                </a:extLst>
              </a:tr>
              <a:tr h="288032">
                <a:tc>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Przedszkole Nr 3</a:t>
                      </a: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„Wielkanocne zwierzątka” – lepienie w glinie lub masie papierowej</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Marzec 2024</a:t>
                      </a:r>
                    </a:p>
                  </a:txBody>
                  <a:tcPr marL="9525" marR="9525" marT="9525" marB="0" anchor="b">
                    <a:cell3D prstMaterial="dkEdge">
                      <a:bevel/>
                      <a:lightRig rig="flood" dir="t"/>
                    </a:cell3D>
                    <a:noFill/>
                  </a:tcPr>
                </a:tc>
                <a:extLst>
                  <a:ext uri="{0D108BD9-81ED-4DB2-BD59-A6C34878D82A}">
                    <a16:rowId xmlns:a16="http://schemas.microsoft.com/office/drawing/2014/main" val="10012"/>
                  </a:ext>
                </a:extLst>
              </a:tr>
              <a:tr h="274439">
                <a:tc rowSpan="2">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Przedszkole Nr 4</a:t>
                      </a: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„Przedszkolak sprawny i zdrowy, do ruchu gotowy”</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3468186162"/>
                  </a:ext>
                </a:extLst>
              </a:tr>
              <a:tr h="289942">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Kosmiczna wizja</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Maj 2024</a:t>
                      </a:r>
                    </a:p>
                  </a:txBody>
                  <a:tcPr marL="9525" marR="9525" marT="9525" marB="0" anchor="b">
                    <a:cell3D prstMaterial="dkEdge">
                      <a:bevel/>
                      <a:lightRig rig="flood" dir="t"/>
                    </a:cell3D>
                    <a:noFill/>
                  </a:tcPr>
                </a:tc>
                <a:extLst>
                  <a:ext uri="{0D108BD9-81ED-4DB2-BD59-A6C34878D82A}">
                    <a16:rowId xmlns:a16="http://schemas.microsoft.com/office/drawing/2014/main" val="2979657101"/>
                  </a:ext>
                </a:extLst>
              </a:tr>
              <a:tr h="237480">
                <a:tc rowSpan="2">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Przedszkole Nr 6</a:t>
                      </a: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Świąteczna choinka</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Grudzień 2023</a:t>
                      </a:r>
                    </a:p>
                  </a:txBody>
                  <a:tcPr marL="9525" marR="9525" marT="9525" marB="0" anchor="b">
                    <a:cell3D prstMaterial="dkEdge">
                      <a:bevel/>
                      <a:lightRig rig="flood" dir="t"/>
                    </a:cell3D>
                    <a:noFill/>
                  </a:tcPr>
                </a:tc>
                <a:extLst>
                  <a:ext uri="{0D108BD9-81ED-4DB2-BD59-A6C34878D82A}">
                    <a16:rowId xmlns:a16="http://schemas.microsoft.com/office/drawing/2014/main" val="1822612985"/>
                  </a:ext>
                </a:extLst>
              </a:tr>
              <a:tr h="323081">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Wiosenne owady</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Maj 2024</a:t>
                      </a:r>
                    </a:p>
                  </a:txBody>
                  <a:tcPr marL="9525" marR="9525" marT="9525" marB="0" anchor="b">
                    <a:cell3D prstMaterial="dkEdge">
                      <a:bevel/>
                      <a:lightRig rig="flood" dir="t"/>
                    </a:cell3D>
                    <a:noFill/>
                  </a:tcPr>
                </a:tc>
                <a:extLst>
                  <a:ext uri="{0D108BD9-81ED-4DB2-BD59-A6C34878D82A}">
                    <a16:rowId xmlns:a16="http://schemas.microsoft.com/office/drawing/2014/main" val="3202270100"/>
                  </a:ext>
                </a:extLst>
              </a:tr>
            </a:tbl>
          </a:graphicData>
        </a:graphic>
      </p:graphicFrame>
    </p:spTree>
    <p:extLst>
      <p:ext uri="{BB962C8B-B14F-4D97-AF65-F5344CB8AC3E}">
        <p14:creationId xmlns:p14="http://schemas.microsoft.com/office/powerpoint/2010/main" val="4237851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AE3E1774-2070-4E00-BD7F-D7B60C9BE05F}" type="slidenum">
              <a:rPr lang="pl-PL" altLang="pl-PL" sz="1200" smtClean="0">
                <a:solidFill>
                  <a:srgbClr val="7F7F7F"/>
                </a:solidFill>
              </a:rPr>
              <a:pPr>
                <a:spcBef>
                  <a:spcPct val="0"/>
                </a:spcBef>
                <a:spcAft>
                  <a:spcPct val="0"/>
                </a:spcAft>
                <a:buClrTx/>
                <a:buSzTx/>
                <a:buFontTx/>
                <a:buNone/>
              </a:pPr>
              <a:t>46</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IV. INNE ZADANIA DOTYCZĄCE OBSZARU OŚWIATY</a:t>
            </a:r>
          </a:p>
          <a:p>
            <a:pPr marL="182880" indent="0">
              <a:buFont typeface="Georgia" pitchFamily="18" charset="0"/>
              <a:buNone/>
              <a:defRPr/>
            </a:pPr>
            <a:endParaRPr lang="pl-PL" sz="1200" dirty="0">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mj-lt"/>
                <a:ea typeface="+mj-ea"/>
                <a:cs typeface="+mj-cs"/>
              </a:rPr>
              <a:t>Współzawodnictwo</a:t>
            </a:r>
          </a:p>
        </p:txBody>
      </p:sp>
      <p:graphicFrame>
        <p:nvGraphicFramePr>
          <p:cNvPr id="2" name="Tabela 1"/>
          <p:cNvGraphicFramePr>
            <a:graphicFrameLocks noGrp="1"/>
          </p:cNvGraphicFramePr>
          <p:nvPr>
            <p:extLst>
              <p:ext uri="{D42A27DB-BD31-4B8C-83A1-F6EECF244321}">
                <p14:modId xmlns:p14="http://schemas.microsoft.com/office/powerpoint/2010/main" val="936460378"/>
              </p:ext>
            </p:extLst>
          </p:nvPr>
        </p:nvGraphicFramePr>
        <p:xfrm>
          <a:off x="684213" y="1564161"/>
          <a:ext cx="7656853" cy="2322308"/>
        </p:xfrm>
        <a:graphic>
          <a:graphicData uri="http://schemas.openxmlformats.org/drawingml/2006/table">
            <a:tbl>
              <a:tblPr>
                <a:tableStyleId>{8A107856-5554-42FB-B03E-39F5DBC370BA}</a:tableStyleId>
              </a:tblPr>
              <a:tblGrid>
                <a:gridCol w="1942687">
                  <a:extLst>
                    <a:ext uri="{9D8B030D-6E8A-4147-A177-3AD203B41FA5}">
                      <a16:colId xmlns:a16="http://schemas.microsoft.com/office/drawing/2014/main" val="20000"/>
                    </a:ext>
                  </a:extLst>
                </a:gridCol>
                <a:gridCol w="4311871">
                  <a:extLst>
                    <a:ext uri="{9D8B030D-6E8A-4147-A177-3AD203B41FA5}">
                      <a16:colId xmlns:a16="http://schemas.microsoft.com/office/drawing/2014/main" val="20001"/>
                    </a:ext>
                  </a:extLst>
                </a:gridCol>
                <a:gridCol w="1402295">
                  <a:extLst>
                    <a:ext uri="{9D8B030D-6E8A-4147-A177-3AD203B41FA5}">
                      <a16:colId xmlns:a16="http://schemas.microsoft.com/office/drawing/2014/main" val="20002"/>
                    </a:ext>
                  </a:extLst>
                </a:gridCol>
              </a:tblGrid>
              <a:tr h="309665">
                <a:tc>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Przedszkole Nr 7</a:t>
                      </a:r>
                    </a:p>
                  </a:txBody>
                  <a:tcPr marL="33630" marR="33630" marT="0" marB="0" anchor="ctr">
                    <a:cell3D prstMaterial="dkEdge">
                      <a:bevel/>
                      <a:lightRig rig="flood" dir="t"/>
                    </a:cell3D>
                    <a:noFill/>
                  </a:tcPr>
                </a:tc>
                <a:tc rowSpan="2">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„Co w trawie piszczy”</a:t>
                      </a:r>
                    </a:p>
                  </a:txBody>
                  <a:tcPr marL="9525" marR="9525" marT="9525" marB="0" anchor="b">
                    <a:cell3D prstMaterial="dkEdge">
                      <a:bevel/>
                      <a:lightRig rig="flood" dir="t"/>
                    </a:cell3D>
                    <a:noFill/>
                  </a:tcPr>
                </a:tc>
                <a:tc rowSpan="2">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10000"/>
                  </a:ext>
                </a:extLst>
              </a:tr>
              <a:tr h="0">
                <a:tc rowSpan="3">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Przedszkole Nr 8</a:t>
                      </a:r>
                    </a:p>
                  </a:txBody>
                  <a:tcPr marL="33630" marR="33630" marT="0" marB="0" anchor="ctr">
                    <a:cell3D prstMaterial="dkEdge">
                      <a:bevel/>
                      <a:lightRig rig="flood" dir="t"/>
                    </a:cell3D>
                    <a:noFill/>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615026627"/>
                  </a:ext>
                </a:extLst>
              </a:tr>
              <a:tr h="301742">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33630" marR="33630" marT="0" marB="0" anchor="ctr">
                    <a:noFill/>
                  </a:tcPr>
                </a:tc>
                <a:tc>
                  <a:txBody>
                    <a:bodyPr/>
                    <a:lstStyle/>
                    <a:p>
                      <a:pPr algn="l" fontAlgn="b"/>
                      <a:r>
                        <a:rPr lang="pl-PL" sz="1200" b="0" i="0" u="none" strike="noStrike" dirty="0">
                          <a:solidFill>
                            <a:srgbClr val="000000"/>
                          </a:solidFill>
                          <a:effectLst/>
                          <a:latin typeface="Calibri" panose="020F0502020204030204" pitchFamily="34" charset="0"/>
                        </a:rPr>
                        <a:t>Konkurs konstrukcyjno-plastyczny "Matematyczne Stworki"</a:t>
                      </a:r>
                    </a:p>
                  </a:txBody>
                  <a:tcPr marL="9525" marR="9525" marT="9525" marB="0" anchor="b">
                    <a:cell3D prstMaterial="dkEdge">
                      <a:bevel/>
                      <a:lightRig rig="flood" dir="t"/>
                    </a:cell3D>
                    <a:noFill/>
                  </a:tcPr>
                </a:tc>
                <a:tc>
                  <a:txBody>
                    <a:bodyPr/>
                    <a:lstStyle/>
                    <a:p>
                      <a:pPr algn="l" fontAlgn="b"/>
                      <a:r>
                        <a:rPr lang="pl-PL" sz="1100" b="0" i="0" u="none" strike="noStrike" dirty="0">
                          <a:solidFill>
                            <a:srgbClr val="000000"/>
                          </a:solidFill>
                          <a:effectLst/>
                          <a:latin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10001"/>
                  </a:ext>
                </a:extLst>
              </a:tr>
              <a:tr h="309348">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33630" marR="33630" marT="0" marB="0" anchor="ctr">
                    <a:cell3D prstMaterial="dkEdge">
                      <a:bevel/>
                      <a:lightRig rig="flood" dir="t"/>
                    </a:cell3D>
                    <a:noFill/>
                  </a:tcPr>
                </a:tc>
                <a:tc>
                  <a:txBody>
                    <a:bodyPr/>
                    <a:lstStyle/>
                    <a:p>
                      <a:pPr algn="l" fontAlgn="b"/>
                      <a:r>
                        <a:rPr lang="pl-PL" sz="1200" b="0" i="0" u="none" strike="noStrike" dirty="0">
                          <a:solidFill>
                            <a:srgbClr val="000000"/>
                          </a:solidFill>
                          <a:effectLst/>
                          <a:latin typeface="Calibri" panose="020F0502020204030204" pitchFamily="34" charset="0"/>
                        </a:rPr>
                        <a:t>Festiwal piosenki turystycznej "Z piosenką na szlaku"</a:t>
                      </a:r>
                    </a:p>
                  </a:txBody>
                  <a:tcPr marL="9525" marR="9525" marT="9525" marB="0" anchor="b">
                    <a:cell3D prstMaterial="dkEdge">
                      <a:bevel/>
                      <a:lightRig rig="flood" dir="t"/>
                    </a:cell3D>
                    <a:noFill/>
                  </a:tcPr>
                </a:tc>
                <a:tc>
                  <a:txBody>
                    <a:bodyPr/>
                    <a:lstStyle/>
                    <a:p>
                      <a:pPr algn="l" fontAlgn="b"/>
                      <a:r>
                        <a:rPr lang="pl-PL" sz="1100" b="0" i="0" u="none" strike="noStrike" dirty="0">
                          <a:solidFill>
                            <a:srgbClr val="000000"/>
                          </a:solidFill>
                          <a:effectLst/>
                          <a:latin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10002"/>
                  </a:ext>
                </a:extLst>
              </a:tr>
              <a:tr h="304395">
                <a:tc>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Przedszkole Nr 9</a:t>
                      </a: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Konkurs „Wiosenny wianek”</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Marzec 2024</a:t>
                      </a:r>
                    </a:p>
                  </a:txBody>
                  <a:tcPr marL="9525" marR="9525" marT="9525" marB="0" anchor="b">
                    <a:cell3D prstMaterial="dkEdge">
                      <a:bevel/>
                      <a:lightRig rig="flood" dir="t"/>
                    </a:cell3D>
                    <a:noFill/>
                  </a:tcPr>
                </a:tc>
                <a:extLst>
                  <a:ext uri="{0D108BD9-81ED-4DB2-BD59-A6C34878D82A}">
                    <a16:rowId xmlns:a16="http://schemas.microsoft.com/office/drawing/2014/main" val="10003"/>
                  </a:ext>
                </a:extLst>
              </a:tr>
              <a:tr h="304448">
                <a:tc>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Przedszkole Nr 10</a:t>
                      </a:r>
                    </a:p>
                  </a:txBody>
                  <a:tcPr marL="33630" marR="33630" marT="0" marB="0" anchor="ctr">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„Zdrowe Rymowanki”</a:t>
                      </a:r>
                    </a:p>
                  </a:txBody>
                  <a:tcPr marL="9525" marR="9525" marT="9525" marB="0" anchor="b">
                    <a:cell3D prstMaterial="dkEdge">
                      <a:bevel/>
                      <a:lightRig rig="flood" dir="t"/>
                    </a:cell3D>
                    <a:noFill/>
                  </a:tcPr>
                </a:tc>
                <a:tc>
                  <a:txBody>
                    <a:bodyPr/>
                    <a:lstStyle/>
                    <a:p>
                      <a:pPr>
                        <a:lnSpc>
                          <a:spcPct val="107000"/>
                        </a:lnSpc>
                        <a:spcAft>
                          <a:spcPts val="800"/>
                        </a:spcAft>
                      </a:pPr>
                      <a:r>
                        <a:rPr lang="pl-PL"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10004"/>
                  </a:ext>
                </a:extLst>
              </a:tr>
              <a:tr h="269410">
                <a:tc rowSpan="3">
                  <a:txBody>
                    <a:bodyPr/>
                    <a:lstStyle/>
                    <a:p>
                      <a:pPr>
                        <a:lnSpc>
                          <a:spcPct val="104000"/>
                        </a:lnSpc>
                        <a:spcAft>
                          <a:spcPts val="0"/>
                        </a:spcAft>
                      </a:pPr>
                      <a:r>
                        <a:rPr lang="pl-PL" sz="1100" kern="150" dirty="0">
                          <a:effectLst/>
                          <a:latin typeface="Calibri" panose="020F0502020204030204" pitchFamily="34" charset="0"/>
                          <a:ea typeface="SimSun" panose="02010600030101010101" pitchFamily="2" charset="-122"/>
                          <a:cs typeface="Calibri" panose="020F0502020204030204" pitchFamily="34" charset="0"/>
                        </a:rPr>
                        <a:t>Przedszkole Nr 11</a:t>
                      </a:r>
                    </a:p>
                  </a:txBody>
                  <a:tcPr marL="33630" marR="33630" marT="0" marB="0" anchor="ctr">
                    <a:cell3D prstMaterial="dkEdge">
                      <a:bevel/>
                      <a:lightRig rig="flood" dir="t"/>
                    </a:cell3D>
                    <a:noFill/>
                  </a:tcPr>
                </a:tc>
                <a:tc>
                  <a:txBody>
                    <a:bodyPr/>
                    <a:lstStyle/>
                    <a:p>
                      <a:pPr algn="l" fontAlgn="b"/>
                      <a:r>
                        <a:rPr lang="pl-PL" sz="1100" b="0" i="0" u="none" strike="noStrike" dirty="0">
                          <a:solidFill>
                            <a:srgbClr val="000000"/>
                          </a:solidFill>
                          <a:effectLst/>
                          <a:latin typeface="Calibri" panose="020F0502020204030204" pitchFamily="34" charset="0"/>
                          <a:cs typeface="Calibri" panose="020F0502020204030204" pitchFamily="34" charset="0"/>
                        </a:rPr>
                        <a:t>Konkurs plastyczny „Bożonarodzeniowa kartka”</a:t>
                      </a:r>
                    </a:p>
                  </a:txBody>
                  <a:tcPr marL="9525" marR="9525" marT="9525" marB="0" anchor="b">
                    <a:cell3D prstMaterial="dkEdge">
                      <a:bevel/>
                      <a:lightRig rig="flood" dir="t"/>
                    </a:cell3D>
                    <a:noFill/>
                  </a:tcPr>
                </a:tc>
                <a:tc>
                  <a:txBody>
                    <a:bodyPr/>
                    <a:lstStyle/>
                    <a:p>
                      <a:pPr algn="l" fontAlgn="b"/>
                      <a:r>
                        <a:rPr lang="pl-PL" sz="1100" b="0" i="0" u="none" strike="noStrike" dirty="0">
                          <a:solidFill>
                            <a:srgbClr val="000000"/>
                          </a:solidFill>
                          <a:effectLst/>
                          <a:latin typeface="Calibri" panose="020F0502020204030204" pitchFamily="34" charset="0"/>
                          <a:cs typeface="Calibri" panose="020F0502020204030204" pitchFamily="34" charset="0"/>
                        </a:rPr>
                        <a:t>Grudzień 2023</a:t>
                      </a:r>
                    </a:p>
                  </a:txBody>
                  <a:tcPr marL="9525" marR="9525" marT="9525" marB="0" anchor="b">
                    <a:cell3D prstMaterial="dkEdge">
                      <a:bevel/>
                      <a:lightRig rig="flood" dir="t"/>
                    </a:cell3D>
                    <a:noFill/>
                  </a:tcPr>
                </a:tc>
                <a:extLst>
                  <a:ext uri="{0D108BD9-81ED-4DB2-BD59-A6C34878D82A}">
                    <a16:rowId xmlns:a16="http://schemas.microsoft.com/office/drawing/2014/main" val="10005"/>
                  </a:ext>
                </a:extLst>
              </a:tr>
              <a:tr h="256455">
                <a:tc vMerge="1">
                  <a:txBody>
                    <a:bodyPr/>
                    <a:lstStyle/>
                    <a:p>
                      <a:pPr>
                        <a:lnSpc>
                          <a:spcPct val="104000"/>
                        </a:lnSpc>
                        <a:spcAft>
                          <a:spcPts val="0"/>
                        </a:spcAft>
                      </a:pPr>
                      <a:endParaRPr lang="pl-PL" sz="1100" kern="150" dirty="0">
                        <a:effectLst/>
                        <a:latin typeface="Calibri" panose="020F0502020204030204" pitchFamily="34" charset="0"/>
                        <a:ea typeface="SimSun" panose="02010600030101010101" pitchFamily="2" charset="-122"/>
                        <a:cs typeface="Calibri" panose="020F0502020204030204" pitchFamily="34" charset="0"/>
                      </a:endParaRPr>
                    </a:p>
                  </a:txBody>
                  <a:tcPr marL="33630" marR="33630" marT="0" marB="0" anchor="ctr">
                    <a:cell3D prstMaterial="dkEdge">
                      <a:bevel/>
                      <a:lightRig rig="flood" dir="t"/>
                    </a:cell3D>
                    <a:noFill/>
                  </a:tcPr>
                </a:tc>
                <a:tc>
                  <a:txBody>
                    <a:bodyPr/>
                    <a:lstStyle/>
                    <a:p>
                      <a:pPr algn="l" fontAlgn="b"/>
                      <a:r>
                        <a:rPr lang="pl-PL" sz="1100" b="0" i="0" u="none" strike="noStrike" dirty="0">
                          <a:solidFill>
                            <a:srgbClr val="000000"/>
                          </a:solidFill>
                          <a:effectLst/>
                          <a:latin typeface="Calibri" panose="020F0502020204030204" pitchFamily="34" charset="0"/>
                          <a:cs typeface="Calibri" panose="020F0502020204030204" pitchFamily="34" charset="0"/>
                        </a:rPr>
                        <a:t>Konkurs plastyczny „Polska Oczami Dziecka”</a:t>
                      </a:r>
                    </a:p>
                  </a:txBody>
                  <a:tcPr marL="9525" marR="9525" marT="9525" marB="0" anchor="b">
                    <a:cell3D prstMaterial="dkEdge">
                      <a:bevel/>
                      <a:lightRig rig="flood" dir="t"/>
                    </a:cell3D>
                    <a:noFill/>
                  </a:tcPr>
                </a:tc>
                <a:tc>
                  <a:txBody>
                    <a:bodyPr/>
                    <a:lstStyle/>
                    <a:p>
                      <a:pPr algn="l" fontAlgn="b"/>
                      <a:r>
                        <a:rPr lang="pl-PL" sz="1100" b="0" i="0" u="none" strike="noStrike" dirty="0">
                          <a:solidFill>
                            <a:srgbClr val="000000"/>
                          </a:solidFill>
                          <a:effectLst/>
                          <a:latin typeface="Calibri" panose="020F0502020204030204" pitchFamily="34" charset="0"/>
                          <a:cs typeface="Calibri" panose="020F0502020204030204" pitchFamily="34" charset="0"/>
                        </a:rPr>
                        <a:t>Kwiecień 2024</a:t>
                      </a:r>
                    </a:p>
                  </a:txBody>
                  <a:tcPr marL="9525" marR="9525" marT="9525" marB="0" anchor="b">
                    <a:cell3D prstMaterial="dkEdge">
                      <a:bevel/>
                      <a:lightRig rig="flood" dir="t"/>
                    </a:cell3D>
                    <a:noFill/>
                  </a:tcPr>
                </a:tc>
                <a:extLst>
                  <a:ext uri="{0D108BD9-81ED-4DB2-BD59-A6C34878D82A}">
                    <a16:rowId xmlns:a16="http://schemas.microsoft.com/office/drawing/2014/main" val="10006"/>
                  </a:ext>
                </a:extLst>
              </a:tr>
              <a:tr h="241445">
                <a:tc vMerge="1">
                  <a:txBody>
                    <a:bodyPr/>
                    <a:lstStyle/>
                    <a:p>
                      <a:pPr>
                        <a:lnSpc>
                          <a:spcPct val="104000"/>
                        </a:lnSpc>
                        <a:spcAft>
                          <a:spcPts val="0"/>
                        </a:spcAft>
                      </a:pPr>
                      <a:endParaRPr lang="pl-PL" sz="1200" kern="150" dirty="0">
                        <a:effectLst/>
                        <a:latin typeface="+mj-lt"/>
                        <a:ea typeface="SimSun" panose="02010600030101010101" pitchFamily="2" charset="-122"/>
                        <a:cs typeface="Arial" panose="020B0604020202020204" pitchFamily="34" charset="0"/>
                      </a:endParaRPr>
                    </a:p>
                  </a:txBody>
                  <a:tcPr marL="33630" marR="33630" marT="0" marB="0" anchor="ctr">
                    <a:cell3D prstMaterial="dkEdge">
                      <a:bevel/>
                      <a:lightRig rig="flood" dir="t"/>
                    </a:cell3D>
                    <a:noFill/>
                  </a:tcPr>
                </a:tc>
                <a:tc>
                  <a:txBody>
                    <a:bodyPr/>
                    <a:lstStyle/>
                    <a:p>
                      <a:pPr algn="l" fontAlgn="b"/>
                      <a:r>
                        <a:rPr lang="pl-PL" sz="1100" b="0" i="0" u="none" strike="noStrike" dirty="0">
                          <a:solidFill>
                            <a:srgbClr val="000000"/>
                          </a:solidFill>
                          <a:effectLst/>
                          <a:latin typeface="Calibri" panose="020F0502020204030204" pitchFamily="34" charset="0"/>
                          <a:cs typeface="Calibri" panose="020F0502020204030204" pitchFamily="34" charset="0"/>
                        </a:rPr>
                        <a:t>„Sport to zdrowie”</a:t>
                      </a:r>
                    </a:p>
                  </a:txBody>
                  <a:tcPr marL="9525" marR="9525" marT="9525" marB="0" anchor="b">
                    <a:cell3D prstMaterial="dkEdge">
                      <a:bevel/>
                      <a:lightRig rig="flood" dir="t"/>
                    </a:cell3D>
                    <a:noFill/>
                  </a:tcPr>
                </a:tc>
                <a:tc>
                  <a:txBody>
                    <a:bodyPr/>
                    <a:lstStyle/>
                    <a:p>
                      <a:pPr algn="l" fontAlgn="b"/>
                      <a:r>
                        <a:rPr lang="pl-PL" sz="1100" b="0" i="0" u="none" strike="noStrike" dirty="0">
                          <a:solidFill>
                            <a:srgbClr val="000000"/>
                          </a:solidFill>
                          <a:effectLst/>
                          <a:latin typeface="Calibri" panose="020F0502020204030204" pitchFamily="34" charset="0"/>
                          <a:cs typeface="Calibri" panose="020F0502020204030204" pitchFamily="34" charset="0"/>
                        </a:rPr>
                        <a:t>Maj 2024</a:t>
                      </a:r>
                    </a:p>
                  </a:txBody>
                  <a:tcPr marL="9525" marR="9525" marT="9525" marB="0" anchor="b">
                    <a:cell3D prstMaterial="dkEdge">
                      <a:bevel/>
                      <a:lightRig rig="flood" dir="t"/>
                    </a:cell3D>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99069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11D7029D-BFA5-49AF-8DB1-042CAC7863C9}" type="slidenum">
              <a:rPr lang="pl-PL" altLang="pl-PL" sz="1200" smtClean="0">
                <a:solidFill>
                  <a:srgbClr val="7F7F7F"/>
                </a:solidFill>
              </a:rPr>
              <a:pPr>
                <a:spcBef>
                  <a:spcPct val="0"/>
                </a:spcBef>
                <a:spcAft>
                  <a:spcPct val="0"/>
                </a:spcAft>
                <a:buClrTx/>
                <a:buSzTx/>
                <a:buFontTx/>
                <a:buNone/>
              </a:pPr>
              <a:t>47</a:t>
            </a:fld>
            <a:endParaRPr lang="pl-PL" altLang="pl-PL" sz="1200">
              <a:solidFill>
                <a:srgbClr val="7F7F7F"/>
              </a:solidFill>
            </a:endParaRPr>
          </a:p>
        </p:txBody>
      </p:sp>
      <p:sp>
        <p:nvSpPr>
          <p:cNvPr id="4" name="Rectangle 4"/>
          <p:cNvSpPr txBox="1">
            <a:spLocks noChangeArrowheads="1"/>
          </p:cNvSpPr>
          <p:nvPr/>
        </p:nvSpPr>
        <p:spPr>
          <a:xfrm>
            <a:off x="457200" y="132283"/>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IV. INNE ZADANIA DOTYCZĄCE OBSZARU OŚWIATY</a:t>
            </a:r>
          </a:p>
          <a:p>
            <a:pPr marL="182880" indent="0">
              <a:buFont typeface="Georgia" pitchFamily="18" charset="0"/>
              <a:buNone/>
              <a:defRPr/>
            </a:pPr>
            <a:endParaRPr lang="pl-PL" sz="1200" dirty="0">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592708" y="738276"/>
            <a:ext cx="79147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mj-lt"/>
                <a:ea typeface="+mj-ea"/>
                <a:cs typeface="+mj-cs"/>
              </a:rPr>
              <a:t>Laureaci i finaliści konkursów na szczeblu krajowym i międzynarodowym</a:t>
            </a:r>
          </a:p>
        </p:txBody>
      </p:sp>
      <p:graphicFrame>
        <p:nvGraphicFramePr>
          <p:cNvPr id="2" name="Tabela 1"/>
          <p:cNvGraphicFramePr>
            <a:graphicFrameLocks noGrp="1"/>
          </p:cNvGraphicFramePr>
          <p:nvPr>
            <p:extLst>
              <p:ext uri="{D42A27DB-BD31-4B8C-83A1-F6EECF244321}">
                <p14:modId xmlns:p14="http://schemas.microsoft.com/office/powerpoint/2010/main" val="39837975"/>
              </p:ext>
            </p:extLst>
          </p:nvPr>
        </p:nvGraphicFramePr>
        <p:xfrm>
          <a:off x="611560" y="1548707"/>
          <a:ext cx="7895073" cy="4715771"/>
        </p:xfrm>
        <a:graphic>
          <a:graphicData uri="http://schemas.openxmlformats.org/drawingml/2006/table">
            <a:tbl>
              <a:tblPr>
                <a:tableStyleId>{8A107856-5554-42FB-B03E-39F5DBC370BA}</a:tableStyleId>
              </a:tblPr>
              <a:tblGrid>
                <a:gridCol w="2088232">
                  <a:extLst>
                    <a:ext uri="{9D8B030D-6E8A-4147-A177-3AD203B41FA5}">
                      <a16:colId xmlns:a16="http://schemas.microsoft.com/office/drawing/2014/main" val="20000"/>
                    </a:ext>
                  </a:extLst>
                </a:gridCol>
                <a:gridCol w="2596028">
                  <a:extLst>
                    <a:ext uri="{9D8B030D-6E8A-4147-A177-3AD203B41FA5}">
                      <a16:colId xmlns:a16="http://schemas.microsoft.com/office/drawing/2014/main" val="20001"/>
                    </a:ext>
                  </a:extLst>
                </a:gridCol>
                <a:gridCol w="2417156">
                  <a:extLst>
                    <a:ext uri="{9D8B030D-6E8A-4147-A177-3AD203B41FA5}">
                      <a16:colId xmlns:a16="http://schemas.microsoft.com/office/drawing/2014/main" val="20002"/>
                    </a:ext>
                  </a:extLst>
                </a:gridCol>
                <a:gridCol w="793657">
                  <a:extLst>
                    <a:ext uri="{9D8B030D-6E8A-4147-A177-3AD203B41FA5}">
                      <a16:colId xmlns:a16="http://schemas.microsoft.com/office/drawing/2014/main" val="20003"/>
                    </a:ext>
                  </a:extLst>
                </a:gridCol>
              </a:tblGrid>
              <a:tr h="367214">
                <a:tc>
                  <a:txBody>
                    <a:bodyPr/>
                    <a:lstStyle/>
                    <a:p>
                      <a:pPr algn="ctr">
                        <a:lnSpc>
                          <a:spcPct val="104000"/>
                        </a:lnSpc>
                        <a:spcAft>
                          <a:spcPts val="0"/>
                        </a:spcAft>
                      </a:pPr>
                      <a:r>
                        <a:rPr lang="pl-PL" sz="1200" b="1" kern="150" dirty="0">
                          <a:effectLst/>
                          <a:latin typeface="+mn-lt"/>
                        </a:rPr>
                        <a:t>Placówka</a:t>
                      </a:r>
                      <a:endParaRPr lang="pl-PL" sz="1200" b="1" kern="150" dirty="0">
                        <a:effectLst/>
                        <a:latin typeface="+mn-lt"/>
                        <a:ea typeface="SimSun" panose="02010600030101010101" pitchFamily="2" charset="-122"/>
                        <a:cs typeface="Arial" panose="020B0604020202020204" pitchFamily="34" charset="0"/>
                      </a:endParaRPr>
                    </a:p>
                  </a:txBody>
                  <a:tcPr marL="68346" marR="68346" marT="0" marB="0" anchor="ctr">
                    <a:cell3D prstMaterial="dkEdge">
                      <a:bevel/>
                      <a:lightRig rig="flood" dir="t"/>
                    </a:cell3D>
                    <a:noFill/>
                  </a:tcPr>
                </a:tc>
                <a:tc>
                  <a:txBody>
                    <a:bodyPr/>
                    <a:lstStyle/>
                    <a:p>
                      <a:pPr algn="ctr">
                        <a:lnSpc>
                          <a:spcPct val="104000"/>
                        </a:lnSpc>
                        <a:spcAft>
                          <a:spcPts val="0"/>
                        </a:spcAft>
                      </a:pPr>
                      <a:r>
                        <a:rPr lang="pl-PL" sz="1200" b="1" kern="150" dirty="0">
                          <a:effectLst/>
                          <a:latin typeface="+mn-lt"/>
                        </a:rPr>
                        <a:t>Nazwa konkursu</a:t>
                      </a:r>
                      <a:endParaRPr lang="pl-PL" sz="1200" b="1" kern="150" dirty="0">
                        <a:effectLst/>
                        <a:latin typeface="+mn-lt"/>
                        <a:ea typeface="SimSun" panose="02010600030101010101" pitchFamily="2" charset="-122"/>
                        <a:cs typeface="Arial" panose="020B0604020202020204" pitchFamily="34" charset="0"/>
                      </a:endParaRPr>
                    </a:p>
                  </a:txBody>
                  <a:tcPr marL="68346" marR="68346" marT="0" marB="0" anchor="ctr">
                    <a:cell3D prstMaterial="dkEdge">
                      <a:bevel/>
                      <a:lightRig rig="flood" dir="t"/>
                    </a:cell3D>
                    <a:noFill/>
                  </a:tcPr>
                </a:tc>
                <a:tc>
                  <a:txBody>
                    <a:bodyPr/>
                    <a:lstStyle/>
                    <a:p>
                      <a:pPr algn="ctr">
                        <a:lnSpc>
                          <a:spcPct val="104000"/>
                        </a:lnSpc>
                        <a:spcAft>
                          <a:spcPts val="0"/>
                        </a:spcAft>
                      </a:pPr>
                      <a:r>
                        <a:rPr lang="pl-PL" sz="1200" b="1" kern="150" dirty="0">
                          <a:effectLst/>
                          <a:latin typeface="+mn-lt"/>
                        </a:rPr>
                        <a:t>Organizator/patronat</a:t>
                      </a:r>
                      <a:endParaRPr lang="pl-PL" sz="1200" b="1" kern="150" dirty="0">
                        <a:effectLst/>
                        <a:latin typeface="+mn-lt"/>
                        <a:ea typeface="SimSun" panose="02010600030101010101" pitchFamily="2" charset="-122"/>
                        <a:cs typeface="Arial" panose="020B0604020202020204" pitchFamily="34" charset="0"/>
                      </a:endParaRPr>
                    </a:p>
                  </a:txBody>
                  <a:tcPr marL="68346" marR="68346" marT="0" marB="0" anchor="ctr">
                    <a:cell3D prstMaterial="dkEdge">
                      <a:bevel/>
                      <a:lightRig rig="flood" dir="t"/>
                    </a:cell3D>
                    <a:noFill/>
                  </a:tcPr>
                </a:tc>
                <a:tc>
                  <a:txBody>
                    <a:bodyPr/>
                    <a:lstStyle/>
                    <a:p>
                      <a:pPr algn="ctr">
                        <a:lnSpc>
                          <a:spcPct val="104000"/>
                        </a:lnSpc>
                        <a:spcAft>
                          <a:spcPts val="0"/>
                        </a:spcAft>
                      </a:pPr>
                      <a:r>
                        <a:rPr lang="pl-PL" sz="1200" b="1" kern="150" dirty="0">
                          <a:effectLst/>
                          <a:latin typeface="+mn-lt"/>
                        </a:rPr>
                        <a:t>Liczba uczniów</a:t>
                      </a:r>
                      <a:endParaRPr lang="pl-PL" sz="1200" b="1" kern="150" dirty="0">
                        <a:effectLst/>
                        <a:latin typeface="+mn-lt"/>
                        <a:ea typeface="SimSun" panose="02010600030101010101" pitchFamily="2" charset="-122"/>
                        <a:cs typeface="Arial" panose="020B0604020202020204" pitchFamily="34" charset="0"/>
                      </a:endParaRPr>
                    </a:p>
                  </a:txBody>
                  <a:tcPr marL="68346" marR="68346" marT="0" marB="0" anchor="ctr">
                    <a:cell3D prstMaterial="dkEdge">
                      <a:bevel/>
                      <a:lightRig rig="flood" dir="t"/>
                    </a:cell3D>
                    <a:noFill/>
                  </a:tcPr>
                </a:tc>
                <a:extLst>
                  <a:ext uri="{0D108BD9-81ED-4DB2-BD59-A6C34878D82A}">
                    <a16:rowId xmlns:a16="http://schemas.microsoft.com/office/drawing/2014/main" val="10000"/>
                  </a:ext>
                </a:extLst>
              </a:tr>
              <a:tr h="550187">
                <a:tc rowSpan="3">
                  <a:txBody>
                    <a:bodyPr/>
                    <a:lstStyle/>
                    <a:p>
                      <a:pPr algn="l">
                        <a:lnSpc>
                          <a:spcPct val="104000"/>
                        </a:lnSpc>
                        <a:spcAft>
                          <a:spcPts val="0"/>
                        </a:spcAft>
                      </a:pPr>
                      <a:r>
                        <a:rPr lang="pl-PL" sz="1200" b="0" kern="150" dirty="0">
                          <a:effectLst/>
                          <a:latin typeface="Calibri" panose="020F0502020204030204" pitchFamily="34" charset="0"/>
                          <a:ea typeface="SimSun" panose="02010600030101010101" pitchFamily="2" charset="-122"/>
                          <a:cs typeface="Calibri" panose="020F0502020204030204" pitchFamily="34" charset="0"/>
                        </a:rPr>
                        <a:t>Szkoła Podstawowa </a:t>
                      </a:r>
                      <a:br>
                        <a:rPr lang="pl-PL" sz="1200" b="0" kern="150" dirty="0">
                          <a:effectLst/>
                          <a:latin typeface="Calibri" panose="020F0502020204030204" pitchFamily="34" charset="0"/>
                          <a:ea typeface="SimSun" panose="02010600030101010101" pitchFamily="2" charset="-122"/>
                          <a:cs typeface="Calibri" panose="020F0502020204030204" pitchFamily="34" charset="0"/>
                        </a:rPr>
                      </a:br>
                      <a:r>
                        <a:rPr lang="pl-PL" sz="1200" b="0" kern="150" dirty="0">
                          <a:effectLst/>
                          <a:latin typeface="Calibri" panose="020F0502020204030204" pitchFamily="34" charset="0"/>
                          <a:ea typeface="SimSun" panose="02010600030101010101" pitchFamily="2" charset="-122"/>
                          <a:cs typeface="Calibri" panose="020F0502020204030204" pitchFamily="34" charset="0"/>
                        </a:rPr>
                        <a:t>nr 5 im. K.K. Baczyńskiego w Piasecznie</a:t>
                      </a:r>
                    </a:p>
                  </a:txBody>
                  <a:tcPr marL="68346" marR="68346" marT="0" marB="0" anchor="ctr">
                    <a:cell3D prstMaterial="dkEdge">
                      <a:bevel/>
                      <a:lightRig rig="flood" dir="t"/>
                    </a:cell3D>
                    <a:noFill/>
                  </a:tcPr>
                </a:tc>
                <a:tc>
                  <a:txBody>
                    <a:bodyPr/>
                    <a:lstStyle/>
                    <a:p>
                      <a:pPr algn="ctr">
                        <a:lnSpc>
                          <a:spcPct val="107000"/>
                        </a:lnSpc>
                        <a:spcAft>
                          <a:spcPts val="800"/>
                        </a:spcAft>
                      </a:pPr>
                      <a:r>
                        <a:rPr lang="pl-PL" sz="1200" b="0" dirty="0">
                          <a:effectLst/>
                          <a:latin typeface="Calibri" panose="020F0502020204030204" pitchFamily="34" charset="0"/>
                          <a:ea typeface="Calibri" panose="020F0502020204030204" pitchFamily="34" charset="0"/>
                          <a:cs typeface="Calibri" panose="020F0502020204030204" pitchFamily="34" charset="0"/>
                        </a:rPr>
                        <a:t>Konkurs Fizyczny dla szkół podstawowych</a:t>
                      </a:r>
                    </a:p>
                  </a:txBody>
                  <a:tcPr marL="9525" marR="9525" marT="9525" marB="0" anchor="ctr">
                    <a:cell3D prstMaterial="dkEdge">
                      <a:bevel/>
                      <a:lightRig rig="flood" dir="t"/>
                    </a:cell3D>
                    <a:noFill/>
                  </a:tcPr>
                </a:tc>
                <a:tc>
                  <a:txBody>
                    <a:bodyPr/>
                    <a:lstStyle/>
                    <a:p>
                      <a:pPr algn="ctr">
                        <a:lnSpc>
                          <a:spcPct val="107000"/>
                        </a:lnSpc>
                        <a:spcAft>
                          <a:spcPts val="800"/>
                        </a:spcAft>
                      </a:pPr>
                      <a:r>
                        <a:rPr lang="pl-PL" sz="1200" b="0" dirty="0">
                          <a:effectLst/>
                          <a:latin typeface="Calibri" panose="020F0502020204030204" pitchFamily="34" charset="0"/>
                          <a:ea typeface="Calibri" panose="020F0502020204030204" pitchFamily="34" charset="0"/>
                          <a:cs typeface="Calibri" panose="020F0502020204030204" pitchFamily="34" charset="0"/>
                        </a:rPr>
                        <a:t>Mazowiecki Kurator Oświaty</a:t>
                      </a:r>
                    </a:p>
                  </a:txBody>
                  <a:tcPr marL="68580" marR="68580" marT="9525" marB="0" anchor="ctr">
                    <a:cell3D prstMaterial="dkEdge">
                      <a:bevel/>
                      <a:lightRig rig="flood" dir="t"/>
                    </a:cell3D>
                    <a:noFill/>
                  </a:tcPr>
                </a:tc>
                <a:tc rowSpan="3">
                  <a:txBody>
                    <a:bodyPr/>
                    <a:lstStyle/>
                    <a:p>
                      <a:pPr algn="ctr">
                        <a:lnSpc>
                          <a:spcPct val="104000"/>
                        </a:lnSpc>
                        <a:spcAft>
                          <a:spcPts val="0"/>
                        </a:spcAft>
                      </a:pPr>
                      <a:r>
                        <a:rPr lang="pl-PL" sz="1200" b="0" kern="150" dirty="0">
                          <a:effectLst/>
                          <a:latin typeface="Calibri" panose="020F0502020204030204" pitchFamily="34" charset="0"/>
                          <a:cs typeface="Calibri" panose="020F0502020204030204" pitchFamily="34" charset="0"/>
                        </a:rPr>
                        <a:t>4</a:t>
                      </a:r>
                    </a:p>
                  </a:txBody>
                  <a:tcPr marL="68346" marR="68346" marT="0" marB="0" anchor="ctr">
                    <a:cell3D prstMaterial="dkEdge">
                      <a:bevel/>
                      <a:lightRig rig="flood" dir="t"/>
                    </a:cell3D>
                    <a:noFill/>
                  </a:tcPr>
                </a:tc>
                <a:extLst>
                  <a:ext uri="{0D108BD9-81ED-4DB2-BD59-A6C34878D82A}">
                    <a16:rowId xmlns:a16="http://schemas.microsoft.com/office/drawing/2014/main" val="10004"/>
                  </a:ext>
                </a:extLst>
              </a:tr>
              <a:tr h="453257">
                <a:tc vMerge="1">
                  <a:txBody>
                    <a:bodyPr/>
                    <a:lstStyle/>
                    <a:p>
                      <a:endParaRPr lang="pl-PL"/>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Konkurs Języka Angielskiego dla szkół podstawowych</a:t>
                      </a:r>
                    </a:p>
                  </a:txBody>
                  <a:tcPr marL="9525" marR="9525" marT="9525" marB="0" anchor="ctr">
                    <a:cell3D prstMaterial="dkEdge">
                      <a:bevel/>
                      <a:lightRig rig="flood" dir="t"/>
                    </a:cell3D>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pl-PL" sz="1200" b="0" kern="1200" noProof="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Mazowiecki Kurator Oświaty</a:t>
                      </a:r>
                    </a:p>
                  </a:txBody>
                  <a:tcPr marL="68580" marR="68580" marT="9525" marB="0" anchor="ctr">
                    <a:cell3D prstMaterial="dkEdge">
                      <a:bevel/>
                      <a:lightRig rig="flood" dir="t"/>
                    </a:cell3D>
                    <a:noFill/>
                  </a:tcPr>
                </a:tc>
                <a:tc vMerge="1">
                  <a:txBody>
                    <a:bodyPr/>
                    <a:lstStyle/>
                    <a:p>
                      <a:endParaRPr lang="pl-PL"/>
                    </a:p>
                  </a:txBody>
                  <a:tcPr/>
                </a:tc>
                <a:extLst>
                  <a:ext uri="{0D108BD9-81ED-4DB2-BD59-A6C34878D82A}">
                    <a16:rowId xmlns:a16="http://schemas.microsoft.com/office/drawing/2014/main" val="2677800411"/>
                  </a:ext>
                </a:extLst>
              </a:tr>
              <a:tr h="526985">
                <a:tc vMerge="1">
                  <a:txBody>
                    <a:bodyPr/>
                    <a:lstStyle/>
                    <a:p>
                      <a:endParaRPr lang="pl-PL"/>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Konkurs Historyczny dla szkół podstawowych</a:t>
                      </a:r>
                    </a:p>
                  </a:txBody>
                  <a:tcPr marL="9525" marR="9525" marT="9525" marB="0" anchor="ctr">
                    <a:cell3D prstMaterial="dkEdge">
                      <a:bevel/>
                      <a:lightRig rig="flood" dir="t"/>
                    </a:cell3D>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pl-PL" sz="1200" b="0" kern="1200" noProof="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Mazowiecki Kurator Oświaty</a:t>
                      </a:r>
                    </a:p>
                  </a:txBody>
                  <a:tcPr marL="68580" marR="68580" marT="9525" marB="0" anchor="ctr">
                    <a:cell3D prstMaterial="dkEdge">
                      <a:bevel/>
                      <a:lightRig rig="flood" dir="t"/>
                    </a:cell3D>
                    <a:noFill/>
                  </a:tcPr>
                </a:tc>
                <a:tc vMerge="1">
                  <a:txBody>
                    <a:bodyPr/>
                    <a:lstStyle/>
                    <a:p>
                      <a:endParaRPr lang="pl-PL"/>
                    </a:p>
                  </a:txBody>
                  <a:tcPr/>
                </a:tc>
                <a:extLst>
                  <a:ext uri="{0D108BD9-81ED-4DB2-BD59-A6C34878D82A}">
                    <a16:rowId xmlns:a16="http://schemas.microsoft.com/office/drawing/2014/main" val="704115508"/>
                  </a:ext>
                </a:extLst>
              </a:tr>
              <a:tr h="609569">
                <a:tc rowSpan="2">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pl-PL" sz="1200" b="0" i="0" u="none" strike="noStrike" kern="15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Szkoła Podstawowa </a:t>
                      </a:r>
                      <a:br>
                        <a:rPr kumimoji="0" lang="pl-PL" sz="1200" b="0" i="0" u="none" strike="noStrike" kern="15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br>
                      <a:r>
                        <a:rPr kumimoji="0" lang="pl-PL" sz="1200" b="0" i="0" u="none" strike="noStrike" kern="15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nr 2 im. Ewy Krauze w Piasecznie</a:t>
                      </a:r>
                    </a:p>
                    <a:p>
                      <a:pPr algn="l"/>
                      <a:endParaRPr lang="pl-PL" sz="1200" b="0" dirty="0">
                        <a:latin typeface="Calibri" panose="020F0502020204030204" pitchFamily="34" charset="0"/>
                        <a:cs typeface="Calibri" panose="020F0502020204030204" pitchFamily="34" charset="0"/>
                      </a:endParaRPr>
                    </a:p>
                  </a:txBody>
                  <a:tcPr marL="68346" marR="68346" marT="0" marB="0" anchor="ctr">
                    <a:cell3D prstMaterial="dkEdge">
                      <a:bevel/>
                      <a:lightRig rig="flood" dir="t"/>
                    </a:cell3D>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 Olimpiada Literatury i Języka Polskiego</a:t>
                      </a:r>
                    </a:p>
                  </a:txBody>
                  <a:tcPr marL="9525" marR="9525" marT="9525" marB="0" anchor="ctr">
                    <a:cell3D prstMaterial="dkEdge">
                      <a:bevel/>
                      <a:lightRig rig="flood" dir="t"/>
                    </a:cell3D>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pl-PL" sz="1200" b="0" kern="1200" noProof="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Komitet Główny Olimpiady Literatury i Języka Polskiego</a:t>
                      </a:r>
                    </a:p>
                  </a:txBody>
                  <a:tcPr marL="9525" marR="9525" marT="9525" marB="0" anchor="ctr">
                    <a:cell3D prstMaterial="dkEdge">
                      <a:bevel/>
                      <a:lightRig rig="flood" dir="t"/>
                    </a:cell3D>
                    <a:noFill/>
                  </a:tcPr>
                </a:tc>
                <a:tc rowSpan="2">
                  <a:txBody>
                    <a:bodyPr/>
                    <a:lstStyle/>
                    <a:p>
                      <a:pPr marL="0" algn="ctr" defTabSz="914400" rtl="0" eaLnBrk="1" latinLnBrk="0" hangingPunct="1">
                        <a:lnSpc>
                          <a:spcPct val="104000"/>
                        </a:lnSpc>
                        <a:spcAft>
                          <a:spcPts val="0"/>
                        </a:spcAft>
                      </a:pPr>
                      <a:r>
                        <a:rPr lang="pl-PL" sz="1200" b="0" kern="150" dirty="0">
                          <a:solidFill>
                            <a:schemeClr val="dk1"/>
                          </a:solidFill>
                          <a:effectLst/>
                          <a:latin typeface="Calibri" panose="020F0502020204030204" pitchFamily="34" charset="0"/>
                          <a:ea typeface="+mn-ea"/>
                          <a:cs typeface="Calibri" panose="020F0502020204030204" pitchFamily="34" charset="0"/>
                        </a:rPr>
                        <a:t>2</a:t>
                      </a:r>
                    </a:p>
                  </a:txBody>
                  <a:tcPr marL="68346" marR="68346" marT="0" marB="0" anchor="ctr">
                    <a:cell3D prstMaterial="dkEdge">
                      <a:bevel/>
                      <a:lightRig rig="flood" dir="t"/>
                    </a:cell3D>
                    <a:noFill/>
                  </a:tcPr>
                </a:tc>
                <a:extLst>
                  <a:ext uri="{0D108BD9-81ED-4DB2-BD59-A6C34878D82A}">
                    <a16:rowId xmlns:a16="http://schemas.microsoft.com/office/drawing/2014/main" val="1125751019"/>
                  </a:ext>
                </a:extLst>
              </a:tr>
              <a:tr h="734577">
                <a:tc vMerge="1">
                  <a:txBody>
                    <a:bodyPr/>
                    <a:lstStyle/>
                    <a:p>
                      <a:pPr algn="ctr">
                        <a:lnSpc>
                          <a:spcPct val="104000"/>
                        </a:lnSpc>
                        <a:spcAft>
                          <a:spcPts val="0"/>
                        </a:spcAft>
                      </a:pPr>
                      <a:endParaRPr lang="pl-PL" sz="1200" b="1" kern="150" dirty="0">
                        <a:effectLst/>
                        <a:latin typeface="+mn-lt"/>
                        <a:ea typeface="SimSun" panose="02010600030101010101" pitchFamily="2" charset="-122"/>
                        <a:cs typeface="Times New Roman" panose="02020603050405020304" pitchFamily="18" charset="0"/>
                      </a:endParaRPr>
                    </a:p>
                  </a:txBody>
                  <a:tcPr marL="68346" marR="68346" marT="0" marB="0" anchor="ctr">
                    <a:cell3D prstMaterial="dkEdge">
                      <a:bevel/>
                      <a:lightRig rig="flood" dir="t"/>
                    </a:cell3D>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1200" b="0"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rPr>
                        <a:t>XVIII Olimpiada Informatyczna Juniorów</a:t>
                      </a:r>
                    </a:p>
                  </a:txBody>
                  <a:tcPr marL="9525" marR="9525" marT="9525" marB="0" anchor="ctr">
                    <a:cell3D prstMaterial="dkEdge">
                      <a:bevel/>
                      <a:lightRig rig="flood" dir="t"/>
                    </a:cell3D>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pl-PL" sz="1200" b="0" kern="1200" noProof="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Komitet Główny Olimpiady Informatycznej Juniorów</a:t>
                      </a:r>
                    </a:p>
                    <a:p>
                      <a:pPr marL="0" algn="ctr" defTabSz="914400" rtl="0" eaLnBrk="1" latinLnBrk="0" hangingPunct="1">
                        <a:lnSpc>
                          <a:spcPct val="107000"/>
                        </a:lnSpc>
                        <a:spcAft>
                          <a:spcPts val="800"/>
                        </a:spcAft>
                      </a:pPr>
                      <a:endParaRPr lang="pl-PL" sz="1200" b="0" kern="1200" dirty="0">
                        <a:solidFill>
                          <a:schemeClr val="dk1"/>
                        </a:solidFill>
                        <a:effectLst/>
                        <a:latin typeface="Calibri" panose="020F0502020204030204" pitchFamily="34" charset="0"/>
                        <a:cs typeface="Calibri" panose="020F0502020204030204" pitchFamily="34" charset="0"/>
                      </a:endParaRPr>
                    </a:p>
                  </a:txBody>
                  <a:tcPr marL="9525" marR="9525" marT="9525" marB="0" anchor="ctr">
                    <a:cell3D prstMaterial="dkEdge">
                      <a:bevel/>
                      <a:lightRig rig="flood" dir="t"/>
                    </a:cell3D>
                    <a:noFill/>
                  </a:tcPr>
                </a:tc>
                <a:tc vMerge="1">
                  <a:txBody>
                    <a:bodyPr/>
                    <a:lstStyle/>
                    <a:p>
                      <a:pPr algn="ctr">
                        <a:lnSpc>
                          <a:spcPct val="104000"/>
                        </a:lnSpc>
                        <a:spcAft>
                          <a:spcPts val="0"/>
                        </a:spcAft>
                      </a:pPr>
                      <a:endParaRPr lang="pl-PL" sz="1400" kern="150" dirty="0">
                        <a:effectLst/>
                        <a:latin typeface="+mj-lt"/>
                        <a:cs typeface="Times New Roman" panose="02020603050405020304" pitchFamily="18" charset="0"/>
                      </a:endParaRPr>
                    </a:p>
                  </a:txBody>
                  <a:tcPr marL="68346" marR="68346" marT="0" marB="0" anchor="ctr">
                    <a:cell3D prstMaterial="dkEdge">
                      <a:bevel/>
                      <a:lightRig rig="flood" dir="t"/>
                    </a:cell3D>
                    <a:noFill/>
                  </a:tcPr>
                </a:tc>
                <a:extLst>
                  <a:ext uri="{0D108BD9-81ED-4DB2-BD59-A6C34878D82A}">
                    <a16:rowId xmlns:a16="http://schemas.microsoft.com/office/drawing/2014/main" val="4189366112"/>
                  </a:ext>
                </a:extLst>
              </a:tr>
              <a:tr h="489718">
                <a:tc rowSpan="3">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pl-PL" sz="1200" b="0" i="0" u="none" strike="noStrike" kern="150" cap="none" spc="0" normalizeH="0" baseline="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Szkoła Podstawowa im. Janusza Korczaka w Józefosławiu</a:t>
                      </a:r>
                    </a:p>
                  </a:txBody>
                  <a:tcPr marL="68346" marR="68346" marT="0" marB="0" anchor="ctr">
                    <a:cell3D prstMaterial="dkEdge">
                      <a:bevel/>
                      <a:lightRig rig="flood" dir="t"/>
                    </a:cell3D>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Konkurs Języka Angielskiego</a:t>
                      </a:r>
                    </a:p>
                  </a:txBody>
                  <a:tcPr marL="9525" marR="9525" marT="9525" marB="0" anchor="ctr">
                    <a:cell3D prstMaterial="dkEdge">
                      <a:bevel/>
                      <a:lightRig rig="flood" dir="t"/>
                    </a:cell3D>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pl-PL" sz="1200" b="0" kern="1200" noProof="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Mazowiecki Kurator Oświaty</a:t>
                      </a:r>
                    </a:p>
                    <a:p>
                      <a:pPr marL="0" algn="ctr" defTabSz="914400" rtl="0" eaLnBrk="1" latinLnBrk="0" hangingPunct="1">
                        <a:lnSpc>
                          <a:spcPct val="107000"/>
                        </a:lnSpc>
                        <a:spcAft>
                          <a:spcPts val="800"/>
                        </a:spcAft>
                      </a:pPr>
                      <a:endParaRPr lang="pl-PL" sz="1200" b="0" kern="1200" dirty="0">
                        <a:solidFill>
                          <a:schemeClr val="dk1"/>
                        </a:solidFill>
                        <a:effectLst/>
                        <a:latin typeface="Calibri" panose="020F0502020204030204" pitchFamily="34" charset="0"/>
                        <a:cs typeface="Calibri" panose="020F0502020204030204" pitchFamily="34" charset="0"/>
                      </a:endParaRPr>
                    </a:p>
                  </a:txBody>
                  <a:tcPr marL="9525" marR="9525" marT="9525" marB="0" anchor="ctr">
                    <a:cell3D prstMaterial="dkEdge">
                      <a:bevel/>
                      <a:lightRig rig="flood" dir="t"/>
                    </a:cell3D>
                    <a:noFill/>
                  </a:tcPr>
                </a:tc>
                <a:tc rowSpan="3">
                  <a:txBody>
                    <a:bodyPr/>
                    <a:lstStyle/>
                    <a:p>
                      <a:pPr marL="0" algn="ctr" defTabSz="914400" rtl="0" eaLnBrk="1" latinLnBrk="0" hangingPunct="1">
                        <a:lnSpc>
                          <a:spcPct val="104000"/>
                        </a:lnSpc>
                        <a:spcAft>
                          <a:spcPts val="0"/>
                        </a:spcAft>
                      </a:pPr>
                      <a:r>
                        <a:rPr lang="pl-PL" sz="1200" b="0" kern="150" dirty="0">
                          <a:solidFill>
                            <a:schemeClr val="dk1"/>
                          </a:solidFill>
                          <a:effectLst/>
                          <a:latin typeface="Calibri" panose="020F0502020204030204" pitchFamily="34" charset="0"/>
                          <a:ea typeface="+mn-ea"/>
                          <a:cs typeface="Calibri" panose="020F0502020204030204" pitchFamily="34" charset="0"/>
                        </a:rPr>
                        <a:t>2</a:t>
                      </a:r>
                    </a:p>
                  </a:txBody>
                  <a:tcPr marL="68346" marR="68346" marT="0" marB="0" anchor="ctr">
                    <a:cell3D prstMaterial="dkEdge">
                      <a:bevel/>
                      <a:lightRig rig="flood" dir="t"/>
                    </a:cell3D>
                    <a:noFill/>
                  </a:tcPr>
                </a:tc>
                <a:extLst>
                  <a:ext uri="{0D108BD9-81ED-4DB2-BD59-A6C34878D82A}">
                    <a16:rowId xmlns:a16="http://schemas.microsoft.com/office/drawing/2014/main" val="2738829623"/>
                  </a:ext>
                </a:extLst>
              </a:tr>
              <a:tr h="489719">
                <a:tc vMerge="1">
                  <a:txBody>
                    <a:bodyPr/>
                    <a:lstStyle/>
                    <a:p>
                      <a:endParaRPr lang="pl-PL"/>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Wojewódzki Konkurs Języka Angielskiego</a:t>
                      </a:r>
                    </a:p>
                  </a:txBody>
                  <a:tcPr marL="9525" marR="9525" marT="9525" marB="0" anchor="ctr">
                    <a:cell3D prstMaterial="dkEdge">
                      <a:bevel/>
                      <a:lightRig rig="flood" dir="t"/>
                    </a:cell3D>
                    <a:noFill/>
                  </a:tcPr>
                </a:tc>
                <a:tc>
                  <a:txBody>
                    <a:bodyPr/>
                    <a:lstStyle/>
                    <a:p>
                      <a:pPr marL="0" algn="ctr" defTabSz="914400" rtl="0" eaLnBrk="1" latinLnBrk="0" hangingPunct="1">
                        <a:lnSpc>
                          <a:spcPct val="107000"/>
                        </a:lnSpc>
                        <a:spcAft>
                          <a:spcPts val="800"/>
                        </a:spcAft>
                      </a:pPr>
                      <a:r>
                        <a:rPr lang="pl-PL" sz="1200" b="0" kern="1200" dirty="0">
                          <a:solidFill>
                            <a:schemeClr val="dk1"/>
                          </a:solidFill>
                          <a:effectLst/>
                          <a:latin typeface="Calibri" panose="020F0502020204030204" pitchFamily="34" charset="0"/>
                          <a:cs typeface="Calibri" panose="020F0502020204030204" pitchFamily="34" charset="0"/>
                        </a:rPr>
                        <a:t>English Language Workshop </a:t>
                      </a:r>
                    </a:p>
                  </a:txBody>
                  <a:tcPr marL="9525" marR="9525" marT="9525" marB="0" anchor="ctr">
                    <a:cell3D prstMaterial="dkEdge">
                      <a:bevel/>
                      <a:lightRig rig="flood" dir="t"/>
                    </a:cell3D>
                    <a:noFill/>
                  </a:tcPr>
                </a:tc>
                <a:tc vMerge="1">
                  <a:txBody>
                    <a:bodyPr/>
                    <a:lstStyle/>
                    <a:p>
                      <a:endParaRPr lang="pl-PL"/>
                    </a:p>
                  </a:txBody>
                  <a:tcPr/>
                </a:tc>
                <a:extLst>
                  <a:ext uri="{0D108BD9-81ED-4DB2-BD59-A6C34878D82A}">
                    <a16:rowId xmlns:a16="http://schemas.microsoft.com/office/drawing/2014/main" val="2698166186"/>
                  </a:ext>
                </a:extLst>
              </a:tr>
              <a:tr h="489718">
                <a:tc vMerge="1">
                  <a:txBody>
                    <a:bodyPr/>
                    <a:lstStyle/>
                    <a:p>
                      <a:endParaRPr lang="pl-PL"/>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Tematyczny Konkurs z wiedzy o społeczeństwie</a:t>
                      </a:r>
                    </a:p>
                  </a:txBody>
                  <a:tcPr marL="9525" marR="9525" marT="9525" marB="0" anchor="ctr">
                    <a:cell3D prstMaterial="dkEdge">
                      <a:bevel/>
                      <a:lightRig rig="flood" dir="t"/>
                    </a:cell3D>
                    <a:noFill/>
                  </a:tcPr>
                </a:tc>
                <a:tc>
                  <a:txBody>
                    <a:bodyPr/>
                    <a:lstStyle/>
                    <a:p>
                      <a:pPr marL="0" algn="ctr" defTabSz="914400" rtl="0" eaLnBrk="1" latinLnBrk="0" hangingPunct="1">
                        <a:lnSpc>
                          <a:spcPct val="107000"/>
                        </a:lnSpc>
                        <a:spcAft>
                          <a:spcPts val="800"/>
                        </a:spcAft>
                      </a:pPr>
                      <a:r>
                        <a:rPr lang="pl-PL" sz="1200" b="0" kern="1200" dirty="0">
                          <a:solidFill>
                            <a:schemeClr val="dk1"/>
                          </a:solidFill>
                          <a:effectLst/>
                          <a:latin typeface="Calibri" panose="020F0502020204030204" pitchFamily="34" charset="0"/>
                          <a:cs typeface="Calibri" panose="020F0502020204030204" pitchFamily="34" charset="0"/>
                        </a:rPr>
                        <a:t>Mazowiecki Kurator Oświaty</a:t>
                      </a:r>
                    </a:p>
                  </a:txBody>
                  <a:tcPr marL="9525" marR="9525" marT="9525" marB="0" anchor="ctr">
                    <a:cell3D prstMaterial="dkEdge">
                      <a:bevel/>
                      <a:lightRig rig="flood" dir="t"/>
                    </a:cell3D>
                    <a:noFill/>
                  </a:tcPr>
                </a:tc>
                <a:tc vMerge="1">
                  <a:txBody>
                    <a:bodyPr/>
                    <a:lstStyle/>
                    <a:p>
                      <a:endParaRPr lang="pl-PL"/>
                    </a:p>
                  </a:txBody>
                  <a:tcPr/>
                </a:tc>
                <a:extLst>
                  <a:ext uri="{0D108BD9-81ED-4DB2-BD59-A6C34878D82A}">
                    <a16:rowId xmlns:a16="http://schemas.microsoft.com/office/drawing/2014/main" val="4258468847"/>
                  </a:ext>
                </a:extLst>
              </a:tr>
            </a:tbl>
          </a:graphicData>
        </a:graphic>
      </p:graphicFrame>
      <p:sp>
        <p:nvSpPr>
          <p:cNvPr id="6" name="Prostokąt 5">
            <a:extLst>
              <a:ext uri="{FF2B5EF4-FFF2-40B4-BE49-F238E27FC236}">
                <a16:creationId xmlns:a16="http://schemas.microsoft.com/office/drawing/2014/main" id="{BE3F43F2-1181-42FD-AA04-A7B45764A204}"/>
              </a:ext>
            </a:extLst>
          </p:cNvPr>
          <p:cNvSpPr/>
          <p:nvPr/>
        </p:nvSpPr>
        <p:spPr>
          <a:xfrm>
            <a:off x="604963" y="1076830"/>
            <a:ext cx="7823199" cy="461665"/>
          </a:xfrm>
          <a:prstGeom prst="rect">
            <a:avLst/>
          </a:prstGeom>
        </p:spPr>
        <p:txBody>
          <a:bodyPr wrap="square">
            <a:spAutoFit/>
          </a:bodyPr>
          <a:lstStyle/>
          <a:p>
            <a:pPr algn="just"/>
            <a:r>
              <a:rPr lang="pl-PL" sz="1200" dirty="0"/>
              <a:t>Łączna wypłacona kwota stypendiów Burmistrza Miasta i Gminy Piaseczno dla laureatów  konkursów na szczeblu wojewódzkim i ogólnopolskim w roku szkolnym 2023/2024 wyniosła 44.000,00 zł.</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ymbol zastępczy numeru slajdu 5"/>
          <p:cNvSpPr>
            <a:spLocks noGrp="1"/>
          </p:cNvSpPr>
          <p:nvPr>
            <p:ph type="sldNum" sz="quarter" idx="12"/>
          </p:nvPr>
        </p:nvSpPr>
        <p:spPr bwMode="auto">
          <a:xfrm>
            <a:off x="3742142" y="6327479"/>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FA29943E-1310-47F0-9940-3FFAE4269EF5}" type="slidenum">
              <a:rPr lang="pl-PL" altLang="pl-PL" sz="1200" smtClean="0">
                <a:solidFill>
                  <a:srgbClr val="7F7F7F"/>
                </a:solidFill>
              </a:rPr>
              <a:pPr>
                <a:spcBef>
                  <a:spcPct val="0"/>
                </a:spcBef>
                <a:spcAft>
                  <a:spcPct val="0"/>
                </a:spcAft>
                <a:buClrTx/>
                <a:buSzTx/>
                <a:buFontTx/>
                <a:buNone/>
              </a:pPr>
              <a:t>48</a:t>
            </a:fld>
            <a:endParaRPr lang="pl-PL" altLang="pl-PL" sz="1200" dirty="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IV. INNE ZADANIA DOTYCZĄCE OBSZARU OŚWIATY</a:t>
            </a:r>
          </a:p>
          <a:p>
            <a:pPr marL="182880" indent="0">
              <a:buFont typeface="Georgia" pitchFamily="18" charset="0"/>
              <a:buNone/>
              <a:defRPr/>
            </a:pPr>
            <a:endParaRPr lang="pl-PL" sz="1200" dirty="0">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84213" y="664044"/>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mj-lt"/>
                <a:ea typeface="+mj-ea"/>
                <a:cs typeface="+mj-cs"/>
              </a:rPr>
              <a:t>Laureaci konkursów na szczeblu krajowym i międzynarodowym</a:t>
            </a:r>
          </a:p>
        </p:txBody>
      </p:sp>
      <p:graphicFrame>
        <p:nvGraphicFramePr>
          <p:cNvPr id="3" name="Tabela 2"/>
          <p:cNvGraphicFramePr>
            <a:graphicFrameLocks noGrp="1"/>
          </p:cNvGraphicFramePr>
          <p:nvPr>
            <p:extLst>
              <p:ext uri="{D42A27DB-BD31-4B8C-83A1-F6EECF244321}">
                <p14:modId xmlns:p14="http://schemas.microsoft.com/office/powerpoint/2010/main" val="1080610406"/>
              </p:ext>
            </p:extLst>
          </p:nvPr>
        </p:nvGraphicFramePr>
        <p:xfrm>
          <a:off x="537612" y="1268760"/>
          <a:ext cx="7922175" cy="2855440"/>
        </p:xfrm>
        <a:graphic>
          <a:graphicData uri="http://schemas.openxmlformats.org/drawingml/2006/table">
            <a:tbl>
              <a:tblPr>
                <a:tableStyleId>{8A107856-5554-42FB-B03E-39F5DBC370BA}</a:tableStyleId>
              </a:tblPr>
              <a:tblGrid>
                <a:gridCol w="187414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007467">
                  <a:extLst>
                    <a:ext uri="{9D8B030D-6E8A-4147-A177-3AD203B41FA5}">
                      <a16:colId xmlns:a16="http://schemas.microsoft.com/office/drawing/2014/main" val="20003"/>
                    </a:ext>
                  </a:extLst>
                </a:gridCol>
              </a:tblGrid>
              <a:tr h="432048">
                <a:tc>
                  <a:txBody>
                    <a:bodyPr/>
                    <a:lstStyle/>
                    <a:p>
                      <a:pPr algn="ctr">
                        <a:lnSpc>
                          <a:spcPct val="104000"/>
                        </a:lnSpc>
                        <a:spcAft>
                          <a:spcPts val="0"/>
                        </a:spcAft>
                      </a:pPr>
                      <a:r>
                        <a:rPr lang="pl-PL" sz="1200" b="1" kern="150" dirty="0">
                          <a:effectLst/>
                          <a:latin typeface="+mn-lt"/>
                        </a:rPr>
                        <a:t>Placówka</a:t>
                      </a:r>
                      <a:endParaRPr lang="pl-PL" sz="1200" b="1" kern="150" dirty="0">
                        <a:effectLst/>
                        <a:latin typeface="+mn-lt"/>
                        <a:ea typeface="SimSun" panose="02010600030101010101" pitchFamily="2" charset="-122"/>
                        <a:cs typeface="Arial" panose="020B0604020202020204" pitchFamily="34" charset="0"/>
                      </a:endParaRPr>
                    </a:p>
                  </a:txBody>
                  <a:tcPr marL="68346" marR="68346" marT="0" marB="0" anchor="ctr">
                    <a:cell3D prstMaterial="dkEdge">
                      <a:bevel/>
                      <a:lightRig rig="flood" dir="t"/>
                    </a:cell3D>
                    <a:noFill/>
                  </a:tcPr>
                </a:tc>
                <a:tc>
                  <a:txBody>
                    <a:bodyPr/>
                    <a:lstStyle/>
                    <a:p>
                      <a:pPr algn="ctr">
                        <a:lnSpc>
                          <a:spcPct val="104000"/>
                        </a:lnSpc>
                        <a:spcAft>
                          <a:spcPts val="0"/>
                        </a:spcAft>
                      </a:pPr>
                      <a:r>
                        <a:rPr lang="pl-PL" sz="1200" b="1" kern="150" dirty="0">
                          <a:effectLst/>
                          <a:latin typeface="+mn-lt"/>
                        </a:rPr>
                        <a:t>Nazwa konkursu</a:t>
                      </a:r>
                      <a:endParaRPr lang="pl-PL" sz="1200" b="1" kern="150" dirty="0">
                        <a:effectLst/>
                        <a:latin typeface="+mn-lt"/>
                        <a:ea typeface="SimSun" panose="02010600030101010101" pitchFamily="2" charset="-122"/>
                        <a:cs typeface="Arial" panose="020B0604020202020204" pitchFamily="34" charset="0"/>
                      </a:endParaRPr>
                    </a:p>
                  </a:txBody>
                  <a:tcPr marL="68346" marR="68346" marT="0" marB="0" anchor="ctr">
                    <a:cell3D prstMaterial="dkEdge">
                      <a:bevel/>
                      <a:lightRig rig="flood" dir="t"/>
                    </a:cell3D>
                    <a:noFill/>
                  </a:tcPr>
                </a:tc>
                <a:tc>
                  <a:txBody>
                    <a:bodyPr/>
                    <a:lstStyle/>
                    <a:p>
                      <a:pPr algn="ctr">
                        <a:lnSpc>
                          <a:spcPct val="104000"/>
                        </a:lnSpc>
                        <a:spcAft>
                          <a:spcPts val="0"/>
                        </a:spcAft>
                      </a:pPr>
                      <a:r>
                        <a:rPr lang="pl-PL" sz="1200" b="1" kern="150" dirty="0">
                          <a:effectLst/>
                          <a:latin typeface="+mn-lt"/>
                        </a:rPr>
                        <a:t>Organizator/patronat</a:t>
                      </a:r>
                      <a:endParaRPr lang="pl-PL" sz="1200" b="1" kern="150" dirty="0">
                        <a:effectLst/>
                        <a:latin typeface="+mn-lt"/>
                        <a:ea typeface="SimSun" panose="02010600030101010101" pitchFamily="2" charset="-122"/>
                        <a:cs typeface="Arial" panose="020B0604020202020204" pitchFamily="34" charset="0"/>
                      </a:endParaRPr>
                    </a:p>
                  </a:txBody>
                  <a:tcPr marL="68346" marR="68346" marT="0" marB="0" anchor="ctr">
                    <a:cell3D prstMaterial="dkEdge">
                      <a:bevel/>
                      <a:lightRig rig="flood" dir="t"/>
                    </a:cell3D>
                    <a:noFill/>
                  </a:tcPr>
                </a:tc>
                <a:tc>
                  <a:txBody>
                    <a:bodyPr/>
                    <a:lstStyle/>
                    <a:p>
                      <a:pPr algn="ctr">
                        <a:lnSpc>
                          <a:spcPct val="104000"/>
                        </a:lnSpc>
                        <a:spcAft>
                          <a:spcPts val="0"/>
                        </a:spcAft>
                      </a:pPr>
                      <a:r>
                        <a:rPr lang="pl-PL" sz="1200" b="1" kern="150" dirty="0">
                          <a:effectLst/>
                          <a:latin typeface="+mn-lt"/>
                        </a:rPr>
                        <a:t>Liczba uczniów</a:t>
                      </a:r>
                      <a:endParaRPr lang="pl-PL" sz="1200" b="1" kern="150" dirty="0">
                        <a:effectLst/>
                        <a:latin typeface="+mn-lt"/>
                        <a:ea typeface="SimSun" panose="02010600030101010101" pitchFamily="2" charset="-122"/>
                        <a:cs typeface="Arial" panose="020B0604020202020204" pitchFamily="34" charset="0"/>
                      </a:endParaRPr>
                    </a:p>
                  </a:txBody>
                  <a:tcPr marL="68346" marR="68346" marT="0" marB="0" anchor="ctr">
                    <a:cell3D prstMaterial="dkEdge">
                      <a:bevel/>
                      <a:lightRig rig="flood" dir="t"/>
                    </a:cell3D>
                    <a:noFill/>
                  </a:tcPr>
                </a:tc>
                <a:extLst>
                  <a:ext uri="{0D108BD9-81ED-4DB2-BD59-A6C34878D82A}">
                    <a16:rowId xmlns:a16="http://schemas.microsoft.com/office/drawing/2014/main" val="10000"/>
                  </a:ext>
                </a:extLst>
              </a:tr>
              <a:tr h="306718">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kern="1200" dirty="0">
                          <a:solidFill>
                            <a:schemeClr val="dk1"/>
                          </a:solidFill>
                          <a:latin typeface="Calibri" panose="020F0502020204030204" pitchFamily="34" charset="0"/>
                          <a:ea typeface="+mn-ea"/>
                          <a:cs typeface="Calibri" panose="020F0502020204030204" pitchFamily="34" charset="0"/>
                        </a:rPr>
                        <a:t>Szkoła Podstawowa w Zalesiu Górnym</a:t>
                      </a:r>
                    </a:p>
                    <a:p>
                      <a:pPr algn="l"/>
                      <a:endParaRPr lang="pl-PL" sz="1200" dirty="0">
                        <a:latin typeface="Calibri" panose="020F0502020204030204" pitchFamily="34" charset="0"/>
                        <a:cs typeface="Calibri" panose="020F0502020204030204" pitchFamily="34" charset="0"/>
                      </a:endParaRPr>
                    </a:p>
                  </a:txBody>
                  <a:tcPr marL="68346" marR="68346" marT="0" marB="0" anchor="ctr">
                    <a:cell3D prstMaterial="dkEdge">
                      <a:bevel/>
                      <a:lightRig rig="flood" dir="t"/>
                    </a:cell3D>
                    <a:noFill/>
                  </a:tcPr>
                </a:tc>
                <a:tc>
                  <a:txBody>
                    <a:bodyPr/>
                    <a:lstStyle/>
                    <a:p>
                      <a:r>
                        <a:rPr lang="pl-PL" sz="1200" b="0" dirty="0">
                          <a:latin typeface="Calibri" panose="020F0502020204030204" pitchFamily="34" charset="0"/>
                          <a:cs typeface="Calibri" panose="020F0502020204030204" pitchFamily="34" charset="0"/>
                        </a:rPr>
                        <a:t>Konkurs Matematyczny</a:t>
                      </a:r>
                    </a:p>
                  </a:txBody>
                  <a:tcPr marL="9525" marR="9525" marT="9525" marB="0" anchor="ctr">
                    <a:cell3D prstMaterial="dkEdge">
                      <a:bevel/>
                      <a:lightRig rig="flood" dir="t"/>
                    </a:cell3D>
                    <a:noFill/>
                  </a:tcPr>
                </a:tc>
                <a:tc>
                  <a:txBody>
                    <a:bodyPr/>
                    <a:lstStyle/>
                    <a:p>
                      <a:r>
                        <a:rPr lang="pl-PL" sz="1200" b="0" dirty="0">
                          <a:latin typeface="Calibri" panose="020F0502020204030204" pitchFamily="34" charset="0"/>
                          <a:cs typeface="Calibri" panose="020F0502020204030204" pitchFamily="34" charset="0"/>
                        </a:rPr>
                        <a:t>Mazowiecki Kurator Oświaty</a:t>
                      </a:r>
                    </a:p>
                  </a:txBody>
                  <a:tcPr marL="52070" marR="52070" marT="9525" marB="0" anchor="ctr">
                    <a:cell3D prstMaterial="dkEdge">
                      <a:bevel/>
                      <a:lightRig rig="flood" dir="t"/>
                    </a:cell3D>
                    <a:noFill/>
                  </a:tcPr>
                </a:tc>
                <a:tc rowSpan="3">
                  <a:txBody>
                    <a:bodyPr/>
                    <a:lstStyle/>
                    <a:p>
                      <a:pPr algn="ctr"/>
                      <a:r>
                        <a:rPr lang="pl-PL" sz="1200" b="1" dirty="0">
                          <a:latin typeface="Calibri" panose="020F0502020204030204" pitchFamily="34" charset="0"/>
                          <a:cs typeface="Calibri" panose="020F0502020204030204" pitchFamily="34" charset="0"/>
                        </a:rPr>
                        <a:t>2</a:t>
                      </a:r>
                    </a:p>
                  </a:txBody>
                  <a:tcPr marL="51843" marR="51843" marT="0" marB="0" anchor="ctr">
                    <a:cell3D prstMaterial="dkEdge">
                      <a:bevel/>
                      <a:lightRig rig="flood" dir="t"/>
                    </a:cell3D>
                    <a:noFill/>
                  </a:tcPr>
                </a:tc>
                <a:extLst>
                  <a:ext uri="{0D108BD9-81ED-4DB2-BD59-A6C34878D82A}">
                    <a16:rowId xmlns:a16="http://schemas.microsoft.com/office/drawing/2014/main" val="1111859309"/>
                  </a:ext>
                </a:extLst>
              </a:tr>
              <a:tr h="303956">
                <a:tc vMerge="1">
                  <a:txBody>
                    <a:bodyPr/>
                    <a:lstStyle/>
                    <a:p>
                      <a:endParaRPr lang="pl-PL"/>
                    </a:p>
                  </a:txBody>
                  <a:tcPr/>
                </a:tc>
                <a:tc>
                  <a:txBody>
                    <a:bodyPr/>
                    <a:lstStyle/>
                    <a:p>
                      <a:r>
                        <a:rPr lang="pl-PL" sz="1200" b="0" dirty="0">
                          <a:latin typeface="Calibri" panose="020F0502020204030204" pitchFamily="34" charset="0"/>
                          <a:cs typeface="Calibri" panose="020F0502020204030204" pitchFamily="34" charset="0"/>
                        </a:rPr>
                        <a:t>Interdyscyplinarny Konkurs o Zdrowiu „</a:t>
                      </a:r>
                      <a:r>
                        <a:rPr lang="pl-PL" sz="1200" b="0" dirty="0" err="1">
                          <a:latin typeface="Calibri" panose="020F0502020204030204" pitchFamily="34" charset="0"/>
                          <a:cs typeface="Calibri" panose="020F0502020204030204" pitchFamily="34" charset="0"/>
                        </a:rPr>
                        <a:t>Higieja</a:t>
                      </a:r>
                      <a:r>
                        <a:rPr lang="pl-PL" sz="1200" b="0" dirty="0">
                          <a:latin typeface="Calibri" panose="020F0502020204030204" pitchFamily="34" charset="0"/>
                          <a:cs typeface="Calibri" panose="020F0502020204030204" pitchFamily="34" charset="0"/>
                        </a:rPr>
                        <a:t>”</a:t>
                      </a:r>
                    </a:p>
                  </a:txBody>
                  <a:tcPr marL="9525" marR="9525" marT="9525" marB="0" anchor="ctr">
                    <a:cell3D prstMaterial="dkEdge">
                      <a:bevel/>
                      <a:lightRig rig="flood" dir="t"/>
                    </a:cell3D>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Mazowiecki Kurator Oświaty</a:t>
                      </a:r>
                      <a:endParaRPr kumimoji="0" lang="pl-P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52070" marR="52070" marT="9525" marB="0" anchor="ctr">
                    <a:cell3D prstMaterial="dkEdge">
                      <a:bevel/>
                      <a:lightRig rig="flood" dir="t"/>
                    </a:cell3D>
                    <a:noFill/>
                  </a:tcPr>
                </a:tc>
                <a:tc vMerge="1">
                  <a:txBody>
                    <a:bodyPr/>
                    <a:lstStyle/>
                    <a:p>
                      <a:endParaRPr lang="pl-PL" dirty="0"/>
                    </a:p>
                  </a:txBody>
                  <a:tcPr marL="51843" marR="51843" marT="0" marB="0" anchor="ctr">
                    <a:cell3D prstMaterial="dkEdge">
                      <a:bevel/>
                      <a:lightRig rig="flood" dir="t"/>
                    </a:cell3D>
                    <a:noFill/>
                  </a:tcPr>
                </a:tc>
                <a:extLst>
                  <a:ext uri="{0D108BD9-81ED-4DB2-BD59-A6C34878D82A}">
                    <a16:rowId xmlns:a16="http://schemas.microsoft.com/office/drawing/2014/main" val="3059851367"/>
                  </a:ext>
                </a:extLst>
              </a:tr>
              <a:tr h="316656">
                <a:tc vMerge="1">
                  <a:txBody>
                    <a:bodyPr/>
                    <a:lstStyle/>
                    <a:p>
                      <a:endParaRPr lang="pl-PL"/>
                    </a:p>
                  </a:txBody>
                  <a:tcPr/>
                </a:tc>
                <a:tc>
                  <a:txBody>
                    <a:bodyPr/>
                    <a:lstStyle/>
                    <a:p>
                      <a:r>
                        <a:rPr lang="pl-PL" sz="1200" b="0" dirty="0">
                          <a:latin typeface="Calibri" panose="020F0502020204030204" pitchFamily="34" charset="0"/>
                          <a:cs typeface="Calibri" panose="020F0502020204030204" pitchFamily="34" charset="0"/>
                        </a:rPr>
                        <a:t>Konkurs Biologiczny</a:t>
                      </a:r>
                    </a:p>
                  </a:txBody>
                  <a:tcPr marL="9525" marR="9525" marT="9525" marB="0" anchor="ctr">
                    <a:cell3D prstMaterial="dkEdge">
                      <a:bevel/>
                      <a:lightRig rig="flood" dir="t"/>
                    </a:cell3D>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Mazowiecki Kurator Oświaty</a:t>
                      </a:r>
                    </a:p>
                  </a:txBody>
                  <a:tcPr marL="52070" marR="52070" marT="9525" marB="0" anchor="ctr">
                    <a:cell3D prstMaterial="dkEdge">
                      <a:bevel/>
                      <a:lightRig rig="flood" dir="t"/>
                    </a:cell3D>
                    <a:noFill/>
                  </a:tcPr>
                </a:tc>
                <a:tc vMerge="1">
                  <a:txBody>
                    <a:bodyPr/>
                    <a:lstStyle/>
                    <a:p>
                      <a:endParaRPr lang="pl-PL"/>
                    </a:p>
                  </a:txBody>
                  <a:tcPr/>
                </a:tc>
                <a:extLst>
                  <a:ext uri="{0D108BD9-81ED-4DB2-BD59-A6C34878D82A}">
                    <a16:rowId xmlns:a16="http://schemas.microsoft.com/office/drawing/2014/main" val="3879562151"/>
                  </a:ext>
                </a:extLst>
              </a:tr>
              <a:tr h="640575">
                <a:tc rowSpan="2">
                  <a:txBody>
                    <a:bodyPr/>
                    <a:lstStyle/>
                    <a:p>
                      <a:pPr algn="l"/>
                      <a:r>
                        <a:rPr lang="pl-PL" sz="1200" b="0" dirty="0">
                          <a:latin typeface="Calibri" panose="020F0502020204030204" pitchFamily="34" charset="0"/>
                          <a:cs typeface="Calibri" panose="020F0502020204030204" pitchFamily="34" charset="0"/>
                        </a:rPr>
                        <a:t>Szkoła Podstawowa w Chylicach</a:t>
                      </a:r>
                    </a:p>
                  </a:txBody>
                  <a:tcPr marL="52070" marR="52070" marT="9525" marB="0" anchor="ctr">
                    <a:cell3D prstMaterial="dkEdge">
                      <a:bevel/>
                      <a:lightRig rig="flood" dir="t"/>
                    </a:cell3D>
                    <a:noFill/>
                  </a:tcPr>
                </a:tc>
                <a:tc>
                  <a:txBody>
                    <a:bodyPr/>
                    <a:lstStyle/>
                    <a:p>
                      <a:r>
                        <a:rPr lang="pl-PL" sz="1200" b="0" dirty="0">
                          <a:latin typeface="Calibri" panose="020F0502020204030204" pitchFamily="34" charset="0"/>
                          <a:cs typeface="Calibri" panose="020F0502020204030204" pitchFamily="34" charset="0"/>
                        </a:rPr>
                        <a:t>XXIX Ogólnopolski Konkurs Historyczny im. Majora marka Gajewskiego „Losy żołnierzy i dzieje oręża polskiego w latach 1768-1864 od Konfederacji Barskiej do Powstania Styczniowego- za wolność Waszą i naszą”</a:t>
                      </a:r>
                    </a:p>
                  </a:txBody>
                  <a:tcPr marL="9525" marR="9525" marT="9525" marB="0" anchor="ctr">
                    <a:cell3D prstMaterial="dkEdge">
                      <a:bevel/>
                      <a:lightRig rig="flood" dir="t"/>
                    </a:cell3D>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Mazowiecki Kurator Oświaty</a:t>
                      </a:r>
                      <a:endParaRPr kumimoji="0" lang="pl-P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52070" marR="52070" marT="9525" marB="0" anchor="ctr">
                    <a:cell3D prstMaterial="dkEdge">
                      <a:bevel/>
                      <a:lightRig rig="flood" dir="t"/>
                    </a:cell3D>
                    <a:noFill/>
                  </a:tcPr>
                </a:tc>
                <a:tc rowSpan="2">
                  <a:txBody>
                    <a:bodyPr/>
                    <a:lstStyle/>
                    <a:p>
                      <a:pPr algn="ctr"/>
                      <a:r>
                        <a:rPr lang="pl-PL" sz="1200" b="0" dirty="0">
                          <a:latin typeface="Calibri" panose="020F0502020204030204" pitchFamily="34" charset="0"/>
                          <a:cs typeface="Calibri" panose="020F0502020204030204" pitchFamily="34" charset="0"/>
                        </a:rPr>
                        <a:t>2</a:t>
                      </a:r>
                    </a:p>
                  </a:txBody>
                  <a:tcPr marL="51843" marR="51843" marT="0" marB="0" anchor="ctr">
                    <a:cell3D prstMaterial="dkEdge">
                      <a:bevel/>
                      <a:lightRig rig="flood" dir="t"/>
                    </a:cell3D>
                    <a:noFill/>
                  </a:tcPr>
                </a:tc>
                <a:extLst>
                  <a:ext uri="{0D108BD9-81ED-4DB2-BD59-A6C34878D82A}">
                    <a16:rowId xmlns:a16="http://schemas.microsoft.com/office/drawing/2014/main" val="4056013769"/>
                  </a:ext>
                </a:extLst>
              </a:tr>
              <a:tr h="572137">
                <a:tc vMerge="1">
                  <a:txBody>
                    <a:bodyPr/>
                    <a:lstStyle/>
                    <a:p>
                      <a:endParaRPr lang="pl-PL" dirty="0"/>
                    </a:p>
                  </a:txBody>
                  <a:tcPr/>
                </a:tc>
                <a:tc>
                  <a:txBody>
                    <a:bodyPr/>
                    <a:lstStyle/>
                    <a:p>
                      <a:pPr algn="ctr"/>
                      <a:r>
                        <a:rPr lang="pl-PL" sz="1200" b="0" dirty="0">
                          <a:latin typeface="Calibri" panose="020F0502020204030204" pitchFamily="34" charset="0"/>
                          <a:cs typeface="Calibri" panose="020F0502020204030204" pitchFamily="34" charset="0"/>
                        </a:rPr>
                        <a:t>Konkurs Matematyczny</a:t>
                      </a:r>
                    </a:p>
                  </a:txBody>
                  <a:tcPr marL="9525" marR="9525" marT="9525" marB="0" anchor="ctr">
                    <a:cell3D prstMaterial="dkEdge">
                      <a:bevel/>
                      <a:lightRig rig="flood" dir="t"/>
                    </a:cell3D>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Mazowiecki Kurator Oświaty</a:t>
                      </a:r>
                    </a:p>
                  </a:txBody>
                  <a:tcPr marL="52070" marR="52070" marT="9525" marB="0" anchor="ctr">
                    <a:cell3D prstMaterial="dkEdge">
                      <a:bevel/>
                      <a:lightRig rig="flood" dir="t"/>
                    </a:cell3D>
                    <a:noFill/>
                  </a:tcPr>
                </a:tc>
                <a:tc vMerge="1">
                  <a:txBody>
                    <a:bodyPr/>
                    <a:lstStyle/>
                    <a:p>
                      <a:pPr algn="ctr"/>
                      <a:endParaRPr lang="pl-PL" sz="1200" b="0" dirty="0"/>
                    </a:p>
                  </a:txBody>
                  <a:tcPr marL="51843" marR="51843" marT="0" marB="0" anchor="ctr">
                    <a:cell3D prstMaterial="dkEdge">
                      <a:bevel/>
                      <a:lightRig rig="flood" dir="t"/>
                    </a:cell3D>
                    <a:noFill/>
                  </a:tcPr>
                </a:tc>
                <a:extLst>
                  <a:ext uri="{0D108BD9-81ED-4DB2-BD59-A6C34878D82A}">
                    <a16:rowId xmlns:a16="http://schemas.microsoft.com/office/drawing/2014/main" val="3825879019"/>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D0EEA48D-7BCD-46A2-A44D-B638C44CE134}" type="slidenum">
              <a:rPr lang="pl-PL" altLang="pl-PL" sz="1200" smtClean="0">
                <a:solidFill>
                  <a:srgbClr val="7F7F7F"/>
                </a:solidFill>
              </a:rPr>
              <a:pPr>
                <a:spcBef>
                  <a:spcPct val="0"/>
                </a:spcBef>
                <a:spcAft>
                  <a:spcPct val="0"/>
                </a:spcAft>
                <a:buClrTx/>
                <a:buSzTx/>
                <a:buFontTx/>
                <a:buNone/>
              </a:pPr>
              <a:t>49</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IV. INNE ZADANIA DOTYCZĄCE OBSZARU OŚWIATY</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pl-PL" sz="1600" b="1" dirty="0">
              <a:solidFill>
                <a:srgbClr val="0070C0"/>
              </a:solidFill>
              <a:latin typeface="Trebuchet MS"/>
            </a:endParaRPr>
          </a:p>
          <a:p>
            <a:pPr>
              <a:defRPr/>
            </a:pPr>
            <a:r>
              <a:rPr lang="pl-PL" sz="1600" b="1" dirty="0">
                <a:solidFill>
                  <a:srgbClr val="0070C0"/>
                </a:solidFill>
                <a:latin typeface="Trebuchet MS"/>
              </a:rPr>
              <a:t>Realizacja akcji "Lato w mieście”</a:t>
            </a:r>
          </a:p>
          <a:p>
            <a:pPr>
              <a:defRPr/>
            </a:pPr>
            <a:endParaRPr lang="pl-PL" sz="1600" b="1" dirty="0">
              <a:solidFill>
                <a:srgbClr val="0070C0"/>
              </a:solidFill>
              <a:latin typeface="Trebuchet MS"/>
            </a:endParaRPr>
          </a:p>
          <a:p>
            <a:pPr algn="just">
              <a:spcAft>
                <a:spcPts val="600"/>
              </a:spcAft>
            </a:pPr>
            <a:r>
              <a:rPr lang="pl-PL" sz="1400" dirty="0">
                <a:solidFill>
                  <a:prstClr val="black"/>
                </a:solidFill>
              </a:rPr>
              <a:t>Akcja finansowana była przez Urząd Miasta i Gminy Piaseczno zaś wyżywienie w formie śniadania i obiadu pokrywali rodzice.</a:t>
            </a:r>
          </a:p>
        </p:txBody>
      </p:sp>
      <p:sp>
        <p:nvSpPr>
          <p:cNvPr id="68614" name="Prostokąt 2"/>
          <p:cNvSpPr>
            <a:spLocks noChangeArrowheads="1"/>
          </p:cNvSpPr>
          <p:nvPr/>
        </p:nvSpPr>
        <p:spPr bwMode="auto">
          <a:xfrm>
            <a:off x="5220072" y="3814490"/>
            <a:ext cx="3339592" cy="12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Aft>
                <a:spcPts val="800"/>
              </a:spcAft>
            </a:pPr>
            <a:r>
              <a:rPr lang="pl-PL" altLang="pl-PL" sz="1200" i="1" dirty="0">
                <a:solidFill>
                  <a:prstClr val="black"/>
                </a:solidFill>
              </a:rPr>
              <a:t> </a:t>
            </a:r>
            <a:endParaRPr lang="pl-PL" sz="1200" dirty="0">
              <a:solidFill>
                <a:prstClr val="black"/>
              </a:solidFill>
            </a:endParaRPr>
          </a:p>
          <a:p>
            <a:pPr algn="just">
              <a:lnSpc>
                <a:spcPct val="150000"/>
              </a:lnSpc>
              <a:spcAft>
                <a:spcPts val="800"/>
              </a:spcAft>
            </a:pPr>
            <a:endParaRPr lang="pl-PL" altLang="pl-PL" sz="1600" dirty="0">
              <a:solidFill>
                <a:prstClr val="black"/>
              </a:solidFill>
            </a:endParaRPr>
          </a:p>
          <a:p>
            <a:pPr algn="just">
              <a:lnSpc>
                <a:spcPct val="150000"/>
              </a:lnSpc>
              <a:spcAft>
                <a:spcPts val="800"/>
              </a:spcAft>
            </a:pPr>
            <a:r>
              <a:rPr lang="pl-PL" altLang="pl-PL" sz="1600" dirty="0">
                <a:solidFill>
                  <a:prstClr val="black"/>
                </a:solidFill>
              </a:rPr>
              <a:t>                                                                               </a:t>
            </a:r>
          </a:p>
        </p:txBody>
      </p:sp>
      <p:pic>
        <p:nvPicPr>
          <p:cNvPr id="2" name="Obraz 1">
            <a:extLst>
              <a:ext uri="{FF2B5EF4-FFF2-40B4-BE49-F238E27FC236}">
                <a16:creationId xmlns:a16="http://schemas.microsoft.com/office/drawing/2014/main" id="{3F439BAA-0CB2-4BE7-923A-CB7EA01EC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56" y="4606197"/>
            <a:ext cx="3297490" cy="1991155"/>
          </a:xfrm>
          <a:prstGeom prst="rect">
            <a:avLst/>
          </a:prstGeom>
        </p:spPr>
      </p:pic>
      <p:pic>
        <p:nvPicPr>
          <p:cNvPr id="6" name="Obraz 5">
            <a:extLst>
              <a:ext uri="{FF2B5EF4-FFF2-40B4-BE49-F238E27FC236}">
                <a16:creationId xmlns:a16="http://schemas.microsoft.com/office/drawing/2014/main" id="{DAA5981F-8AAE-4519-8586-DF5EAD6CA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236" y="4636085"/>
            <a:ext cx="2571750" cy="1926330"/>
          </a:xfrm>
          <a:prstGeom prst="rect">
            <a:avLst/>
          </a:prstGeom>
        </p:spPr>
      </p:pic>
      <p:pic>
        <p:nvPicPr>
          <p:cNvPr id="7" name="Obraz 6">
            <a:extLst>
              <a:ext uri="{FF2B5EF4-FFF2-40B4-BE49-F238E27FC236}">
                <a16:creationId xmlns:a16="http://schemas.microsoft.com/office/drawing/2014/main" id="{3B6AF679-42A3-4596-9CEC-7DC621B5DE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7451" y="3195519"/>
            <a:ext cx="1726058" cy="2438400"/>
          </a:xfrm>
          <a:prstGeom prst="rect">
            <a:avLst/>
          </a:prstGeom>
        </p:spPr>
      </p:pic>
      <p:pic>
        <p:nvPicPr>
          <p:cNvPr id="8" name="Obraz 7">
            <a:extLst>
              <a:ext uri="{FF2B5EF4-FFF2-40B4-BE49-F238E27FC236}">
                <a16:creationId xmlns:a16="http://schemas.microsoft.com/office/drawing/2014/main" id="{23A9EF61-8950-497D-B8BF-E009F72B4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356" y="2327645"/>
            <a:ext cx="3297490" cy="2104443"/>
          </a:xfrm>
          <a:prstGeom prst="rect">
            <a:avLst/>
          </a:prstGeom>
        </p:spPr>
      </p:pic>
      <p:pic>
        <p:nvPicPr>
          <p:cNvPr id="11" name="Obraz 10">
            <a:extLst>
              <a:ext uri="{FF2B5EF4-FFF2-40B4-BE49-F238E27FC236}">
                <a16:creationId xmlns:a16="http://schemas.microsoft.com/office/drawing/2014/main" id="{8D0B7DC2-CA36-4778-ADF5-7BC0C67458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830" y="2327645"/>
            <a:ext cx="2558561" cy="2027655"/>
          </a:xfrm>
          <a:prstGeom prst="rect">
            <a:avLst/>
          </a:prstGeom>
        </p:spPr>
      </p:pic>
    </p:spTree>
    <p:extLst>
      <p:ext uri="{BB962C8B-B14F-4D97-AF65-F5344CB8AC3E}">
        <p14:creationId xmlns:p14="http://schemas.microsoft.com/office/powerpoint/2010/main" val="337866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numeru slajdu 3"/>
          <p:cNvSpPr>
            <a:spLocks noGrp="1"/>
          </p:cNvSpPr>
          <p:nvPr>
            <p:ph type="sldNum" sz="quarter" idx="12"/>
          </p:nvPr>
        </p:nvSpPr>
        <p:spPr bwMode="auto">
          <a:xfrm>
            <a:off x="3810000" y="6400800"/>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74839E28-9349-4BE2-A50F-9C30577B93BD}" type="slidenum">
              <a:rPr lang="pl-PL" altLang="pl-PL" sz="1200" smtClean="0">
                <a:solidFill>
                  <a:srgbClr val="7F7F7F"/>
                </a:solidFill>
              </a:rPr>
              <a:pPr>
                <a:spcBef>
                  <a:spcPct val="0"/>
                </a:spcBef>
                <a:spcAft>
                  <a:spcPct val="0"/>
                </a:spcAft>
                <a:buClrTx/>
                <a:buSzTx/>
                <a:buFontTx/>
                <a:buNone/>
              </a:pPr>
              <a:t>5</a:t>
            </a:fld>
            <a:endParaRPr lang="pl-PL" altLang="pl-PL" sz="1200">
              <a:solidFill>
                <a:srgbClr val="7F7F7F"/>
              </a:solidFill>
            </a:endParaRPr>
          </a:p>
        </p:txBody>
      </p:sp>
      <p:sp>
        <p:nvSpPr>
          <p:cNvPr id="2" name="pole tekstowe 1"/>
          <p:cNvSpPr txBox="1"/>
          <p:nvPr/>
        </p:nvSpPr>
        <p:spPr>
          <a:xfrm>
            <a:off x="684213" y="1606550"/>
            <a:ext cx="8208912" cy="5256000"/>
          </a:xfrm>
          <a:prstGeom prst="rect">
            <a:avLst/>
          </a:prstGeom>
          <a:noFill/>
        </p:spPr>
        <p:txBody>
          <a:bodyPr numCol="2">
            <a:spAutoFit/>
          </a:bodyPr>
          <a:lstStyle/>
          <a:p>
            <a:pPr>
              <a:defRPr/>
            </a:pPr>
            <a:r>
              <a:rPr lang="pl-PL" sz="1600" dirty="0"/>
              <a:t>1. Przedszkole Nr 1 w Piasecznie</a:t>
            </a:r>
          </a:p>
          <a:p>
            <a:pPr>
              <a:defRPr/>
            </a:pPr>
            <a:r>
              <a:rPr lang="pl-PL" sz="1600" dirty="0"/>
              <a:t>ul. </a:t>
            </a:r>
            <a:r>
              <a:rPr lang="pl-PL" sz="1600" dirty="0" err="1"/>
              <a:t>Kauna</a:t>
            </a:r>
            <a:r>
              <a:rPr lang="pl-PL" sz="1600" dirty="0"/>
              <a:t> 4, 05-500 Piaseczno</a:t>
            </a:r>
          </a:p>
          <a:p>
            <a:pPr>
              <a:defRPr/>
            </a:pPr>
            <a:endParaRPr lang="pl-PL" sz="1600" dirty="0"/>
          </a:p>
          <a:p>
            <a:pPr>
              <a:defRPr/>
            </a:pPr>
            <a:r>
              <a:rPr lang="pl-PL" sz="1600" dirty="0"/>
              <a:t>2. Przedszkole Nr 2 „Kolorowy Zalesinek” </a:t>
            </a:r>
            <a:br>
              <a:rPr lang="pl-PL" sz="1600" dirty="0"/>
            </a:br>
            <a:r>
              <a:rPr lang="pl-PL" sz="1600" dirty="0"/>
              <a:t>w Piasecznie</a:t>
            </a:r>
          </a:p>
          <a:p>
            <a:pPr>
              <a:defRPr/>
            </a:pPr>
            <a:r>
              <a:rPr lang="pl-PL" sz="1600" dirty="0"/>
              <a:t>ul. Longinusa 25, 05-500 Piaseczno</a:t>
            </a:r>
          </a:p>
          <a:p>
            <a:pPr>
              <a:defRPr/>
            </a:pPr>
            <a:endParaRPr lang="pl-PL" sz="1600" dirty="0"/>
          </a:p>
          <a:p>
            <a:pPr>
              <a:defRPr/>
            </a:pPr>
            <a:r>
              <a:rPr lang="pl-PL" sz="1600" dirty="0"/>
              <a:t>3. Przedszkole Nr 3 w Piasecznie</a:t>
            </a:r>
          </a:p>
          <a:p>
            <a:pPr>
              <a:defRPr/>
            </a:pPr>
            <a:r>
              <a:rPr lang="pl-PL" sz="1600" dirty="0"/>
              <a:t>ul. Jaworowa 4, 05-500 Piaseczno</a:t>
            </a:r>
          </a:p>
          <a:p>
            <a:pPr>
              <a:defRPr/>
            </a:pPr>
            <a:endParaRPr lang="pl-PL" sz="1600" dirty="0"/>
          </a:p>
          <a:p>
            <a:pPr>
              <a:defRPr/>
            </a:pPr>
            <a:r>
              <a:rPr lang="pl-PL" sz="1600" dirty="0"/>
              <a:t>4. Przedszkole Nr 4 w Piasecznie</a:t>
            </a:r>
          </a:p>
          <a:p>
            <a:pPr>
              <a:defRPr/>
            </a:pPr>
            <a:r>
              <a:rPr lang="pl-PL" sz="1600" dirty="0"/>
              <a:t>ul. Fabryczna 13, 05-500 Piaseczno</a:t>
            </a:r>
          </a:p>
          <a:p>
            <a:pPr>
              <a:defRPr/>
            </a:pPr>
            <a:endParaRPr lang="pl-PL" sz="1600" dirty="0"/>
          </a:p>
          <a:p>
            <a:pPr>
              <a:defRPr/>
            </a:pPr>
            <a:r>
              <a:rPr lang="pl-PL" sz="1600" dirty="0"/>
              <a:t>5. Przedszkole Nr 5 w Piasecznie wchodzące w skład Zespołu Szkolno-Przedszkolnego  </a:t>
            </a:r>
          </a:p>
          <a:p>
            <a:pPr>
              <a:defRPr/>
            </a:pPr>
            <a:r>
              <a:rPr lang="pl-PL" sz="1600" dirty="0"/>
              <a:t>ul. Jana Pawła II 55, 05-500 Piaseczno</a:t>
            </a:r>
          </a:p>
          <a:p>
            <a:pPr>
              <a:defRPr/>
            </a:pPr>
            <a:endParaRPr lang="pl-PL" sz="1600" dirty="0"/>
          </a:p>
          <a:p>
            <a:pPr>
              <a:defRPr/>
            </a:pPr>
            <a:r>
              <a:rPr lang="pl-PL" sz="1600" dirty="0"/>
              <a:t>6. Przedszkole Nr 6 w Głoskowie</a:t>
            </a:r>
          </a:p>
          <a:p>
            <a:pPr>
              <a:defRPr/>
            </a:pPr>
            <a:r>
              <a:rPr lang="pl-PL" sz="1600" dirty="0"/>
              <a:t>ul. Parkowa 8, 05-503 Głosków</a:t>
            </a:r>
          </a:p>
          <a:p>
            <a:pPr>
              <a:defRPr/>
            </a:pPr>
            <a:endParaRPr lang="pl-PL" sz="1600" dirty="0"/>
          </a:p>
          <a:p>
            <a:pPr>
              <a:defRPr/>
            </a:pPr>
            <a:endParaRPr lang="pl-PL" sz="1600" dirty="0"/>
          </a:p>
          <a:p>
            <a:pPr>
              <a:defRPr/>
            </a:pPr>
            <a:endParaRPr lang="pl-PL" sz="1600" dirty="0"/>
          </a:p>
          <a:p>
            <a:pPr>
              <a:defRPr/>
            </a:pPr>
            <a:r>
              <a:rPr lang="pl-PL" sz="1600" dirty="0"/>
              <a:t>7. Przedszkole Nr 7 w Zalesiu Górnym</a:t>
            </a:r>
          </a:p>
          <a:p>
            <a:pPr>
              <a:defRPr/>
            </a:pPr>
            <a:r>
              <a:rPr lang="pl-PL" sz="1600" dirty="0"/>
              <a:t>ul. Młodych Wilcząt 7, 05-540 Zalesie Górne</a:t>
            </a:r>
          </a:p>
          <a:p>
            <a:pPr>
              <a:defRPr/>
            </a:pPr>
            <a:endParaRPr lang="pl-PL" sz="1600" dirty="0"/>
          </a:p>
          <a:p>
            <a:pPr>
              <a:defRPr/>
            </a:pPr>
            <a:r>
              <a:rPr lang="pl-PL" sz="1600" dirty="0"/>
              <a:t>8. Przedszkole Nr 8 w Piasecznie</a:t>
            </a:r>
          </a:p>
          <a:p>
            <a:pPr>
              <a:defRPr/>
            </a:pPr>
            <a:r>
              <a:rPr lang="pl-PL" sz="1600" dirty="0"/>
              <a:t>ul. Księcia Józefa 19, 05-500 Piaseczno</a:t>
            </a:r>
          </a:p>
          <a:p>
            <a:pPr>
              <a:defRPr/>
            </a:pPr>
            <a:endParaRPr lang="pl-PL" sz="1600" dirty="0"/>
          </a:p>
          <a:p>
            <a:pPr>
              <a:defRPr/>
            </a:pPr>
            <a:r>
              <a:rPr lang="pl-PL" sz="1600" dirty="0"/>
              <a:t>9. Przedszkole Nr 9 w Piasecznie</a:t>
            </a:r>
          </a:p>
          <a:p>
            <a:pPr>
              <a:defRPr/>
            </a:pPr>
            <a:r>
              <a:rPr lang="pl-PL" sz="1600" dirty="0"/>
              <a:t>ul. Przesmyckiego 100/101, </a:t>
            </a:r>
          </a:p>
          <a:p>
            <a:pPr>
              <a:defRPr/>
            </a:pPr>
            <a:r>
              <a:rPr lang="pl-PL" sz="1600" dirty="0"/>
              <a:t>05-500 Piaseczno </a:t>
            </a:r>
          </a:p>
          <a:p>
            <a:pPr>
              <a:defRPr/>
            </a:pPr>
            <a:endParaRPr lang="pl-PL" sz="1600" dirty="0"/>
          </a:p>
          <a:p>
            <a:pPr>
              <a:defRPr/>
            </a:pPr>
            <a:r>
              <a:rPr lang="pl-PL" sz="1600" dirty="0"/>
              <a:t>10. Przedszkole Nr 10 w Piasecznie</a:t>
            </a:r>
          </a:p>
          <a:p>
            <a:pPr>
              <a:defRPr/>
            </a:pPr>
            <a:r>
              <a:rPr lang="pl-PL" sz="1600" dirty="0"/>
              <a:t>ul. Nadarzyńska 54, 05-500 Piaseczno</a:t>
            </a:r>
          </a:p>
          <a:p>
            <a:pPr>
              <a:defRPr/>
            </a:pPr>
            <a:endParaRPr lang="pl-PL" sz="1600" dirty="0"/>
          </a:p>
          <a:p>
            <a:pPr>
              <a:defRPr/>
            </a:pPr>
            <a:r>
              <a:rPr lang="pl-PL" sz="1600" dirty="0"/>
              <a:t>11. Przedszkole Nr 11 „Nefrytowy Zakątek”  </a:t>
            </a:r>
            <a:br>
              <a:rPr lang="pl-PL" sz="1600" dirty="0"/>
            </a:br>
            <a:r>
              <a:rPr lang="pl-PL" sz="1600" dirty="0"/>
              <a:t>w Piasecznie</a:t>
            </a:r>
          </a:p>
          <a:p>
            <a:pPr>
              <a:defRPr/>
            </a:pPr>
            <a:r>
              <a:rPr lang="pl-PL" sz="1600" dirty="0"/>
              <a:t>ul. Nefrytowa 14, 05-500 Piaseczno</a:t>
            </a:r>
          </a:p>
        </p:txBody>
      </p:sp>
      <p:sp>
        <p:nvSpPr>
          <p:cNvPr id="8"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fontAlgn="auto">
              <a:spcAft>
                <a:spcPts val="0"/>
              </a:spcAft>
              <a:buFont typeface="Georgia" pitchFamily="18" charset="0"/>
              <a:buNone/>
              <a:defRPr/>
            </a:pPr>
            <a:r>
              <a:rPr lang="pl-PL" sz="1600" dirty="0">
                <a:solidFill>
                  <a:srgbClr val="0070C0"/>
                </a:solidFill>
                <a:effectLst/>
              </a:rPr>
              <a:t>Placówki publiczne dla których organem prowadzącym jest Gmina Piaseczno</a:t>
            </a:r>
            <a:endParaRPr lang="pl-PL" altLang="pl-PL" sz="1600" dirty="0">
              <a:ln w="10160">
                <a:noFill/>
                <a:prstDash val="solid"/>
              </a:ln>
              <a:solidFill>
                <a:srgbClr val="0070C0"/>
              </a:solidFill>
              <a:effectLst/>
              <a:latin typeface="Arial" panose="020B0604020202020204" pitchFamily="34" charset="0"/>
              <a:cs typeface="Arial" panose="020B0604020202020204" pitchFamily="34" charset="0"/>
            </a:endParaRPr>
          </a:p>
        </p:txBody>
      </p:sp>
      <p:cxnSp>
        <p:nvCxnSpPr>
          <p:cNvPr id="9" name="Łącznik prosty 8"/>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246" name="Prostokąt 2"/>
          <p:cNvSpPr>
            <a:spLocks noChangeArrowheads="1"/>
          </p:cNvSpPr>
          <p:nvPr/>
        </p:nvSpPr>
        <p:spPr bwMode="auto">
          <a:xfrm>
            <a:off x="620713" y="1144588"/>
            <a:ext cx="151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b="1">
                <a:solidFill>
                  <a:srgbClr val="0070C0"/>
                </a:solidFill>
              </a:rPr>
              <a:t>Przedszkola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583BA228-54C4-4938-B46E-9A2D53952182}" type="slidenum">
              <a:rPr lang="pl-PL" altLang="pl-PL" sz="1200" smtClean="0">
                <a:solidFill>
                  <a:srgbClr val="7F7F7F"/>
                </a:solidFill>
              </a:rPr>
              <a:pPr>
                <a:spcBef>
                  <a:spcPct val="0"/>
                </a:spcBef>
                <a:spcAft>
                  <a:spcPct val="0"/>
                </a:spcAft>
                <a:buClrTx/>
                <a:buSzTx/>
                <a:buFontTx/>
                <a:buNone/>
              </a:pPr>
              <a:t>50</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IV. INNE ZADANIA DOTYCZĄCE OBSZARU OŚWIATY</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Trebuchet MS"/>
              </a:rPr>
              <a:t>Realizacja akcji "Lato w mieście”</a:t>
            </a:r>
          </a:p>
        </p:txBody>
      </p:sp>
      <p:sp>
        <p:nvSpPr>
          <p:cNvPr id="69638" name="Prostokąt 1"/>
          <p:cNvSpPr>
            <a:spLocks noChangeArrowheads="1"/>
          </p:cNvSpPr>
          <p:nvPr/>
        </p:nvSpPr>
        <p:spPr bwMode="auto">
          <a:xfrm>
            <a:off x="526229" y="1037952"/>
            <a:ext cx="7607300" cy="77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4000"/>
              </a:lnSpc>
              <a:spcAft>
                <a:spcPts val="800"/>
              </a:spcAft>
            </a:pPr>
            <a:r>
              <a:rPr lang="pl-PL" altLang="pl-PL" b="1" dirty="0">
                <a:solidFill>
                  <a:prstClr val="black"/>
                </a:solidFill>
              </a:rPr>
              <a:t>Liczba uczestników akcji "Lato w mieście 2024" </a:t>
            </a:r>
          </a:p>
          <a:p>
            <a:pPr algn="ctr">
              <a:lnSpc>
                <a:spcPct val="104000"/>
              </a:lnSpc>
              <a:spcAft>
                <a:spcPts val="800"/>
              </a:spcAft>
            </a:pPr>
            <a:r>
              <a:rPr lang="pl-PL" altLang="pl-PL" b="1" dirty="0">
                <a:solidFill>
                  <a:prstClr val="black"/>
                </a:solidFill>
              </a:rPr>
              <a:t>w poszczególnych szkołach</a:t>
            </a:r>
          </a:p>
        </p:txBody>
      </p:sp>
      <p:graphicFrame>
        <p:nvGraphicFramePr>
          <p:cNvPr id="6" name="Tabela 5"/>
          <p:cNvGraphicFramePr>
            <a:graphicFrameLocks noGrp="1"/>
          </p:cNvGraphicFramePr>
          <p:nvPr>
            <p:extLst>
              <p:ext uri="{D42A27DB-BD31-4B8C-83A1-F6EECF244321}">
                <p14:modId xmlns:p14="http://schemas.microsoft.com/office/powerpoint/2010/main" val="3215343238"/>
              </p:ext>
            </p:extLst>
          </p:nvPr>
        </p:nvGraphicFramePr>
        <p:xfrm>
          <a:off x="648097" y="1866210"/>
          <a:ext cx="7668816" cy="4299357"/>
        </p:xfrm>
        <a:graphic>
          <a:graphicData uri="http://schemas.openxmlformats.org/drawingml/2006/table">
            <a:tbl>
              <a:tblPr>
                <a:tableStyleId>{8A107856-5554-42FB-B03E-39F5DBC370BA}</a:tableStyleId>
              </a:tblPr>
              <a:tblGrid>
                <a:gridCol w="501107">
                  <a:extLst>
                    <a:ext uri="{9D8B030D-6E8A-4147-A177-3AD203B41FA5}">
                      <a16:colId xmlns:a16="http://schemas.microsoft.com/office/drawing/2014/main" val="20000"/>
                    </a:ext>
                  </a:extLst>
                </a:gridCol>
                <a:gridCol w="3591266">
                  <a:extLst>
                    <a:ext uri="{9D8B030D-6E8A-4147-A177-3AD203B41FA5}">
                      <a16:colId xmlns:a16="http://schemas.microsoft.com/office/drawing/2014/main" val="20001"/>
                    </a:ext>
                  </a:extLst>
                </a:gridCol>
                <a:gridCol w="1595285">
                  <a:extLst>
                    <a:ext uri="{9D8B030D-6E8A-4147-A177-3AD203B41FA5}">
                      <a16:colId xmlns:a16="http://schemas.microsoft.com/office/drawing/2014/main" val="20002"/>
                    </a:ext>
                  </a:extLst>
                </a:gridCol>
                <a:gridCol w="1981158">
                  <a:extLst>
                    <a:ext uri="{9D8B030D-6E8A-4147-A177-3AD203B41FA5}">
                      <a16:colId xmlns:a16="http://schemas.microsoft.com/office/drawing/2014/main" val="20003"/>
                    </a:ext>
                  </a:extLst>
                </a:gridCol>
              </a:tblGrid>
              <a:tr h="451708">
                <a:tc>
                  <a:txBody>
                    <a:bodyPr/>
                    <a:lstStyle/>
                    <a:p>
                      <a:pPr>
                        <a:lnSpc>
                          <a:spcPct val="104000"/>
                        </a:lnSpc>
                        <a:spcAft>
                          <a:spcPts val="0"/>
                        </a:spcAft>
                      </a:pPr>
                      <a:r>
                        <a:rPr lang="pl-PL" sz="1400" b="1" kern="150" dirty="0">
                          <a:effectLst/>
                          <a:latin typeface="Calibri" panose="020F0502020204030204" pitchFamily="34" charset="0"/>
                          <a:cs typeface="Calibri" panose="020F0502020204030204" pitchFamily="34" charset="0"/>
                        </a:rPr>
                        <a:t>Lp.</a:t>
                      </a:r>
                      <a:endParaRPr lang="pl-PL" sz="1200" b="1"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nSpc>
                          <a:spcPct val="104000"/>
                        </a:lnSpc>
                        <a:spcAft>
                          <a:spcPts val="0"/>
                        </a:spcAft>
                      </a:pPr>
                      <a:r>
                        <a:rPr lang="pl-PL" sz="1400" b="1" kern="150" dirty="0">
                          <a:effectLst/>
                          <a:latin typeface="Calibri" panose="020F0502020204030204" pitchFamily="34" charset="0"/>
                          <a:cs typeface="Calibri" panose="020F0502020204030204" pitchFamily="34" charset="0"/>
                        </a:rPr>
                        <a:t>Nazwa szkoły</a:t>
                      </a:r>
                      <a:endParaRPr lang="pl-PL" sz="1200" b="1"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nSpc>
                          <a:spcPct val="104000"/>
                        </a:lnSpc>
                        <a:spcAft>
                          <a:spcPts val="0"/>
                        </a:spcAft>
                      </a:pPr>
                      <a:r>
                        <a:rPr lang="pl-PL" sz="1400" b="1" kern="150" dirty="0">
                          <a:effectLst/>
                          <a:latin typeface="Calibri" panose="020F0502020204030204" pitchFamily="34" charset="0"/>
                          <a:cs typeface="Calibri" panose="020F0502020204030204" pitchFamily="34" charset="0"/>
                        </a:rPr>
                        <a:t>Liczba uczestników</a:t>
                      </a:r>
                      <a:endParaRPr lang="pl-PL" sz="1200" b="1"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nSpc>
                          <a:spcPct val="104000"/>
                        </a:lnSpc>
                        <a:spcAft>
                          <a:spcPts val="0"/>
                        </a:spcAft>
                      </a:pPr>
                      <a:r>
                        <a:rPr lang="pl-PL" sz="1400" b="1" kern="150" dirty="0">
                          <a:effectLst/>
                          <a:latin typeface="Calibri" panose="020F0502020204030204" pitchFamily="34" charset="0"/>
                          <a:cs typeface="Calibri" panose="020F0502020204030204" pitchFamily="34" charset="0"/>
                        </a:rPr>
                        <a:t>Okres trwania akcji</a:t>
                      </a:r>
                      <a:endParaRPr lang="pl-PL" sz="1200" b="1"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extLst>
                  <a:ext uri="{0D108BD9-81ED-4DB2-BD59-A6C34878D82A}">
                    <a16:rowId xmlns:a16="http://schemas.microsoft.com/office/drawing/2014/main" val="10000"/>
                  </a:ext>
                </a:extLst>
              </a:tr>
              <a:tr h="312392">
                <a:tc>
                  <a:txBody>
                    <a:bodyPr/>
                    <a:lstStyle/>
                    <a:p>
                      <a:pPr>
                        <a:lnSpc>
                          <a:spcPct val="104000"/>
                        </a:lnSpc>
                        <a:spcAft>
                          <a:spcPts val="0"/>
                        </a:spcAft>
                      </a:pPr>
                      <a:r>
                        <a:rPr lang="pl-PL" sz="1200" kern="150" dirty="0">
                          <a:effectLst/>
                          <a:latin typeface="Calibri" panose="020F0502020204030204" pitchFamily="34" charset="0"/>
                          <a:cs typeface="Calibri" panose="020F0502020204030204" pitchFamily="34" charset="0"/>
                        </a:rPr>
                        <a:t>1</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l"/>
                      <a:r>
                        <a:rPr lang="pl-PL" sz="1200" dirty="0">
                          <a:latin typeface="Calibri" panose="020F0502020204030204" pitchFamily="34" charset="0"/>
                          <a:cs typeface="Calibri" panose="020F0502020204030204" pitchFamily="34" charset="0"/>
                        </a:rPr>
                        <a:t>Szkoła Podstawowa Nr 1 w Piasecznie</a:t>
                      </a: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180</a:t>
                      </a:r>
                    </a:p>
                  </a:txBody>
                  <a:tcPr marL="68579" marR="68579" marT="0" marB="0" anchor="ctr">
                    <a:cell3D prstMaterial="dkEdge">
                      <a:bevel/>
                      <a:lightRig rig="flood" dir="t"/>
                    </a:cell3D>
                    <a:noFill/>
                  </a:tcPr>
                </a:tc>
                <a:tc rowSpan="11">
                  <a:txBody>
                    <a:bodyPr/>
                    <a:lstStyle/>
                    <a:p>
                      <a:pPr algn="ctr"/>
                      <a:r>
                        <a:rPr lang="pl-PL" sz="1200" dirty="0">
                          <a:latin typeface="Calibri" panose="020F0502020204030204" pitchFamily="34" charset="0"/>
                          <a:cs typeface="Calibri" panose="020F0502020204030204" pitchFamily="34" charset="0"/>
                        </a:rPr>
                        <a:t>1 – 12.07.2024r.</a:t>
                      </a:r>
                    </a:p>
                  </a:txBody>
                  <a:tcPr marL="68579" marR="68579" marT="0" marB="0" anchor="ctr">
                    <a:cell3D prstMaterial="dkEdge">
                      <a:bevel/>
                      <a:lightRig rig="flood" dir="t"/>
                    </a:cell3D>
                    <a:noFill/>
                  </a:tcPr>
                </a:tc>
                <a:extLst>
                  <a:ext uri="{0D108BD9-81ED-4DB2-BD59-A6C34878D82A}">
                    <a16:rowId xmlns:a16="http://schemas.microsoft.com/office/drawing/2014/main" val="10001"/>
                  </a:ext>
                </a:extLst>
              </a:tr>
              <a:tr h="312392">
                <a:tc>
                  <a:txBody>
                    <a:bodyPr/>
                    <a:lstStyle/>
                    <a:p>
                      <a:pPr>
                        <a:lnSpc>
                          <a:spcPct val="104000"/>
                        </a:lnSpc>
                        <a:spcAft>
                          <a:spcPts val="0"/>
                        </a:spcAft>
                      </a:pPr>
                      <a:r>
                        <a:rPr lang="pl-PL" sz="1200" kern="150" dirty="0">
                          <a:effectLst/>
                          <a:latin typeface="Calibri" panose="020F0502020204030204" pitchFamily="34" charset="0"/>
                          <a:cs typeface="Calibri" panose="020F0502020204030204" pitchFamily="34" charset="0"/>
                        </a:rPr>
                        <a:t>2</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l">
                        <a:lnSpc>
                          <a:spcPct val="104000"/>
                        </a:lnSpc>
                        <a:spcAft>
                          <a:spcPts val="0"/>
                        </a:spcAft>
                      </a:pPr>
                      <a:r>
                        <a:rPr lang="pl-PL" sz="1200" kern="150" dirty="0">
                          <a:effectLst/>
                          <a:latin typeface="Calibri" panose="020F0502020204030204" pitchFamily="34" charset="0"/>
                          <a:cs typeface="Calibri" panose="020F0502020204030204" pitchFamily="34" charset="0"/>
                        </a:rPr>
                        <a:t>Szkoła Podstawowa Nr 2 w Piasecznie</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251</a:t>
                      </a:r>
                    </a:p>
                  </a:txBody>
                  <a:tcPr marL="68579" marR="68579" marT="0" marB="0" anchor="ctr">
                    <a:cell3D prstMaterial="dkEdge">
                      <a:bevel/>
                      <a:lightRig rig="flood" dir="t"/>
                    </a:cell3D>
                    <a:noFill/>
                  </a:tcPr>
                </a:tc>
                <a:tc vMerge="1">
                  <a:txBody>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lang="pl-PL" sz="1200" kern="150" dirty="0">
                        <a:effectLst/>
                        <a:latin typeface="Calibri" panose="020F0502020204030204" pitchFamily="34" charset="0"/>
                        <a:cs typeface="Calibri" panose="020F0502020204030204" pitchFamily="34" charset="0"/>
                      </a:endParaRPr>
                    </a:p>
                  </a:txBody>
                  <a:tcPr marL="68579" marR="68579" marT="0" marB="0" anchor="ctr">
                    <a:lnT w="12700" cap="flat" cmpd="sng" algn="ctr">
                      <a:solidFill>
                        <a:schemeClr val="bg2">
                          <a:lumMod val="90000"/>
                        </a:schemeClr>
                      </a:solidFill>
                      <a:prstDash val="solid"/>
                      <a:round/>
                      <a:headEnd type="none" w="med" len="med"/>
                      <a:tailEnd type="none" w="med" len="med"/>
                    </a:lnT>
                    <a:cell3D prstMaterial="dkEdge">
                      <a:bevel/>
                      <a:lightRig rig="flood" dir="t"/>
                    </a:cell3D>
                    <a:noFill/>
                  </a:tcPr>
                </a:tc>
                <a:extLst>
                  <a:ext uri="{0D108BD9-81ED-4DB2-BD59-A6C34878D82A}">
                    <a16:rowId xmlns:a16="http://schemas.microsoft.com/office/drawing/2014/main" val="10002"/>
                  </a:ext>
                </a:extLst>
              </a:tr>
              <a:tr h="320920">
                <a:tc>
                  <a:txBody>
                    <a:bodyPr/>
                    <a:lstStyle/>
                    <a:p>
                      <a:pPr algn="l">
                        <a:lnSpc>
                          <a:spcPct val="104000"/>
                        </a:lnSpc>
                        <a:spcAft>
                          <a:spcPts val="0"/>
                        </a:spcAft>
                      </a:pPr>
                      <a:r>
                        <a:rPr lang="pl-PL" sz="1200" kern="150" dirty="0">
                          <a:effectLst/>
                          <a:latin typeface="Calibri" panose="020F0502020204030204" pitchFamily="34" charset="0"/>
                          <a:cs typeface="Calibri" panose="020F0502020204030204" pitchFamily="34" charset="0"/>
                        </a:rPr>
                        <a:t>3</a:t>
                      </a:r>
                      <a:endParaRPr lang="pl-PL" sz="1200" dirty="0">
                        <a:latin typeface="Calibri" panose="020F0502020204030204" pitchFamily="34" charset="0"/>
                        <a:cs typeface="Calibri" panose="020F0502020204030204" pitchFamily="34" charset="0"/>
                      </a:endParaRPr>
                    </a:p>
                  </a:txBody>
                  <a:tcPr marL="68579" marR="68579" marT="0" marB="0" anchor="ctr">
                    <a:cell3D prstMaterial="dkEdge">
                      <a:bevel/>
                      <a:lightRig rig="flood" dir="t"/>
                    </a:cell3D>
                    <a:noFill/>
                  </a:tcPr>
                </a:tc>
                <a:tc>
                  <a:txBody>
                    <a:bodyPr/>
                    <a:lstStyle/>
                    <a:p>
                      <a:pPr algn="l">
                        <a:lnSpc>
                          <a:spcPct val="104000"/>
                        </a:lnSpc>
                        <a:spcAft>
                          <a:spcPts val="0"/>
                        </a:spcAft>
                      </a:pPr>
                      <a:r>
                        <a:rPr lang="pl-PL" sz="1200" kern="150" dirty="0">
                          <a:effectLst/>
                          <a:latin typeface="Calibri" panose="020F0502020204030204" pitchFamily="34" charset="0"/>
                          <a:cs typeface="Calibri" panose="020F0502020204030204" pitchFamily="34" charset="0"/>
                        </a:rPr>
                        <a:t>Szkoła Podstawowa Nr 3 w Piasecznie</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75</a:t>
                      </a:r>
                    </a:p>
                  </a:txBody>
                  <a:tcPr marL="68579" marR="68579" marT="0" marB="0" anchor="ctr">
                    <a:cell3D prstMaterial="dkEdge">
                      <a:bevel/>
                      <a:lightRig rig="flood" dir="t"/>
                    </a:cell3D>
                    <a:noFill/>
                  </a:tcPr>
                </a:tc>
                <a:tc vMerge="1">
                  <a:txBody>
                    <a:bodyPr/>
                    <a:lstStyle/>
                    <a:p>
                      <a:endParaRPr lang="pl-PL"/>
                    </a:p>
                  </a:txBody>
                  <a:tcPr marL="68579" marR="68579" marT="0" marB="0" anchor="ctr">
                    <a:lnT w="1270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10003"/>
                  </a:ext>
                </a:extLst>
              </a:tr>
              <a:tr h="312392">
                <a:tc>
                  <a:txBody>
                    <a:bodyPr/>
                    <a:lstStyle/>
                    <a:p>
                      <a:pP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4</a:t>
                      </a:r>
                    </a:p>
                  </a:txBody>
                  <a:tcPr marL="68579" marR="68579" marT="0" marB="0" anchor="ctr">
                    <a:cell3D prstMaterial="dkEdge">
                      <a:bevel/>
                      <a:lightRig rig="flood" dir="t"/>
                    </a:cell3D>
                    <a:noFill/>
                  </a:tcPr>
                </a:tc>
                <a:tc>
                  <a:txBody>
                    <a:bodyPr/>
                    <a:lstStyle/>
                    <a:p>
                      <a:pPr algn="l">
                        <a:lnSpc>
                          <a:spcPct val="104000"/>
                        </a:lnSpc>
                        <a:spcAft>
                          <a:spcPts val="0"/>
                        </a:spcAft>
                      </a:pPr>
                      <a:r>
                        <a:rPr lang="pl-PL" sz="1200" kern="150" dirty="0">
                          <a:effectLst/>
                          <a:latin typeface="Calibri" panose="020F0502020204030204" pitchFamily="34" charset="0"/>
                          <a:cs typeface="Calibri" panose="020F0502020204030204" pitchFamily="34" charset="0"/>
                        </a:rPr>
                        <a:t>Szkoła Podstawowa Nr 4 w Piasecznie</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90</a:t>
                      </a:r>
                    </a:p>
                  </a:txBody>
                  <a:tcPr marL="68579" marR="68579" marT="0" marB="0" anchor="ctr">
                    <a:cell3D prstMaterial="dkEdge">
                      <a:bevel/>
                      <a:lightRig rig="flood" dir="t"/>
                    </a:cell3D>
                    <a:noFill/>
                  </a:tcPr>
                </a:tc>
                <a:tc vMerge="1">
                  <a:txBody>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lang="pl-PL" sz="1400" kern="150" dirty="0">
                        <a:effectLst/>
                        <a:latin typeface="+mj-lt"/>
                      </a:endParaRPr>
                    </a:p>
                  </a:txBody>
                  <a:tcPr marL="68579" marR="68579" marT="0" marB="0" anchor="ctr">
                    <a:lnT w="12700" cap="flat" cmpd="sng" algn="ctr">
                      <a:solidFill>
                        <a:schemeClr val="bg2">
                          <a:lumMod val="90000"/>
                        </a:schemeClr>
                      </a:solidFill>
                      <a:prstDash val="solid"/>
                      <a:round/>
                      <a:headEnd type="none" w="med" len="med"/>
                      <a:tailEnd type="none" w="med" len="med"/>
                    </a:lnT>
                    <a:cell3D prstMaterial="dkEdge">
                      <a:bevel/>
                      <a:lightRig rig="flood" dir="t"/>
                    </a:cell3D>
                    <a:noFill/>
                  </a:tcPr>
                </a:tc>
                <a:extLst>
                  <a:ext uri="{0D108BD9-81ED-4DB2-BD59-A6C34878D82A}">
                    <a16:rowId xmlns:a16="http://schemas.microsoft.com/office/drawing/2014/main" val="10004"/>
                  </a:ext>
                </a:extLst>
              </a:tr>
              <a:tr h="336060">
                <a:tc>
                  <a:txBody>
                    <a:bodyPr/>
                    <a:lstStyle/>
                    <a:p>
                      <a:pP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5</a:t>
                      </a: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effectLst/>
                          <a:latin typeface="Calibri" panose="020F0502020204030204" pitchFamily="34" charset="0"/>
                          <a:cs typeface="Calibri" panose="020F0502020204030204" pitchFamily="34" charset="0"/>
                        </a:rPr>
                        <a:t>Szkoła Podstawowa Nr 5 w Piasecznie</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165</a:t>
                      </a:r>
                    </a:p>
                  </a:txBody>
                  <a:tcPr marL="68579" marR="68579" marT="0" marB="0" anchor="ctr">
                    <a:cell3D prstMaterial="dkEdge">
                      <a:bevel/>
                      <a:lightRig rig="flood" dir="t"/>
                    </a:cell3D>
                    <a:noFill/>
                  </a:tcPr>
                </a:tc>
                <a:tc vMerge="1">
                  <a:txBody>
                    <a:bodyPr/>
                    <a:lstStyle/>
                    <a:p>
                      <a:endParaRPr lang="pl-PL" dirty="0"/>
                    </a:p>
                  </a:txBody>
                  <a:tcPr marL="68579" marR="68579" marT="0" marB="0" anchor="ctr"/>
                </a:tc>
                <a:extLst>
                  <a:ext uri="{0D108BD9-81ED-4DB2-BD59-A6C34878D82A}">
                    <a16:rowId xmlns:a16="http://schemas.microsoft.com/office/drawing/2014/main" val="10005"/>
                  </a:ext>
                </a:extLst>
              </a:tr>
              <a:tr h="396381">
                <a:tc>
                  <a:txBody>
                    <a:bodyPr/>
                    <a:lstStyle/>
                    <a:p>
                      <a:r>
                        <a:rPr lang="pl-PL" sz="1200" dirty="0">
                          <a:latin typeface="Calibri" panose="020F0502020204030204" pitchFamily="34" charset="0"/>
                          <a:cs typeface="Calibri" panose="020F0502020204030204" pitchFamily="34" charset="0"/>
                        </a:rPr>
                        <a:t>6</a:t>
                      </a: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effectLst/>
                          <a:latin typeface="Calibri" panose="020F0502020204030204" pitchFamily="34" charset="0"/>
                          <a:ea typeface="SimSun" panose="02010600030101010101" pitchFamily="2" charset="-122"/>
                          <a:cs typeface="Calibri" panose="020F0502020204030204" pitchFamily="34" charset="0"/>
                        </a:rPr>
                        <a:t>Szkoła Podstawowa w Chylicach</a:t>
                      </a: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150</a:t>
                      </a:r>
                    </a:p>
                  </a:txBody>
                  <a:tcPr marL="68579" marR="68579" marT="0" marB="0" anchor="ctr">
                    <a:cell3D prstMaterial="dkEdge">
                      <a:bevel/>
                      <a:lightRig rig="flood" dir="t"/>
                    </a:cell3D>
                    <a:noFill/>
                  </a:tcPr>
                </a:tc>
                <a:tc vMerge="1">
                  <a:txBody>
                    <a:bodyPr/>
                    <a:lstStyle/>
                    <a:p>
                      <a:pPr algn="ctr"/>
                      <a:endParaRPr lang="pl-PL" sz="1400" dirty="0">
                        <a:latin typeface="+mj-lt"/>
                        <a:cs typeface="Arial" panose="020B0604020202020204" pitchFamily="34" charset="0"/>
                      </a:endParaRPr>
                    </a:p>
                  </a:txBody>
                  <a:tcPr marL="68579" marR="68579" marT="0" marB="0" anchor="ctr">
                    <a:lnT w="12700" cap="flat" cmpd="sng" algn="ctr">
                      <a:solidFill>
                        <a:schemeClr val="bg2">
                          <a:lumMod val="90000"/>
                        </a:schemeClr>
                      </a:solidFill>
                      <a:prstDash val="solid"/>
                      <a:round/>
                      <a:headEnd type="none" w="med" len="med"/>
                      <a:tailEnd type="none" w="med" len="med"/>
                    </a:lnT>
                    <a:cell3D prstMaterial="dkEdge">
                      <a:bevel/>
                      <a:lightRig rig="flood" dir="t"/>
                    </a:cell3D>
                    <a:noFill/>
                  </a:tcPr>
                </a:tc>
                <a:extLst>
                  <a:ext uri="{0D108BD9-81ED-4DB2-BD59-A6C34878D82A}">
                    <a16:rowId xmlns:a16="http://schemas.microsoft.com/office/drawing/2014/main" val="70327563"/>
                  </a:ext>
                </a:extLst>
              </a:tr>
              <a:tr h="416689">
                <a:tc>
                  <a:txBody>
                    <a:bodyPr/>
                    <a:lstStyle/>
                    <a:p>
                      <a:pPr>
                        <a:lnSpc>
                          <a:spcPct val="104000"/>
                        </a:lnSpc>
                        <a:spcAft>
                          <a:spcPts val="0"/>
                        </a:spcAft>
                      </a:pPr>
                      <a:r>
                        <a:rPr lang="pl-PL" sz="1200" kern="150" dirty="0">
                          <a:effectLst/>
                          <a:latin typeface="Calibri" panose="020F0502020204030204" pitchFamily="34" charset="0"/>
                          <a:ea typeface="+mn-ea"/>
                          <a:cs typeface="Calibri" panose="020F0502020204030204" pitchFamily="34" charset="0"/>
                        </a:rPr>
                        <a:t>7</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effectLst/>
                          <a:latin typeface="Calibri" panose="020F0502020204030204" pitchFamily="34" charset="0"/>
                          <a:ea typeface="SimSun" panose="02010600030101010101" pitchFamily="2" charset="-122"/>
                          <a:cs typeface="Calibri" panose="020F0502020204030204" pitchFamily="34" charset="0"/>
                        </a:rPr>
                        <a:t>Szkoła Podstawowa w Głoskowie</a:t>
                      </a:r>
                    </a:p>
                  </a:txBody>
                  <a:tcPr marL="68579" marR="68579" marT="0" marB="0" anchor="ctr">
                    <a:cell3D prstMaterial="dkEdge">
                      <a:bevel/>
                      <a:lightRig rig="flood" dir="t"/>
                    </a:cell3D>
                    <a:noFill/>
                  </a:tcPr>
                </a:tc>
                <a:tc>
                  <a:txBody>
                    <a:bodyPr/>
                    <a:lstStyle/>
                    <a:p>
                      <a:pPr algn="ct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90</a:t>
                      </a:r>
                    </a:p>
                  </a:txBody>
                  <a:tcPr marL="68579" marR="68579" marT="0" marB="0" anchor="ctr">
                    <a:cell3D prstMaterial="dkEdge">
                      <a:bevel/>
                      <a:lightRig rig="flood" dir="t"/>
                    </a:cell3D>
                    <a:noFill/>
                  </a:tcPr>
                </a:tc>
                <a:tc vMerge="1">
                  <a:txBody>
                    <a:bodyPr/>
                    <a:lstStyle/>
                    <a:p>
                      <a:pPr algn="ctr">
                        <a:lnSpc>
                          <a:spcPct val="104000"/>
                        </a:lnSpc>
                        <a:spcAft>
                          <a:spcPts val="0"/>
                        </a:spcAft>
                      </a:pPr>
                      <a:endParaRPr lang="pl-PL" sz="1400" kern="150" dirty="0">
                        <a:effectLst/>
                        <a:latin typeface="+mj-lt"/>
                        <a:ea typeface="SimSun" panose="02010600030101010101" pitchFamily="2" charset="-122"/>
                        <a:cs typeface="Arial" panose="020B0604020202020204" pitchFamily="34" charset="0"/>
                      </a:endParaRPr>
                    </a:p>
                  </a:txBody>
                  <a:tcPr marL="68579" marR="68579" marT="0" marB="0" anchor="ctr">
                    <a:cell3D prstMaterial="dkEdge">
                      <a:bevel/>
                      <a:lightRig rig="flood" dir="t"/>
                    </a:cell3D>
                    <a:noFill/>
                  </a:tcPr>
                </a:tc>
                <a:extLst>
                  <a:ext uri="{0D108BD9-81ED-4DB2-BD59-A6C34878D82A}">
                    <a16:rowId xmlns:a16="http://schemas.microsoft.com/office/drawing/2014/main" val="10006"/>
                  </a:ext>
                </a:extLst>
              </a:tr>
              <a:tr h="330813">
                <a:tc>
                  <a:txBody>
                    <a:bodyPr/>
                    <a:lstStyle/>
                    <a:p>
                      <a:pPr>
                        <a:lnSpc>
                          <a:spcPct val="104000"/>
                        </a:lnSpc>
                        <a:spcAft>
                          <a:spcPts val="0"/>
                        </a:spcAft>
                      </a:pPr>
                      <a:r>
                        <a:rPr lang="pl-PL" sz="1200" kern="150" dirty="0">
                          <a:effectLst/>
                          <a:latin typeface="Calibri" panose="020F0502020204030204" pitchFamily="34" charset="0"/>
                          <a:ea typeface="+mn-ea"/>
                          <a:cs typeface="Calibri" panose="020F0502020204030204" pitchFamily="34" charset="0"/>
                        </a:rPr>
                        <a:t>8</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solidFill>
                            <a:schemeClr val="dk1"/>
                          </a:solidFill>
                          <a:effectLst/>
                          <a:latin typeface="Calibri" panose="020F0502020204030204" pitchFamily="34" charset="0"/>
                          <a:ea typeface="+mn-ea"/>
                          <a:cs typeface="Calibri" panose="020F0502020204030204" pitchFamily="34" charset="0"/>
                        </a:rPr>
                        <a:t>Szkoła Podstawowa w Jazgarzewie</a:t>
                      </a:r>
                    </a:p>
                  </a:txBody>
                  <a:tcPr marL="68579" marR="68579" marT="0" marB="0" anchor="ctr">
                    <a:cell3D prstMaterial="dkEdge">
                      <a:bevel/>
                      <a:lightRig rig="flood" dir="t"/>
                    </a:cell3D>
                    <a:noFill/>
                  </a:tcPr>
                </a:tc>
                <a:tc>
                  <a:txBody>
                    <a:bodyPr/>
                    <a:lstStyle/>
                    <a:p>
                      <a:pPr algn="ct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45</a:t>
                      </a:r>
                    </a:p>
                  </a:txBody>
                  <a:tcPr marL="68579" marR="68579" marT="0" marB="0" anchor="ctr">
                    <a:cell3D prstMaterial="dkEdge">
                      <a:bevel/>
                      <a:lightRig rig="flood" dir="t"/>
                    </a:cell3D>
                    <a:noFill/>
                  </a:tcPr>
                </a:tc>
                <a:tc vMerge="1">
                  <a:txBody>
                    <a:bodyPr/>
                    <a:lstStyle/>
                    <a:p>
                      <a:pPr algn="ctr">
                        <a:lnSpc>
                          <a:spcPct val="104000"/>
                        </a:lnSpc>
                        <a:spcAft>
                          <a:spcPts val="0"/>
                        </a:spcAft>
                      </a:pPr>
                      <a:endParaRPr lang="pl-PL" sz="1400" kern="150" dirty="0">
                        <a:effectLst/>
                        <a:latin typeface="+mj-lt"/>
                        <a:ea typeface="SimSun" panose="02010600030101010101" pitchFamily="2" charset="-122"/>
                        <a:cs typeface="Arial" panose="020B0604020202020204" pitchFamily="34" charset="0"/>
                      </a:endParaRPr>
                    </a:p>
                  </a:txBody>
                  <a:tcPr marL="68579" marR="68579" marT="0" marB="0" anchor="ctr">
                    <a:cell3D prstMaterial="dkEdge">
                      <a:bevel/>
                      <a:lightRig rig="flood" dir="t"/>
                    </a:cell3D>
                    <a:noFill/>
                  </a:tcPr>
                </a:tc>
                <a:extLst>
                  <a:ext uri="{0D108BD9-81ED-4DB2-BD59-A6C34878D82A}">
                    <a16:rowId xmlns:a16="http://schemas.microsoft.com/office/drawing/2014/main" val="10007"/>
                  </a:ext>
                </a:extLst>
              </a:tr>
              <a:tr h="352695">
                <a:tc>
                  <a:txBody>
                    <a:bodyPr/>
                    <a:lstStyle/>
                    <a:p>
                      <a:pPr>
                        <a:lnSpc>
                          <a:spcPct val="104000"/>
                        </a:lnSpc>
                        <a:spcAft>
                          <a:spcPts val="0"/>
                        </a:spcAft>
                      </a:pPr>
                      <a:r>
                        <a:rPr lang="pl-PL" sz="1200" b="0" kern="150" dirty="0">
                          <a:effectLst/>
                          <a:latin typeface="Calibri" panose="020F0502020204030204" pitchFamily="34" charset="0"/>
                          <a:ea typeface="SimSun" panose="02010600030101010101" pitchFamily="2" charset="-122"/>
                          <a:cs typeface="Calibri" panose="020F0502020204030204" pitchFamily="34" charset="0"/>
                        </a:rPr>
                        <a:t>9</a:t>
                      </a: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solidFill>
                            <a:schemeClr val="dk1"/>
                          </a:solidFill>
                          <a:effectLst/>
                          <a:latin typeface="Calibri" panose="020F0502020204030204" pitchFamily="34" charset="0"/>
                          <a:ea typeface="+mn-ea"/>
                          <a:cs typeface="Calibri" panose="020F0502020204030204" pitchFamily="34" charset="0"/>
                        </a:rPr>
                        <a:t>Szkoła Podstawowa w Józefosławiu</a:t>
                      </a: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285</a:t>
                      </a:r>
                    </a:p>
                  </a:txBody>
                  <a:tcPr marL="68579" marR="68579" marT="0" marB="0" anchor="ctr">
                    <a:cell3D prstMaterial="dkEdge">
                      <a:bevel/>
                      <a:lightRig rig="flood" dir="t"/>
                    </a:cell3D>
                    <a:noFill/>
                  </a:tcPr>
                </a:tc>
                <a:tc vMerge="1">
                  <a:txBody>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lang="pl-PL" sz="1400" kern="150" dirty="0">
                        <a:effectLst/>
                        <a:latin typeface="+mj-lt"/>
                      </a:endParaRPr>
                    </a:p>
                  </a:txBody>
                  <a:tcPr marL="68579" marR="68579" marT="0" marB="0" anchor="ctr">
                    <a:cell3D prstMaterial="dkEdge">
                      <a:bevel/>
                      <a:lightRig rig="flood" dir="t"/>
                    </a:cell3D>
                    <a:noFill/>
                  </a:tcPr>
                </a:tc>
                <a:extLst>
                  <a:ext uri="{0D108BD9-81ED-4DB2-BD59-A6C34878D82A}">
                    <a16:rowId xmlns:a16="http://schemas.microsoft.com/office/drawing/2014/main" val="416872137"/>
                  </a:ext>
                </a:extLst>
              </a:tr>
              <a:tr h="396875">
                <a:tc>
                  <a:txBody>
                    <a:bodyPr/>
                    <a:lstStyle/>
                    <a:p>
                      <a:pPr>
                        <a:lnSpc>
                          <a:spcPct val="104000"/>
                        </a:lnSpc>
                        <a:spcAft>
                          <a:spcPts val="0"/>
                        </a:spcAft>
                      </a:pPr>
                      <a:r>
                        <a:rPr lang="pl-PL" sz="1200" kern="150" dirty="0">
                          <a:effectLst/>
                          <a:latin typeface="Calibri" panose="020F0502020204030204" pitchFamily="34" charset="0"/>
                          <a:ea typeface="+mn-ea"/>
                          <a:cs typeface="Calibri" panose="020F0502020204030204" pitchFamily="34" charset="0"/>
                        </a:rPr>
                        <a:t>10</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l">
                        <a:lnSpc>
                          <a:spcPct val="104000"/>
                        </a:lnSpc>
                        <a:spcAft>
                          <a:spcPts val="0"/>
                        </a:spcAft>
                      </a:pPr>
                      <a:r>
                        <a:rPr lang="pl-PL" sz="1200" kern="150" dirty="0">
                          <a:effectLst/>
                          <a:latin typeface="Calibri" panose="020F0502020204030204" pitchFamily="34" charset="0"/>
                          <a:cs typeface="Calibri" panose="020F0502020204030204" pitchFamily="34" charset="0"/>
                        </a:rPr>
                        <a:t>Szkoła Podstawowa w Zalesiu Górnym</a:t>
                      </a:r>
                      <a:endParaRPr lang="pl-PL" sz="1200" b="0" i="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150</a:t>
                      </a:r>
                    </a:p>
                  </a:txBody>
                  <a:tcPr marL="68579" marR="68579" marT="0" marB="0" anchor="ctr">
                    <a:cell3D prstMaterial="dkEdge">
                      <a:bevel/>
                      <a:lightRig rig="flood" dir="t"/>
                    </a:cell3D>
                    <a:noFill/>
                  </a:tcPr>
                </a:tc>
                <a:tc vMerge="1">
                  <a:txBody>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lang="pl-PL" sz="1400" kern="150" dirty="0">
                        <a:effectLst/>
                        <a:latin typeface="+mj-lt"/>
                      </a:endParaRPr>
                    </a:p>
                  </a:txBody>
                  <a:tcPr marL="68579" marR="68579" marT="0" marB="0" anchor="ctr">
                    <a:cell3D prstMaterial="dkEdge">
                      <a:bevel/>
                      <a:lightRig rig="flood" dir="t"/>
                    </a:cell3D>
                    <a:noFill/>
                  </a:tcPr>
                </a:tc>
                <a:extLst>
                  <a:ext uri="{0D108BD9-81ED-4DB2-BD59-A6C34878D82A}">
                    <a16:rowId xmlns:a16="http://schemas.microsoft.com/office/drawing/2014/main" val="2969889507"/>
                  </a:ext>
                </a:extLst>
              </a:tr>
              <a:tr h="360040">
                <a:tc>
                  <a:txBody>
                    <a:bodyPr/>
                    <a:lstStyle/>
                    <a:p>
                      <a:pP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11</a:t>
                      </a: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effectLst/>
                          <a:latin typeface="Calibri" panose="020F0502020204030204" pitchFamily="34" charset="0"/>
                          <a:cs typeface="Calibri" panose="020F0502020204030204" pitchFamily="34" charset="0"/>
                        </a:rPr>
                        <a:t>Szkoła Podstawowa w Złotokłosie</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75</a:t>
                      </a:r>
                    </a:p>
                  </a:txBody>
                  <a:tcPr marL="68579" marR="68579" marT="0" marB="0" anchor="ctr">
                    <a:cell3D prstMaterial="dkEdge">
                      <a:bevel/>
                      <a:lightRig rig="flood" dir="t"/>
                    </a:cell3D>
                    <a:noFill/>
                  </a:tcPr>
                </a:tc>
                <a:tc vMerge="1">
                  <a:txBody>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lang="pl-PL" sz="1400" kern="150" dirty="0">
                        <a:effectLst/>
                        <a:latin typeface="+mj-lt"/>
                      </a:endParaRPr>
                    </a:p>
                  </a:txBody>
                  <a:tcPr marL="68579" marR="68579" marT="0" marB="0" anchor="ctr">
                    <a:cell3D prstMaterial="dkEdge">
                      <a:bevel/>
                      <a:lightRig rig="flood" dir="t"/>
                    </a:cell3D>
                    <a:noFill/>
                  </a:tcPr>
                </a:tc>
                <a:extLst>
                  <a:ext uri="{0D108BD9-81ED-4DB2-BD59-A6C34878D82A}">
                    <a16:rowId xmlns:a16="http://schemas.microsoft.com/office/drawing/2014/main" val="399501554"/>
                  </a:ext>
                </a:extLst>
              </a:tr>
            </a:tbl>
          </a:graphicData>
        </a:graphic>
      </p:graphicFrame>
    </p:spTree>
    <p:extLst>
      <p:ext uri="{BB962C8B-B14F-4D97-AF65-F5344CB8AC3E}">
        <p14:creationId xmlns:p14="http://schemas.microsoft.com/office/powerpoint/2010/main" val="184541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B89ADB22-B820-476F-B1C6-4F153BC2A563}" type="slidenum">
              <a:rPr lang="pl-PL" altLang="pl-PL" sz="1200" smtClean="0">
                <a:solidFill>
                  <a:srgbClr val="7F7F7F"/>
                </a:solidFill>
              </a:rPr>
              <a:pPr>
                <a:spcBef>
                  <a:spcPct val="0"/>
                </a:spcBef>
                <a:spcAft>
                  <a:spcPct val="0"/>
                </a:spcAft>
                <a:buClrTx/>
                <a:buSzTx/>
                <a:buFontTx/>
                <a:buNone/>
              </a:pPr>
              <a:t>51</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IV. INNE ZADANIA DOTYCZĄCE OBSZARU OŚWIATY</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22969" y="684134"/>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Trebuchet MS"/>
              </a:rPr>
              <a:t>Realizacja akcji "Lato w mieście"</a:t>
            </a:r>
          </a:p>
        </p:txBody>
      </p:sp>
      <p:sp>
        <p:nvSpPr>
          <p:cNvPr id="2" name="Prostokąt 1"/>
          <p:cNvSpPr/>
          <p:nvPr/>
        </p:nvSpPr>
        <p:spPr>
          <a:xfrm>
            <a:off x="622969" y="1116208"/>
            <a:ext cx="7680325" cy="5810309"/>
          </a:xfrm>
          <a:prstGeom prst="rect">
            <a:avLst/>
          </a:prstGeom>
        </p:spPr>
        <p:txBody>
          <a:bodyPr wrap="square">
            <a:spAutoFit/>
          </a:bodyPr>
          <a:lstStyle/>
          <a:p>
            <a:pPr algn="just">
              <a:lnSpc>
                <a:spcPct val="104000"/>
              </a:lnSpc>
              <a:spcAft>
                <a:spcPts val="800"/>
              </a:spcAft>
              <a:defRPr/>
            </a:pPr>
            <a:r>
              <a:rPr lang="pl-PL" sz="1400" dirty="0"/>
              <a:t>W okresie wakacyjnym we wszystkich prowadzonych przez Gminę Piaseczno szkołach podstawowych przeprowadzono akcję „Lato w mieście”. Akcja skierowana jest do dzieci z gminy Piaseczno w wieku od 7 do 13 lat, choć największe zainteresowanie wzbudza wśród najmłodszych.</a:t>
            </a:r>
            <a:endParaRPr lang="pl-PL" sz="1600" dirty="0">
              <a:solidFill>
                <a:prstClr val="black"/>
              </a:solidFill>
            </a:endParaRPr>
          </a:p>
          <a:p>
            <a:pPr algn="just">
              <a:spcAft>
                <a:spcPts val="800"/>
              </a:spcAft>
              <a:defRPr/>
            </a:pPr>
            <a:r>
              <a:rPr lang="pl-PL" sz="1400" dirty="0">
                <a:solidFill>
                  <a:prstClr val="black"/>
                </a:solidFill>
              </a:rPr>
              <a:t>Akcja niezmiennie cieszy się dużą popularnością wśród uczniów oraz rodziców. Organizowany czas to nie tylko zapewniona opieka dla pozostających w domach podczas wakacji uczniów, lecz mnóstwo aktywności, zajęć relaksacyjnych, wycieczek, zajęć sportowych zarówno na obiektach sportowych placówek jak i okolicznych, turniejów, gier, programów profilaktycznych, warsztatów, zajęć kreatywnych i mnóstwo innych form rozwoju.  </a:t>
            </a:r>
          </a:p>
          <a:p>
            <a:pPr algn="just">
              <a:spcAft>
                <a:spcPts val="800"/>
              </a:spcAft>
              <a:defRPr/>
            </a:pPr>
            <a:r>
              <a:rPr lang="pl-PL" sz="1400" dirty="0">
                <a:solidFill>
                  <a:prstClr val="black"/>
                </a:solidFill>
              </a:rPr>
              <a:t>Podczas akcji ważnym elementem edukacyjnym były wplatane w zabawę bloki tematyczne dotyczące różnych uzależnień, zasad bezpieczeństwa, promujące i uczące wartości zdrowia psychicznego, empatii, tolerancji, sytuacji trudnych. Akcja stwarza najmłodszym możliwość odkrywania swoich pasji. Szeroki wybór zajęć sportowych, muzycznych, teatralnych, ceramicznych, rysunkowych, czytelniczych, naukowych czy kulinarnych daje impuls do dalszego zgłębiania swoich możliwości, talentów i kreacji. Uczestnicy akcji podkreślają zarówno fantastycznie przygotowaną ofertę atrakcji, jak i naprawdę ciepłą i pełną wzajemnej życzliwości atmosferę. Możliwość wyhasania się na zajęciach sportowych, brak presji szkolnej i natłoku obowiązków umożliwił dzieciom otwarcie na nowe znajomości oraz zbliżenie się zarówno do rówieśników jak i nauczycieli. Docenienie siebie jako pełnego ciekawości i zaangażowania, tworzącego piękne projekty młodego </a:t>
            </a:r>
            <a:r>
              <a:rPr lang="pl-PL" sz="1400">
                <a:solidFill>
                  <a:prstClr val="black"/>
                </a:solidFill>
              </a:rPr>
              <a:t>człowieka przełożyło się </a:t>
            </a:r>
            <a:r>
              <a:rPr lang="pl-PL" sz="1400" dirty="0">
                <a:solidFill>
                  <a:prstClr val="black"/>
                </a:solidFill>
              </a:rPr>
              <a:t>na swobodną radość ze wspólnie spędzonego w szkole wakacyjnego czasu.  </a:t>
            </a:r>
          </a:p>
          <a:p>
            <a:pPr algn="just">
              <a:spcAft>
                <a:spcPts val="800"/>
              </a:spcAft>
              <a:defRPr/>
            </a:pPr>
            <a:endParaRPr lang="pl-PL" sz="1400" dirty="0">
              <a:solidFill>
                <a:prstClr val="black"/>
              </a:solidFill>
            </a:endParaRPr>
          </a:p>
          <a:p>
            <a:pPr algn="just">
              <a:spcAft>
                <a:spcPts val="800"/>
              </a:spcAft>
              <a:defRPr/>
            </a:pPr>
            <a:endParaRPr lang="pl-PL" sz="1400" dirty="0">
              <a:solidFill>
                <a:prstClr val="black"/>
              </a:solidFill>
            </a:endParaRPr>
          </a:p>
          <a:p>
            <a:pPr algn="just">
              <a:spcAft>
                <a:spcPts val="800"/>
              </a:spcAft>
              <a:defRPr/>
            </a:pPr>
            <a:endParaRPr lang="pl-PL" sz="1400" dirty="0">
              <a:solidFill>
                <a:prstClr val="black"/>
              </a:solidFill>
            </a:endParaRPr>
          </a:p>
        </p:txBody>
      </p:sp>
    </p:spTree>
    <p:extLst>
      <p:ext uri="{BB962C8B-B14F-4D97-AF65-F5344CB8AC3E}">
        <p14:creationId xmlns:p14="http://schemas.microsoft.com/office/powerpoint/2010/main" val="202610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583BA228-54C4-4938-B46E-9A2D53952182}" type="slidenum">
              <a:rPr lang="pl-PL" altLang="pl-PL" sz="1200" smtClean="0">
                <a:solidFill>
                  <a:srgbClr val="7F7F7F"/>
                </a:solidFill>
              </a:rPr>
              <a:pPr>
                <a:spcBef>
                  <a:spcPct val="0"/>
                </a:spcBef>
                <a:spcAft>
                  <a:spcPct val="0"/>
                </a:spcAft>
                <a:buClrTx/>
                <a:buSzTx/>
                <a:buFontTx/>
                <a:buNone/>
              </a:pPr>
              <a:t>52</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IV. INNE ZADANIA DOTYCZĄCE OBSZARU OŚWIATY</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Trebuchet MS"/>
              </a:rPr>
              <a:t>Realizacja akcji „Zima w mieście"</a:t>
            </a:r>
          </a:p>
        </p:txBody>
      </p:sp>
      <p:sp>
        <p:nvSpPr>
          <p:cNvPr id="69638" name="Prostokąt 1"/>
          <p:cNvSpPr>
            <a:spLocks noChangeArrowheads="1"/>
          </p:cNvSpPr>
          <p:nvPr/>
        </p:nvSpPr>
        <p:spPr bwMode="auto">
          <a:xfrm>
            <a:off x="623343" y="1016161"/>
            <a:ext cx="7607300" cy="66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4000"/>
              </a:lnSpc>
              <a:spcAft>
                <a:spcPts val="0"/>
              </a:spcAft>
            </a:pPr>
            <a:r>
              <a:rPr lang="pl-PL" altLang="pl-PL" b="1" dirty="0">
                <a:solidFill>
                  <a:prstClr val="black"/>
                </a:solidFill>
              </a:rPr>
              <a:t>Liczba uczestników akcji „Zima w mieście 2024" </a:t>
            </a:r>
          </a:p>
          <a:p>
            <a:pPr algn="ctr">
              <a:lnSpc>
                <a:spcPct val="104000"/>
              </a:lnSpc>
              <a:spcAft>
                <a:spcPts val="0"/>
              </a:spcAft>
            </a:pPr>
            <a:r>
              <a:rPr lang="pl-PL" altLang="pl-PL" b="1" dirty="0">
                <a:solidFill>
                  <a:prstClr val="black"/>
                </a:solidFill>
              </a:rPr>
              <a:t>w poszczególnych szkołach</a:t>
            </a:r>
          </a:p>
        </p:txBody>
      </p:sp>
      <p:graphicFrame>
        <p:nvGraphicFramePr>
          <p:cNvPr id="2" name="Tabela 1">
            <a:extLst>
              <a:ext uri="{FF2B5EF4-FFF2-40B4-BE49-F238E27FC236}">
                <a16:creationId xmlns:a16="http://schemas.microsoft.com/office/drawing/2014/main" id="{AD757246-DA7D-4A4B-9AB0-EBF2B90AFE08}"/>
              </a:ext>
            </a:extLst>
          </p:cNvPr>
          <p:cNvGraphicFramePr>
            <a:graphicFrameLocks noGrp="1"/>
          </p:cNvGraphicFramePr>
          <p:nvPr>
            <p:extLst>
              <p:ext uri="{D42A27DB-BD31-4B8C-83A1-F6EECF244321}">
                <p14:modId xmlns:p14="http://schemas.microsoft.com/office/powerpoint/2010/main" val="854008635"/>
              </p:ext>
            </p:extLst>
          </p:nvPr>
        </p:nvGraphicFramePr>
        <p:xfrm>
          <a:off x="684213" y="1916832"/>
          <a:ext cx="7560195" cy="4300419"/>
        </p:xfrm>
        <a:graphic>
          <a:graphicData uri="http://schemas.openxmlformats.org/drawingml/2006/table">
            <a:tbl>
              <a:tblPr>
                <a:tableStyleId>{8A107856-5554-42FB-B03E-39F5DBC370BA}</a:tableStyleId>
              </a:tblPr>
              <a:tblGrid>
                <a:gridCol w="503420">
                  <a:extLst>
                    <a:ext uri="{9D8B030D-6E8A-4147-A177-3AD203B41FA5}">
                      <a16:colId xmlns:a16="http://schemas.microsoft.com/office/drawing/2014/main" val="894986048"/>
                    </a:ext>
                  </a:extLst>
                </a:gridCol>
                <a:gridCol w="3607841">
                  <a:extLst>
                    <a:ext uri="{9D8B030D-6E8A-4147-A177-3AD203B41FA5}">
                      <a16:colId xmlns:a16="http://schemas.microsoft.com/office/drawing/2014/main" val="250393079"/>
                    </a:ext>
                  </a:extLst>
                </a:gridCol>
                <a:gridCol w="1602648">
                  <a:extLst>
                    <a:ext uri="{9D8B030D-6E8A-4147-A177-3AD203B41FA5}">
                      <a16:colId xmlns:a16="http://schemas.microsoft.com/office/drawing/2014/main" val="2556772800"/>
                    </a:ext>
                  </a:extLst>
                </a:gridCol>
                <a:gridCol w="1846286">
                  <a:extLst>
                    <a:ext uri="{9D8B030D-6E8A-4147-A177-3AD203B41FA5}">
                      <a16:colId xmlns:a16="http://schemas.microsoft.com/office/drawing/2014/main" val="3778134309"/>
                    </a:ext>
                  </a:extLst>
                </a:gridCol>
              </a:tblGrid>
              <a:tr h="451820">
                <a:tc>
                  <a:txBody>
                    <a:bodyPr/>
                    <a:lstStyle/>
                    <a:p>
                      <a:pPr>
                        <a:lnSpc>
                          <a:spcPct val="104000"/>
                        </a:lnSpc>
                        <a:spcAft>
                          <a:spcPts val="0"/>
                        </a:spcAft>
                      </a:pPr>
                      <a:r>
                        <a:rPr lang="pl-PL" sz="1400" b="1" kern="150" dirty="0">
                          <a:effectLst/>
                          <a:latin typeface="Calibri" panose="020F0502020204030204" pitchFamily="34" charset="0"/>
                          <a:cs typeface="Calibri" panose="020F0502020204030204" pitchFamily="34" charset="0"/>
                        </a:rPr>
                        <a:t>Lp.</a:t>
                      </a:r>
                      <a:endParaRPr lang="pl-PL" sz="1200" b="1"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nSpc>
                          <a:spcPct val="104000"/>
                        </a:lnSpc>
                        <a:spcAft>
                          <a:spcPts val="0"/>
                        </a:spcAft>
                      </a:pPr>
                      <a:r>
                        <a:rPr lang="pl-PL" sz="1400" b="1" kern="150" dirty="0">
                          <a:effectLst/>
                          <a:latin typeface="Calibri" panose="020F0502020204030204" pitchFamily="34" charset="0"/>
                          <a:cs typeface="Calibri" panose="020F0502020204030204" pitchFamily="34" charset="0"/>
                        </a:rPr>
                        <a:t>Nazwa szkoły</a:t>
                      </a:r>
                      <a:endParaRPr lang="pl-PL" sz="1200" b="1"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nSpc>
                          <a:spcPct val="104000"/>
                        </a:lnSpc>
                        <a:spcAft>
                          <a:spcPts val="0"/>
                        </a:spcAft>
                      </a:pPr>
                      <a:r>
                        <a:rPr lang="pl-PL" sz="1400" b="1" kern="150" dirty="0">
                          <a:effectLst/>
                          <a:latin typeface="Calibri" panose="020F0502020204030204" pitchFamily="34" charset="0"/>
                          <a:cs typeface="Calibri" panose="020F0502020204030204" pitchFamily="34" charset="0"/>
                        </a:rPr>
                        <a:t>Liczba uczestników</a:t>
                      </a:r>
                      <a:endParaRPr lang="pl-PL" sz="1200" b="1"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nSpc>
                          <a:spcPct val="104000"/>
                        </a:lnSpc>
                        <a:spcAft>
                          <a:spcPts val="0"/>
                        </a:spcAft>
                      </a:pPr>
                      <a:r>
                        <a:rPr lang="pl-PL" sz="1400" b="1" kern="150" dirty="0">
                          <a:effectLst/>
                          <a:latin typeface="Calibri" panose="020F0502020204030204" pitchFamily="34" charset="0"/>
                          <a:cs typeface="Calibri" panose="020F0502020204030204" pitchFamily="34" charset="0"/>
                        </a:rPr>
                        <a:t>Okres trwania akcji</a:t>
                      </a:r>
                      <a:endParaRPr lang="pl-PL" sz="1200" b="1"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extLst>
                  <a:ext uri="{0D108BD9-81ED-4DB2-BD59-A6C34878D82A}">
                    <a16:rowId xmlns:a16="http://schemas.microsoft.com/office/drawing/2014/main" val="2385818343"/>
                  </a:ext>
                </a:extLst>
              </a:tr>
              <a:tr h="312469">
                <a:tc>
                  <a:txBody>
                    <a:bodyPr/>
                    <a:lstStyle/>
                    <a:p>
                      <a:pPr>
                        <a:lnSpc>
                          <a:spcPct val="104000"/>
                        </a:lnSpc>
                        <a:spcAft>
                          <a:spcPts val="0"/>
                        </a:spcAft>
                      </a:pPr>
                      <a:r>
                        <a:rPr lang="pl-PL" sz="1200" kern="150" dirty="0">
                          <a:effectLst/>
                          <a:latin typeface="Calibri" panose="020F0502020204030204" pitchFamily="34" charset="0"/>
                          <a:cs typeface="Calibri" panose="020F0502020204030204" pitchFamily="34" charset="0"/>
                        </a:rPr>
                        <a:t>1</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l"/>
                      <a:r>
                        <a:rPr lang="pl-PL" sz="1200" dirty="0">
                          <a:latin typeface="Calibri" panose="020F0502020204030204" pitchFamily="34" charset="0"/>
                          <a:cs typeface="Calibri" panose="020F0502020204030204" pitchFamily="34" charset="0"/>
                        </a:rPr>
                        <a:t>Szkoła Podstawowa Nr 1 w Piasecznie</a:t>
                      </a: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120</a:t>
                      </a:r>
                    </a:p>
                  </a:txBody>
                  <a:tcPr marL="68579" marR="68579" marT="0" marB="0" anchor="ctr">
                    <a:cell3D prstMaterial="dkEdge">
                      <a:bevel/>
                      <a:lightRig rig="flood" dir="t"/>
                    </a:cell3D>
                    <a:noFill/>
                  </a:tcPr>
                </a:tc>
                <a:tc rowSpan="11">
                  <a:txBody>
                    <a:bodyPr/>
                    <a:lstStyle/>
                    <a:p>
                      <a:pPr algn="ctr"/>
                      <a:r>
                        <a:rPr lang="pl-PL" sz="1200" dirty="0">
                          <a:latin typeface="Calibri" panose="020F0502020204030204" pitchFamily="34" charset="0"/>
                          <a:cs typeface="Calibri" panose="020F0502020204030204" pitchFamily="34" charset="0"/>
                        </a:rPr>
                        <a:t>15-19.01.2024r.</a:t>
                      </a:r>
                    </a:p>
                  </a:txBody>
                  <a:tcPr marL="68579" marR="68579" marT="0" marB="0" anchor="ctr">
                    <a:cell3D prstMaterial="dkEdge">
                      <a:bevel/>
                      <a:lightRig rig="flood" dir="t"/>
                    </a:cell3D>
                    <a:noFill/>
                  </a:tcPr>
                </a:tc>
                <a:extLst>
                  <a:ext uri="{0D108BD9-81ED-4DB2-BD59-A6C34878D82A}">
                    <a16:rowId xmlns:a16="http://schemas.microsoft.com/office/drawing/2014/main" val="664062151"/>
                  </a:ext>
                </a:extLst>
              </a:tr>
              <a:tr h="312469">
                <a:tc>
                  <a:txBody>
                    <a:bodyPr/>
                    <a:lstStyle/>
                    <a:p>
                      <a:pPr>
                        <a:lnSpc>
                          <a:spcPct val="104000"/>
                        </a:lnSpc>
                        <a:spcAft>
                          <a:spcPts val="0"/>
                        </a:spcAft>
                      </a:pPr>
                      <a:r>
                        <a:rPr lang="pl-PL" sz="1200" kern="150" dirty="0">
                          <a:effectLst/>
                          <a:latin typeface="Calibri" panose="020F0502020204030204" pitchFamily="34" charset="0"/>
                          <a:cs typeface="Calibri" panose="020F0502020204030204" pitchFamily="34" charset="0"/>
                        </a:rPr>
                        <a:t>2</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l">
                        <a:lnSpc>
                          <a:spcPct val="104000"/>
                        </a:lnSpc>
                        <a:spcAft>
                          <a:spcPts val="0"/>
                        </a:spcAft>
                      </a:pPr>
                      <a:r>
                        <a:rPr lang="pl-PL" sz="1200" kern="150" dirty="0">
                          <a:effectLst/>
                          <a:latin typeface="Calibri" panose="020F0502020204030204" pitchFamily="34" charset="0"/>
                          <a:cs typeface="Calibri" panose="020F0502020204030204" pitchFamily="34" charset="0"/>
                        </a:rPr>
                        <a:t>Szkoła Podstawowa Nr 2 w Piasecznie</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70</a:t>
                      </a:r>
                    </a:p>
                  </a:txBody>
                  <a:tcPr marL="68579" marR="68579" marT="0" marB="0" anchor="ctr">
                    <a:cell3D prstMaterial="dkEdge">
                      <a:bevel/>
                      <a:lightRig rig="flood" dir="t"/>
                    </a:cell3D>
                    <a:noFill/>
                  </a:tcPr>
                </a:tc>
                <a:tc vMerge="1">
                  <a:txBody>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lang="pl-PL" sz="1200" kern="150" dirty="0">
                        <a:effectLst/>
                        <a:latin typeface="Calibri" panose="020F0502020204030204" pitchFamily="34" charset="0"/>
                        <a:cs typeface="Calibri" panose="020F0502020204030204" pitchFamily="34" charset="0"/>
                      </a:endParaRPr>
                    </a:p>
                  </a:txBody>
                  <a:tcPr marL="68579" marR="68579" marT="0" marB="0" anchor="ctr">
                    <a:lnT w="12700" cap="flat" cmpd="sng" algn="ctr">
                      <a:solidFill>
                        <a:schemeClr val="bg2">
                          <a:lumMod val="90000"/>
                        </a:schemeClr>
                      </a:solidFill>
                      <a:prstDash val="solid"/>
                      <a:round/>
                      <a:headEnd type="none" w="med" len="med"/>
                      <a:tailEnd type="none" w="med" len="med"/>
                    </a:lnT>
                    <a:cell3D prstMaterial="dkEdge">
                      <a:bevel/>
                      <a:lightRig rig="flood" dir="t"/>
                    </a:cell3D>
                    <a:noFill/>
                  </a:tcPr>
                </a:tc>
                <a:extLst>
                  <a:ext uri="{0D108BD9-81ED-4DB2-BD59-A6C34878D82A}">
                    <a16:rowId xmlns:a16="http://schemas.microsoft.com/office/drawing/2014/main" val="1966774109"/>
                  </a:ext>
                </a:extLst>
              </a:tr>
              <a:tr h="320999">
                <a:tc>
                  <a:txBody>
                    <a:bodyPr/>
                    <a:lstStyle/>
                    <a:p>
                      <a:pPr algn="l">
                        <a:lnSpc>
                          <a:spcPct val="104000"/>
                        </a:lnSpc>
                        <a:spcAft>
                          <a:spcPts val="0"/>
                        </a:spcAft>
                      </a:pPr>
                      <a:r>
                        <a:rPr lang="pl-PL" sz="1200" kern="150" dirty="0">
                          <a:effectLst/>
                          <a:latin typeface="Calibri" panose="020F0502020204030204" pitchFamily="34" charset="0"/>
                          <a:cs typeface="Calibri" panose="020F0502020204030204" pitchFamily="34" charset="0"/>
                        </a:rPr>
                        <a:t>3</a:t>
                      </a:r>
                      <a:endParaRPr lang="pl-PL" sz="1200" dirty="0">
                        <a:latin typeface="Calibri" panose="020F0502020204030204" pitchFamily="34" charset="0"/>
                        <a:cs typeface="Calibri" panose="020F0502020204030204" pitchFamily="34" charset="0"/>
                      </a:endParaRPr>
                    </a:p>
                  </a:txBody>
                  <a:tcPr marL="68579" marR="68579" marT="0" marB="0" anchor="ctr">
                    <a:cell3D prstMaterial="dkEdge">
                      <a:bevel/>
                      <a:lightRig rig="flood" dir="t"/>
                    </a:cell3D>
                    <a:noFill/>
                  </a:tcPr>
                </a:tc>
                <a:tc>
                  <a:txBody>
                    <a:bodyPr/>
                    <a:lstStyle/>
                    <a:p>
                      <a:pPr algn="l">
                        <a:lnSpc>
                          <a:spcPct val="104000"/>
                        </a:lnSpc>
                        <a:spcAft>
                          <a:spcPts val="0"/>
                        </a:spcAft>
                      </a:pPr>
                      <a:r>
                        <a:rPr lang="pl-PL" sz="1200" kern="150" dirty="0">
                          <a:effectLst/>
                          <a:latin typeface="Calibri" panose="020F0502020204030204" pitchFamily="34" charset="0"/>
                          <a:cs typeface="Calibri" panose="020F0502020204030204" pitchFamily="34" charset="0"/>
                        </a:rPr>
                        <a:t>Szkoła Podstawowa Nr 3 w Piasecznie</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55</a:t>
                      </a:r>
                    </a:p>
                  </a:txBody>
                  <a:tcPr marL="68579" marR="68579" marT="0" marB="0" anchor="ctr">
                    <a:cell3D prstMaterial="dkEdge">
                      <a:bevel/>
                      <a:lightRig rig="flood" dir="t"/>
                    </a:cell3D>
                    <a:noFill/>
                  </a:tcPr>
                </a:tc>
                <a:tc vMerge="1">
                  <a:txBody>
                    <a:bodyPr/>
                    <a:lstStyle/>
                    <a:p>
                      <a:endParaRPr lang="pl-PL"/>
                    </a:p>
                  </a:txBody>
                  <a:tcPr marL="68579" marR="68579" marT="0" marB="0" anchor="ctr">
                    <a:lnT w="1270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3287943874"/>
                  </a:ext>
                </a:extLst>
              </a:tr>
              <a:tr h="312469">
                <a:tc>
                  <a:txBody>
                    <a:bodyPr/>
                    <a:lstStyle/>
                    <a:p>
                      <a:pP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4</a:t>
                      </a:r>
                    </a:p>
                  </a:txBody>
                  <a:tcPr marL="68579" marR="68579" marT="0" marB="0" anchor="ctr">
                    <a:cell3D prstMaterial="dkEdge">
                      <a:bevel/>
                      <a:lightRig rig="flood" dir="t"/>
                    </a:cell3D>
                    <a:noFill/>
                  </a:tcPr>
                </a:tc>
                <a:tc>
                  <a:txBody>
                    <a:bodyPr/>
                    <a:lstStyle/>
                    <a:p>
                      <a:pPr algn="l">
                        <a:lnSpc>
                          <a:spcPct val="104000"/>
                        </a:lnSpc>
                        <a:spcAft>
                          <a:spcPts val="0"/>
                        </a:spcAft>
                      </a:pPr>
                      <a:r>
                        <a:rPr lang="pl-PL" sz="1200" kern="150" dirty="0">
                          <a:effectLst/>
                          <a:latin typeface="Calibri" panose="020F0502020204030204" pitchFamily="34" charset="0"/>
                          <a:cs typeface="Calibri" panose="020F0502020204030204" pitchFamily="34" charset="0"/>
                        </a:rPr>
                        <a:t>Szkoła Podstawowa Nr 4 w Piasecznie</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65</a:t>
                      </a:r>
                    </a:p>
                  </a:txBody>
                  <a:tcPr marL="68579" marR="68579" marT="0" marB="0" anchor="ctr">
                    <a:cell3D prstMaterial="dkEdge">
                      <a:bevel/>
                      <a:lightRig rig="flood" dir="t"/>
                    </a:cell3D>
                    <a:noFill/>
                  </a:tcPr>
                </a:tc>
                <a:tc vMerge="1">
                  <a:txBody>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lang="pl-PL" sz="1400" kern="150" dirty="0">
                        <a:effectLst/>
                        <a:latin typeface="+mj-lt"/>
                      </a:endParaRPr>
                    </a:p>
                  </a:txBody>
                  <a:tcPr marL="68579" marR="68579" marT="0" marB="0" anchor="ctr">
                    <a:lnT w="12700" cap="flat" cmpd="sng" algn="ctr">
                      <a:solidFill>
                        <a:schemeClr val="bg2">
                          <a:lumMod val="90000"/>
                        </a:schemeClr>
                      </a:solidFill>
                      <a:prstDash val="solid"/>
                      <a:round/>
                      <a:headEnd type="none" w="med" len="med"/>
                      <a:tailEnd type="none" w="med" len="med"/>
                    </a:lnT>
                    <a:cell3D prstMaterial="dkEdge">
                      <a:bevel/>
                      <a:lightRig rig="flood" dir="t"/>
                    </a:cell3D>
                    <a:noFill/>
                  </a:tcPr>
                </a:tc>
                <a:extLst>
                  <a:ext uri="{0D108BD9-81ED-4DB2-BD59-A6C34878D82A}">
                    <a16:rowId xmlns:a16="http://schemas.microsoft.com/office/drawing/2014/main" val="1990231555"/>
                  </a:ext>
                </a:extLst>
              </a:tr>
              <a:tr h="336143">
                <a:tc>
                  <a:txBody>
                    <a:bodyPr/>
                    <a:lstStyle/>
                    <a:p>
                      <a:pP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5</a:t>
                      </a: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effectLst/>
                          <a:latin typeface="Calibri" panose="020F0502020204030204" pitchFamily="34" charset="0"/>
                          <a:cs typeface="Calibri" panose="020F0502020204030204" pitchFamily="34" charset="0"/>
                        </a:rPr>
                        <a:t>Szkoła Podstawowa Nr 5 w Piasecznie</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165</a:t>
                      </a:r>
                    </a:p>
                  </a:txBody>
                  <a:tcPr marL="68579" marR="68579" marT="0" marB="0" anchor="ctr">
                    <a:cell3D prstMaterial="dkEdge">
                      <a:bevel/>
                      <a:lightRig rig="flood" dir="t"/>
                    </a:cell3D>
                    <a:noFill/>
                  </a:tcPr>
                </a:tc>
                <a:tc vMerge="1">
                  <a:txBody>
                    <a:bodyPr/>
                    <a:lstStyle/>
                    <a:p>
                      <a:endParaRPr lang="pl-PL" dirty="0"/>
                    </a:p>
                  </a:txBody>
                  <a:tcPr marL="68579" marR="68579" marT="0" marB="0" anchor="ctr"/>
                </a:tc>
                <a:extLst>
                  <a:ext uri="{0D108BD9-81ED-4DB2-BD59-A6C34878D82A}">
                    <a16:rowId xmlns:a16="http://schemas.microsoft.com/office/drawing/2014/main" val="4046809365"/>
                  </a:ext>
                </a:extLst>
              </a:tr>
              <a:tr h="396479">
                <a:tc>
                  <a:txBody>
                    <a:bodyPr/>
                    <a:lstStyle/>
                    <a:p>
                      <a:r>
                        <a:rPr lang="pl-PL" sz="1200" dirty="0">
                          <a:latin typeface="Calibri" panose="020F0502020204030204" pitchFamily="34" charset="0"/>
                          <a:cs typeface="Calibri" panose="020F0502020204030204" pitchFamily="34" charset="0"/>
                        </a:rPr>
                        <a:t>6</a:t>
                      </a: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effectLst/>
                          <a:latin typeface="Calibri" panose="020F0502020204030204" pitchFamily="34" charset="0"/>
                          <a:ea typeface="SimSun" panose="02010600030101010101" pitchFamily="2" charset="-122"/>
                          <a:cs typeface="Calibri" panose="020F0502020204030204" pitchFamily="34" charset="0"/>
                        </a:rPr>
                        <a:t>Szkoła Podstawowa w Chylicach</a:t>
                      </a: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45</a:t>
                      </a:r>
                    </a:p>
                  </a:txBody>
                  <a:tcPr marL="68579" marR="68579" marT="0" marB="0" anchor="ctr">
                    <a:cell3D prstMaterial="dkEdge">
                      <a:bevel/>
                      <a:lightRig rig="flood" dir="t"/>
                    </a:cell3D>
                    <a:noFill/>
                  </a:tcPr>
                </a:tc>
                <a:tc vMerge="1">
                  <a:txBody>
                    <a:bodyPr/>
                    <a:lstStyle/>
                    <a:p>
                      <a:pPr algn="ctr"/>
                      <a:endParaRPr lang="pl-PL" sz="1400" dirty="0">
                        <a:latin typeface="+mj-lt"/>
                        <a:cs typeface="Arial" panose="020B0604020202020204" pitchFamily="34" charset="0"/>
                      </a:endParaRPr>
                    </a:p>
                  </a:txBody>
                  <a:tcPr marL="68579" marR="68579" marT="0" marB="0" anchor="ctr">
                    <a:lnT w="12700" cap="flat" cmpd="sng" algn="ctr">
                      <a:solidFill>
                        <a:schemeClr val="bg2">
                          <a:lumMod val="90000"/>
                        </a:schemeClr>
                      </a:solidFill>
                      <a:prstDash val="solid"/>
                      <a:round/>
                      <a:headEnd type="none" w="med" len="med"/>
                      <a:tailEnd type="none" w="med" len="med"/>
                    </a:lnT>
                    <a:cell3D prstMaterial="dkEdge">
                      <a:bevel/>
                      <a:lightRig rig="flood" dir="t"/>
                    </a:cell3D>
                    <a:noFill/>
                  </a:tcPr>
                </a:tc>
                <a:extLst>
                  <a:ext uri="{0D108BD9-81ED-4DB2-BD59-A6C34878D82A}">
                    <a16:rowId xmlns:a16="http://schemas.microsoft.com/office/drawing/2014/main" val="2889831823"/>
                  </a:ext>
                </a:extLst>
              </a:tr>
              <a:tr h="416792">
                <a:tc>
                  <a:txBody>
                    <a:bodyPr/>
                    <a:lstStyle/>
                    <a:p>
                      <a:pPr>
                        <a:lnSpc>
                          <a:spcPct val="104000"/>
                        </a:lnSpc>
                        <a:spcAft>
                          <a:spcPts val="0"/>
                        </a:spcAft>
                      </a:pPr>
                      <a:r>
                        <a:rPr lang="pl-PL" sz="1200" kern="150" dirty="0">
                          <a:effectLst/>
                          <a:latin typeface="Calibri" panose="020F0502020204030204" pitchFamily="34" charset="0"/>
                          <a:ea typeface="+mn-ea"/>
                          <a:cs typeface="Calibri" panose="020F0502020204030204" pitchFamily="34" charset="0"/>
                        </a:rPr>
                        <a:t>7</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effectLst/>
                          <a:latin typeface="Calibri" panose="020F0502020204030204" pitchFamily="34" charset="0"/>
                          <a:ea typeface="SimSun" panose="02010600030101010101" pitchFamily="2" charset="-122"/>
                          <a:cs typeface="Calibri" panose="020F0502020204030204" pitchFamily="34" charset="0"/>
                        </a:rPr>
                        <a:t>Szkoła Podstawowa w Głoskowie</a:t>
                      </a:r>
                    </a:p>
                  </a:txBody>
                  <a:tcPr marL="68579" marR="68579" marT="0" marB="0" anchor="ctr">
                    <a:cell3D prstMaterial="dkEdge">
                      <a:bevel/>
                      <a:lightRig rig="flood" dir="t"/>
                    </a:cell3D>
                    <a:noFill/>
                  </a:tcPr>
                </a:tc>
                <a:tc>
                  <a:txBody>
                    <a:bodyPr/>
                    <a:lstStyle/>
                    <a:p>
                      <a:pPr algn="ct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60</a:t>
                      </a:r>
                    </a:p>
                  </a:txBody>
                  <a:tcPr marL="68579" marR="68579" marT="0" marB="0" anchor="ctr">
                    <a:cell3D prstMaterial="dkEdge">
                      <a:bevel/>
                      <a:lightRig rig="flood" dir="t"/>
                    </a:cell3D>
                    <a:noFill/>
                  </a:tcPr>
                </a:tc>
                <a:tc vMerge="1">
                  <a:txBody>
                    <a:bodyPr/>
                    <a:lstStyle/>
                    <a:p>
                      <a:pPr algn="ctr">
                        <a:lnSpc>
                          <a:spcPct val="104000"/>
                        </a:lnSpc>
                        <a:spcAft>
                          <a:spcPts val="0"/>
                        </a:spcAft>
                      </a:pPr>
                      <a:endParaRPr lang="pl-PL" sz="1400" kern="150" dirty="0">
                        <a:effectLst/>
                        <a:latin typeface="+mj-lt"/>
                        <a:ea typeface="SimSun" panose="02010600030101010101" pitchFamily="2" charset="-122"/>
                        <a:cs typeface="Arial" panose="020B0604020202020204" pitchFamily="34" charset="0"/>
                      </a:endParaRPr>
                    </a:p>
                  </a:txBody>
                  <a:tcPr marL="68579" marR="68579" marT="0" marB="0" anchor="ctr">
                    <a:cell3D prstMaterial="dkEdge">
                      <a:bevel/>
                      <a:lightRig rig="flood" dir="t"/>
                    </a:cell3D>
                    <a:noFill/>
                  </a:tcPr>
                </a:tc>
                <a:extLst>
                  <a:ext uri="{0D108BD9-81ED-4DB2-BD59-A6C34878D82A}">
                    <a16:rowId xmlns:a16="http://schemas.microsoft.com/office/drawing/2014/main" val="867100099"/>
                  </a:ext>
                </a:extLst>
              </a:tr>
              <a:tr h="330895">
                <a:tc>
                  <a:txBody>
                    <a:bodyPr/>
                    <a:lstStyle/>
                    <a:p>
                      <a:pPr>
                        <a:lnSpc>
                          <a:spcPct val="104000"/>
                        </a:lnSpc>
                        <a:spcAft>
                          <a:spcPts val="0"/>
                        </a:spcAft>
                      </a:pPr>
                      <a:r>
                        <a:rPr lang="pl-PL" sz="1200" kern="150" dirty="0">
                          <a:effectLst/>
                          <a:latin typeface="Calibri" panose="020F0502020204030204" pitchFamily="34" charset="0"/>
                          <a:ea typeface="+mn-ea"/>
                          <a:cs typeface="Calibri" panose="020F0502020204030204" pitchFamily="34" charset="0"/>
                        </a:rPr>
                        <a:t>8</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solidFill>
                            <a:schemeClr val="dk1"/>
                          </a:solidFill>
                          <a:effectLst/>
                          <a:latin typeface="Calibri" panose="020F0502020204030204" pitchFamily="34" charset="0"/>
                          <a:ea typeface="+mn-ea"/>
                          <a:cs typeface="Calibri" panose="020F0502020204030204" pitchFamily="34" charset="0"/>
                        </a:rPr>
                        <a:t>Szkoła Podstawowa w Jazgarzewie</a:t>
                      </a:r>
                    </a:p>
                  </a:txBody>
                  <a:tcPr marL="68579" marR="68579" marT="0" marB="0" anchor="ctr">
                    <a:cell3D prstMaterial="dkEdge">
                      <a:bevel/>
                      <a:lightRig rig="flood" dir="t"/>
                    </a:cell3D>
                    <a:noFill/>
                  </a:tcPr>
                </a:tc>
                <a:tc>
                  <a:txBody>
                    <a:bodyPr/>
                    <a:lstStyle/>
                    <a:p>
                      <a:pPr algn="ct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30</a:t>
                      </a:r>
                    </a:p>
                  </a:txBody>
                  <a:tcPr marL="68579" marR="68579" marT="0" marB="0" anchor="ctr">
                    <a:cell3D prstMaterial="dkEdge">
                      <a:bevel/>
                      <a:lightRig rig="flood" dir="t"/>
                    </a:cell3D>
                    <a:noFill/>
                  </a:tcPr>
                </a:tc>
                <a:tc vMerge="1">
                  <a:txBody>
                    <a:bodyPr/>
                    <a:lstStyle/>
                    <a:p>
                      <a:pPr algn="ctr">
                        <a:lnSpc>
                          <a:spcPct val="104000"/>
                        </a:lnSpc>
                        <a:spcAft>
                          <a:spcPts val="0"/>
                        </a:spcAft>
                      </a:pPr>
                      <a:endParaRPr lang="pl-PL" sz="1400" kern="150" dirty="0">
                        <a:effectLst/>
                        <a:latin typeface="+mj-lt"/>
                        <a:ea typeface="SimSun" panose="02010600030101010101" pitchFamily="2" charset="-122"/>
                        <a:cs typeface="Arial" panose="020B0604020202020204" pitchFamily="34" charset="0"/>
                      </a:endParaRPr>
                    </a:p>
                  </a:txBody>
                  <a:tcPr marL="68579" marR="68579" marT="0" marB="0" anchor="ctr">
                    <a:cell3D prstMaterial="dkEdge">
                      <a:bevel/>
                      <a:lightRig rig="flood" dir="t"/>
                    </a:cell3D>
                    <a:noFill/>
                  </a:tcPr>
                </a:tc>
                <a:extLst>
                  <a:ext uri="{0D108BD9-81ED-4DB2-BD59-A6C34878D82A}">
                    <a16:rowId xmlns:a16="http://schemas.microsoft.com/office/drawing/2014/main" val="1692948198"/>
                  </a:ext>
                </a:extLst>
              </a:tr>
              <a:tr h="352782">
                <a:tc>
                  <a:txBody>
                    <a:bodyPr/>
                    <a:lstStyle/>
                    <a:p>
                      <a:pPr>
                        <a:lnSpc>
                          <a:spcPct val="104000"/>
                        </a:lnSpc>
                        <a:spcAft>
                          <a:spcPts val="0"/>
                        </a:spcAft>
                      </a:pPr>
                      <a:r>
                        <a:rPr lang="pl-PL" sz="1200" b="0" kern="150" dirty="0">
                          <a:effectLst/>
                          <a:latin typeface="Calibri" panose="020F0502020204030204" pitchFamily="34" charset="0"/>
                          <a:ea typeface="SimSun" panose="02010600030101010101" pitchFamily="2" charset="-122"/>
                          <a:cs typeface="Calibri" panose="020F0502020204030204" pitchFamily="34" charset="0"/>
                        </a:rPr>
                        <a:t>9</a:t>
                      </a: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solidFill>
                            <a:schemeClr val="dk1"/>
                          </a:solidFill>
                          <a:effectLst/>
                          <a:latin typeface="Calibri" panose="020F0502020204030204" pitchFamily="34" charset="0"/>
                          <a:ea typeface="+mn-ea"/>
                          <a:cs typeface="Calibri" panose="020F0502020204030204" pitchFamily="34" charset="0"/>
                        </a:rPr>
                        <a:t>Szkoła Podstawowa w Józefosławiu</a:t>
                      </a:r>
                    </a:p>
                  </a:txBody>
                  <a:tcPr marL="68579" marR="68579" marT="0" marB="0" anchor="ctr">
                    <a:cell3D prstMaterial="dkEdge">
                      <a:bevel/>
                      <a:lightRig rig="flood" dir="t"/>
                    </a:cell3D>
                    <a:noFill/>
                  </a:tcPr>
                </a:tc>
                <a:tc>
                  <a:txBody>
                    <a:bodyPr/>
                    <a:lstStyle/>
                    <a:p>
                      <a:pPr algn="ctr"/>
                      <a:r>
                        <a:rPr lang="pl-PL" sz="1200" dirty="0">
                          <a:latin typeface="Calibri" panose="020F0502020204030204" pitchFamily="34" charset="0"/>
                          <a:cs typeface="Calibri" panose="020F0502020204030204" pitchFamily="34" charset="0"/>
                        </a:rPr>
                        <a:t>188</a:t>
                      </a:r>
                    </a:p>
                  </a:txBody>
                  <a:tcPr marL="68579" marR="68579" marT="0" marB="0" anchor="ctr">
                    <a:cell3D prstMaterial="dkEdge">
                      <a:bevel/>
                      <a:lightRig rig="flood" dir="t"/>
                    </a:cell3D>
                    <a:noFill/>
                  </a:tcPr>
                </a:tc>
                <a:tc vMerge="1">
                  <a:txBody>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lang="pl-PL" sz="1400" kern="150" dirty="0">
                        <a:effectLst/>
                        <a:latin typeface="+mj-lt"/>
                      </a:endParaRPr>
                    </a:p>
                  </a:txBody>
                  <a:tcPr marL="68579" marR="68579" marT="0" marB="0" anchor="ctr">
                    <a:cell3D prstMaterial="dkEdge">
                      <a:bevel/>
                      <a:lightRig rig="flood" dir="t"/>
                    </a:cell3D>
                    <a:noFill/>
                  </a:tcPr>
                </a:tc>
                <a:extLst>
                  <a:ext uri="{0D108BD9-81ED-4DB2-BD59-A6C34878D82A}">
                    <a16:rowId xmlns:a16="http://schemas.microsoft.com/office/drawing/2014/main" val="2712657551"/>
                  </a:ext>
                </a:extLst>
              </a:tr>
              <a:tr h="396973">
                <a:tc>
                  <a:txBody>
                    <a:bodyPr/>
                    <a:lstStyle/>
                    <a:p>
                      <a:pPr>
                        <a:lnSpc>
                          <a:spcPct val="104000"/>
                        </a:lnSpc>
                        <a:spcAft>
                          <a:spcPts val="0"/>
                        </a:spcAft>
                      </a:pPr>
                      <a:r>
                        <a:rPr lang="pl-PL" sz="1200" kern="150" dirty="0">
                          <a:effectLst/>
                          <a:latin typeface="Calibri" panose="020F0502020204030204" pitchFamily="34" charset="0"/>
                          <a:ea typeface="+mn-ea"/>
                          <a:cs typeface="Calibri" panose="020F0502020204030204" pitchFamily="34" charset="0"/>
                        </a:rPr>
                        <a:t>10</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l">
                        <a:lnSpc>
                          <a:spcPct val="104000"/>
                        </a:lnSpc>
                        <a:spcAft>
                          <a:spcPts val="0"/>
                        </a:spcAft>
                      </a:pPr>
                      <a:r>
                        <a:rPr lang="pl-PL" sz="1200" kern="150" dirty="0">
                          <a:effectLst/>
                          <a:latin typeface="Calibri" panose="020F0502020204030204" pitchFamily="34" charset="0"/>
                          <a:cs typeface="Calibri" panose="020F0502020204030204" pitchFamily="34" charset="0"/>
                        </a:rPr>
                        <a:t>Szkoła Podstawowa w Zalesiu Górnym</a:t>
                      </a:r>
                      <a:endParaRPr lang="pl-PL" sz="1200" b="0" i="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60</a:t>
                      </a:r>
                    </a:p>
                  </a:txBody>
                  <a:tcPr marL="68579" marR="68579" marT="0" marB="0" anchor="ctr">
                    <a:cell3D prstMaterial="dkEdge">
                      <a:bevel/>
                      <a:lightRig rig="flood" dir="t"/>
                    </a:cell3D>
                    <a:noFill/>
                  </a:tcPr>
                </a:tc>
                <a:tc vMerge="1">
                  <a:txBody>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lang="pl-PL" sz="1400" kern="150" dirty="0">
                        <a:effectLst/>
                        <a:latin typeface="+mj-lt"/>
                      </a:endParaRPr>
                    </a:p>
                  </a:txBody>
                  <a:tcPr marL="68579" marR="68579" marT="0" marB="0" anchor="ctr">
                    <a:cell3D prstMaterial="dkEdge">
                      <a:bevel/>
                      <a:lightRig rig="flood" dir="t"/>
                    </a:cell3D>
                    <a:noFill/>
                  </a:tcPr>
                </a:tc>
                <a:extLst>
                  <a:ext uri="{0D108BD9-81ED-4DB2-BD59-A6C34878D82A}">
                    <a16:rowId xmlns:a16="http://schemas.microsoft.com/office/drawing/2014/main" val="3787497186"/>
                  </a:ext>
                </a:extLst>
              </a:tr>
              <a:tr h="360129">
                <a:tc>
                  <a:txBody>
                    <a:bodyPr/>
                    <a:lstStyle/>
                    <a:p>
                      <a:pP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11</a:t>
                      </a:r>
                    </a:p>
                  </a:txBody>
                  <a:tcPr marL="68579" marR="68579" marT="0" marB="0" anchor="ctr">
                    <a:cell3D prstMaterial="dkEdge">
                      <a:bevel/>
                      <a:lightRig rig="flood" dir="t"/>
                    </a:cell3D>
                    <a:noFill/>
                  </a:tcPr>
                </a:tc>
                <a:tc>
                  <a:txBody>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lang="pl-PL" sz="1200" kern="150" dirty="0">
                          <a:effectLst/>
                          <a:latin typeface="Calibri" panose="020F0502020204030204" pitchFamily="34" charset="0"/>
                          <a:cs typeface="Calibri" panose="020F0502020204030204" pitchFamily="34" charset="0"/>
                        </a:rPr>
                        <a:t>Szkoła Podstawowa w Złotokłosie</a:t>
                      </a:r>
                      <a:endParaRPr lang="pl-PL" sz="1200" kern="150" dirty="0">
                        <a:effectLst/>
                        <a:latin typeface="Calibri" panose="020F0502020204030204" pitchFamily="34" charset="0"/>
                        <a:ea typeface="SimSun" panose="02010600030101010101" pitchFamily="2" charset="-122"/>
                        <a:cs typeface="Calibri" panose="020F0502020204030204" pitchFamily="34" charset="0"/>
                      </a:endParaRPr>
                    </a:p>
                  </a:txBody>
                  <a:tcPr marL="68579" marR="68579" marT="0" marB="0" anchor="ctr">
                    <a:cell3D prstMaterial="dkEdge">
                      <a:bevel/>
                      <a:lightRig rig="flood" dir="t"/>
                    </a:cell3D>
                    <a:noFill/>
                  </a:tcPr>
                </a:tc>
                <a:tc>
                  <a:txBody>
                    <a:bodyPr/>
                    <a:lstStyle/>
                    <a:p>
                      <a:pPr algn="ctr">
                        <a:lnSpc>
                          <a:spcPct val="104000"/>
                        </a:lnSpc>
                        <a:spcAft>
                          <a:spcPts val="0"/>
                        </a:spcAft>
                      </a:pPr>
                      <a:r>
                        <a:rPr lang="pl-PL" sz="1200" kern="150" dirty="0">
                          <a:effectLst/>
                          <a:latin typeface="Calibri" panose="020F0502020204030204" pitchFamily="34" charset="0"/>
                          <a:ea typeface="SimSun" panose="02010600030101010101" pitchFamily="2" charset="-122"/>
                          <a:cs typeface="Calibri" panose="020F0502020204030204" pitchFamily="34" charset="0"/>
                        </a:rPr>
                        <a:t>50</a:t>
                      </a:r>
                    </a:p>
                  </a:txBody>
                  <a:tcPr marL="68579" marR="68579" marT="0" marB="0" anchor="ctr">
                    <a:cell3D prstMaterial="dkEdge">
                      <a:bevel/>
                      <a:lightRig rig="flood" dir="t"/>
                    </a:cell3D>
                    <a:noFill/>
                  </a:tcPr>
                </a:tc>
                <a:tc vMerge="1">
                  <a:txBody>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lang="pl-PL" sz="1400" kern="150" dirty="0">
                        <a:effectLst/>
                        <a:latin typeface="+mj-lt"/>
                      </a:endParaRPr>
                    </a:p>
                  </a:txBody>
                  <a:tcPr marL="68579" marR="68579" marT="0" marB="0" anchor="ctr">
                    <a:cell3D prstMaterial="dkEdge">
                      <a:bevel/>
                      <a:lightRig rig="flood" dir="t"/>
                    </a:cell3D>
                    <a:noFill/>
                  </a:tcPr>
                </a:tc>
                <a:extLst>
                  <a:ext uri="{0D108BD9-81ED-4DB2-BD59-A6C34878D82A}">
                    <a16:rowId xmlns:a16="http://schemas.microsoft.com/office/drawing/2014/main" val="355183225"/>
                  </a:ext>
                </a:extLst>
              </a:tr>
            </a:tbl>
          </a:graphicData>
        </a:graphic>
      </p:graphicFrame>
    </p:spTree>
    <p:extLst>
      <p:ext uri="{BB962C8B-B14F-4D97-AF65-F5344CB8AC3E}">
        <p14:creationId xmlns:p14="http://schemas.microsoft.com/office/powerpoint/2010/main" val="3293248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B89ADB22-B820-476F-B1C6-4F153BC2A563}" type="slidenum">
              <a:rPr lang="pl-PL" altLang="pl-PL" sz="1200" smtClean="0">
                <a:solidFill>
                  <a:srgbClr val="7F7F7F"/>
                </a:solidFill>
              </a:rPr>
              <a:pPr>
                <a:spcBef>
                  <a:spcPct val="0"/>
                </a:spcBef>
                <a:spcAft>
                  <a:spcPct val="0"/>
                </a:spcAft>
                <a:buClrTx/>
                <a:buSzTx/>
                <a:buFontTx/>
                <a:buNone/>
              </a:pPr>
              <a:t>53</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IV. INNE ZADANIA DOTYCZĄCE OBSZARU OŚWIATY</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Trebuchet MS"/>
              </a:rPr>
              <a:t>Realizacja akcji „Zima w mieście"</a:t>
            </a:r>
          </a:p>
        </p:txBody>
      </p:sp>
      <p:sp>
        <p:nvSpPr>
          <p:cNvPr id="3" name="Prostokąt 2">
            <a:extLst>
              <a:ext uri="{FF2B5EF4-FFF2-40B4-BE49-F238E27FC236}">
                <a16:creationId xmlns:a16="http://schemas.microsoft.com/office/drawing/2014/main" id="{EAD210B9-166C-471E-B2DC-6EB34971A7E3}"/>
              </a:ext>
            </a:extLst>
          </p:cNvPr>
          <p:cNvSpPr/>
          <p:nvPr/>
        </p:nvSpPr>
        <p:spPr>
          <a:xfrm>
            <a:off x="457200" y="1268760"/>
            <a:ext cx="8050213" cy="3970318"/>
          </a:xfrm>
          <a:prstGeom prst="rect">
            <a:avLst/>
          </a:prstGeom>
        </p:spPr>
        <p:txBody>
          <a:bodyPr wrap="square">
            <a:spAutoFit/>
          </a:bodyPr>
          <a:lstStyle/>
          <a:p>
            <a:pPr algn="just"/>
            <a:r>
              <a:rPr lang="pl-PL" sz="1400" dirty="0">
                <a:solidFill>
                  <a:prstClr val="black"/>
                </a:solidFill>
              </a:rPr>
              <a:t>Finansowana przez Gminę Piaseczno akcja ponownie spotkała się z wielkim zainteresowaniem wśród najmłodszych uczniów. </a:t>
            </a:r>
            <a:r>
              <a:rPr lang="pl-PL" sz="1400" dirty="0"/>
              <a:t>Dzieci miały zapewnioną bezpłatną opiekę, za posiłki płacili rodzice.  </a:t>
            </a:r>
          </a:p>
          <a:p>
            <a:pPr algn="just"/>
            <a:r>
              <a:rPr lang="pl-PL" sz="1400" dirty="0">
                <a:solidFill>
                  <a:prstClr val="black"/>
                </a:solidFill>
              </a:rPr>
              <a:t>Niezmiennym priorytetem „Zimy w mieście” jest ruch. </a:t>
            </a:r>
          </a:p>
          <a:p>
            <a:pPr algn="just"/>
            <a:endParaRPr lang="pl-PL" sz="1400" dirty="0">
              <a:solidFill>
                <a:prstClr val="black"/>
              </a:solidFill>
            </a:endParaRPr>
          </a:p>
          <a:p>
            <a:pPr algn="just"/>
            <a:r>
              <a:rPr lang="pl-PL" sz="1400" dirty="0">
                <a:solidFill>
                  <a:prstClr val="black"/>
                </a:solidFill>
              </a:rPr>
              <a:t>Każda szkoła przygotowała ciekawą ofertę zajęć sportowych na świeżym powietrzu. Ponadto dzieci spędzały aktywnie czas uczestnicząc w zajęciach, konkursach i turniejach (koszykówki, piłki siatkowej, piłki nożnej, unihokeja, tenisa stołowego, ringo, badmintona), jeździły na łyżwach, tańczyły, uczestniczyły w warsztatach sensorycznych. Podczas akcji istotnym elementem była realizacja programu profilaktycznego w zakresie uzależnień, radzenia sobie ze stresem, budowania zdrowych nawyków i prowadzenie zdrowego stylu życia, zagrożeń zarówno tych płynących z przestrzeni internetowej jak i z substancji uzależniających. Dzieci uczyły się asertywności, prawa wyboru i odmowy.  Chętnie rozwijały swoją wyobraźnię na zajęciach kreatywnych. Ćwiczyły małą motorykę na zajęciach rękodzielniczych. Na zajęciach muzycznych tworzyły własną muzykę, a także układy choreograficzne. Z dużym entuzjazmem przyjęte zostały zajęcia przyrodnicze prowadzone przez leśnika z Chojnowskiego Parku Krajobrazowego podczas których uczniowie pogłębiali swoją wiedzę o dzikich zwierzętach żyjących wokół nich, zadawały mnóstwo pytań oraz brały udział w quizie z nagrodami. Przyjemnie spędzony czas uwieńczały wycieczki do kina, do biblioteki oraz spacery. </a:t>
            </a:r>
            <a:endParaRPr lang="pl-PL" dirty="0">
              <a:solidFill>
                <a:prstClr val="black"/>
              </a:solidFill>
            </a:endParaRPr>
          </a:p>
        </p:txBody>
      </p:sp>
    </p:spTree>
    <p:extLst>
      <p:ext uri="{BB962C8B-B14F-4D97-AF65-F5344CB8AC3E}">
        <p14:creationId xmlns:p14="http://schemas.microsoft.com/office/powerpoint/2010/main" val="2243425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7E8CB92E-B051-41BA-A114-CE79D7A7A9D7}" type="slidenum">
              <a:rPr lang="pl-PL" altLang="pl-PL" sz="1200" smtClean="0">
                <a:solidFill>
                  <a:srgbClr val="7F7F7F"/>
                </a:solidFill>
              </a:rPr>
              <a:pPr>
                <a:spcBef>
                  <a:spcPct val="0"/>
                </a:spcBef>
                <a:spcAft>
                  <a:spcPct val="0"/>
                </a:spcAft>
                <a:buClrTx/>
                <a:buSzTx/>
                <a:buFontTx/>
                <a:buNone/>
              </a:pPr>
              <a:t>54</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IV. INNE ZADANIA DOTYCZĄCE OBSZARU OŚWIATY</a:t>
            </a:r>
          </a:p>
          <a:p>
            <a:pPr marL="182880" indent="0">
              <a:buFont typeface="Georgia" pitchFamily="18" charset="0"/>
              <a:buNone/>
              <a:defRPr/>
            </a:pPr>
            <a:endParaRPr lang="pl-PL" sz="1200" dirty="0">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mj-lt"/>
                <a:ea typeface="+mj-ea"/>
                <a:cs typeface="+mj-cs"/>
              </a:rPr>
              <a:t>Prowadzenie  zadań związanych z placówkami niepublicznymi</a:t>
            </a:r>
          </a:p>
        </p:txBody>
      </p:sp>
      <p:sp>
        <p:nvSpPr>
          <p:cNvPr id="2" name="Prostokąt 1"/>
          <p:cNvSpPr/>
          <p:nvPr/>
        </p:nvSpPr>
        <p:spPr>
          <a:xfrm>
            <a:off x="585077" y="1336119"/>
            <a:ext cx="7632700" cy="4185761"/>
          </a:xfrm>
          <a:prstGeom prst="rect">
            <a:avLst/>
          </a:prstGeom>
        </p:spPr>
        <p:txBody>
          <a:bodyPr>
            <a:spAutoFit/>
          </a:bodyPr>
          <a:lstStyle/>
          <a:p>
            <a:pPr algn="just">
              <a:defRPr/>
            </a:pPr>
            <a:r>
              <a:rPr lang="pl-PL" sz="1400" dirty="0"/>
              <a:t>Zgodnie z art. 168 ustawy Prawo oświatowe zadaniem Gminy jest prowadzenie ewidencji placówek niepublicznych zlokalizowanych na jej terenie. W roku szkolnym 2023/2024 na wniosek organów prowadzących dokonano aktualizacji wpisów do ewidencji  w zakresie:</a:t>
            </a:r>
          </a:p>
          <a:p>
            <a:pPr marL="285750" indent="-285750" algn="just">
              <a:buFont typeface="Arial" panose="020B0604020202020204" pitchFamily="34" charset="0"/>
              <a:buChar char="•"/>
              <a:defRPr/>
            </a:pPr>
            <a:r>
              <a:rPr lang="pl-PL" sz="1400" dirty="0"/>
              <a:t>wpisywania do ewidencji nowo założonych placówek oświatowych, </a:t>
            </a:r>
          </a:p>
          <a:p>
            <a:pPr marL="285750" indent="-285750" algn="just">
              <a:buFont typeface="Arial" panose="020B0604020202020204" pitchFamily="34" charset="0"/>
              <a:buChar char="•"/>
              <a:defRPr/>
            </a:pPr>
            <a:r>
              <a:rPr lang="pl-PL" sz="1400" dirty="0"/>
              <a:t>zmiany organu prowadzącego,</a:t>
            </a:r>
          </a:p>
          <a:p>
            <a:pPr marL="285750" indent="-285750" algn="just">
              <a:buFont typeface="Arial" panose="020B0604020202020204" pitchFamily="34" charset="0"/>
              <a:buChar char="•"/>
              <a:defRPr/>
            </a:pPr>
            <a:r>
              <a:rPr lang="pl-PL" sz="1400" dirty="0"/>
              <a:t>dokonywanie zmian we wpisie do ewidencji placówek niepublicznych zgodnie z wnioskami,</a:t>
            </a:r>
          </a:p>
          <a:p>
            <a:pPr marL="285750" indent="-285750" algn="just">
              <a:buFont typeface="Arial" panose="020B0604020202020204" pitchFamily="34" charset="0"/>
              <a:buChar char="•"/>
              <a:defRPr/>
            </a:pPr>
            <a:r>
              <a:rPr lang="pl-PL" sz="1400" dirty="0"/>
              <a:t>wykreślenia z ewidencji placówek, które zakończyły działalność.</a:t>
            </a:r>
          </a:p>
          <a:p>
            <a:pPr algn="just">
              <a:defRPr/>
            </a:pPr>
            <a:r>
              <a:rPr lang="pl-PL" sz="1400" spc="-50" dirty="0"/>
              <a:t>Placówki oświatowe prowadzone przez inny niż gmina organ prowadzący otrzymują dotację na każdego ucznia. </a:t>
            </a:r>
          </a:p>
          <a:p>
            <a:pPr algn="just">
              <a:defRPr/>
            </a:pPr>
            <a:r>
              <a:rPr lang="pl-PL" sz="1400" spc="-50" dirty="0"/>
              <a:t>Podstawowa kwota dotacji wyliczona na dany rok  budżetowy ulega aktualizacji dwa razy do roku zgodnie z przepisami ustawy z dnia 27 października 2017 r. o finansowaniu zadań oświatowych.  </a:t>
            </a:r>
          </a:p>
          <a:p>
            <a:pPr algn="just">
              <a:defRPr/>
            </a:pPr>
            <a:r>
              <a:rPr lang="pl-PL" sz="1400" spc="-50" dirty="0"/>
              <a:t>Gmina udzielająca dotacji ma prawo dokonywania kontroli wydatkowania dotacji przez placówki otrzymujące dotację. </a:t>
            </a:r>
          </a:p>
          <a:p>
            <a:pPr algn="just">
              <a:defRPr/>
            </a:pPr>
            <a:r>
              <a:rPr lang="pl-PL" sz="1400" spc="-50" dirty="0"/>
              <a:t>Kontrola może obejmować sprawdzenie prawidłowości pobrania dotacji w kontrolowanym okresie oraz sprawdzenie prawidłowości wykorzystania otrzymanej dotacji.</a:t>
            </a:r>
          </a:p>
          <a:p>
            <a:pPr algn="just">
              <a:defRPr/>
            </a:pPr>
            <a:r>
              <a:rPr lang="pl-PL" sz="1400" spc="-50" dirty="0"/>
              <a:t>Dokonuje się obciążeń gmin, na których terenie zamieszkują dzieci i uczniowie uczęszczający do placówek działających na terenie Gminy Piaseczno. Ponadto Gmina Piaseczno obowiązkowo dokonuje zwrotu udzielonej dotacji gminie, na której terenie działa placówka, do której uczęszcza dotowany mieszkaniec naszej gminy.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A2C2F6C6-0572-4EA9-8339-B3BC1A2A16CA}" type="slidenum">
              <a:rPr lang="pl-PL" altLang="pl-PL" sz="1200" smtClean="0">
                <a:solidFill>
                  <a:srgbClr val="7F7F7F"/>
                </a:solidFill>
              </a:rPr>
              <a:pPr>
                <a:spcBef>
                  <a:spcPct val="0"/>
                </a:spcBef>
                <a:spcAft>
                  <a:spcPct val="0"/>
                </a:spcAft>
                <a:buClrTx/>
                <a:buSzTx/>
                <a:buFontTx/>
                <a:buNone/>
              </a:pPr>
              <a:t>55</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IV. INNE ZADANIA DOTYCZĄCE OBSZARU OŚWIATY</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Trebuchet MS"/>
              </a:rPr>
              <a:t>Obowiązek nauki i dofinansowanie kształcenia młodocianych</a:t>
            </a:r>
          </a:p>
        </p:txBody>
      </p:sp>
      <p:sp>
        <p:nvSpPr>
          <p:cNvPr id="2" name="Prostokąt 1"/>
          <p:cNvSpPr/>
          <p:nvPr/>
        </p:nvSpPr>
        <p:spPr>
          <a:xfrm>
            <a:off x="636588" y="1171575"/>
            <a:ext cx="7967662" cy="4278094"/>
          </a:xfrm>
          <a:prstGeom prst="rect">
            <a:avLst/>
          </a:prstGeom>
        </p:spPr>
        <p:txBody>
          <a:bodyPr>
            <a:spAutoFit/>
          </a:bodyPr>
          <a:lstStyle/>
          <a:p>
            <a:pPr>
              <a:lnSpc>
                <a:spcPct val="150000"/>
              </a:lnSpc>
              <a:defRPr/>
            </a:pPr>
            <a:r>
              <a:rPr lang="pl-PL" sz="1600" b="1" dirty="0">
                <a:solidFill>
                  <a:prstClr val="black"/>
                </a:solidFill>
              </a:rPr>
              <a:t>Kontrola spełniania obowiązku nauki</a:t>
            </a:r>
            <a:endParaRPr lang="pl-PL" sz="1600" dirty="0">
              <a:solidFill>
                <a:prstClr val="black"/>
              </a:solidFill>
            </a:endParaRPr>
          </a:p>
          <a:p>
            <a:pPr algn="just">
              <a:defRPr/>
            </a:pPr>
            <a:r>
              <a:rPr lang="pl-PL" sz="1400" spc="-50" dirty="0">
                <a:solidFill>
                  <a:prstClr val="black"/>
                </a:solidFill>
              </a:rPr>
              <a:t>Ważnym zadaniem realizowanym w roku szkolnym 2023/2024 była kontrola obowiązku nauki, któremu podlegają uczniowie w wieku 16 - 18 lat oraz dzieci, które ukończyły szkołę podstawową. Na podstawie wykazów z ewidencji ludności oraz informacji uzyskanych z placówek ponadpodstawowych dokonywana jest weryfikacja danych. Kolejne dane o realizacji obowiązku nauki przekazywane są bezpośrednio przez rodziców. W omawianym roku szkolnym liczba młodzieży, absolwentów szkół podstawowych w wieku do 18 lat zameldowanej na terenie Gminy Piaseczno wynosiła </a:t>
            </a:r>
            <a:r>
              <a:rPr lang="pl-PL" sz="1400" b="1" spc="-50" dirty="0">
                <a:solidFill>
                  <a:prstClr val="black"/>
                </a:solidFill>
              </a:rPr>
              <a:t>5.297</a:t>
            </a:r>
            <a:r>
              <a:rPr lang="pl-PL" sz="1400" spc="-50" dirty="0">
                <a:solidFill>
                  <a:prstClr val="black"/>
                </a:solidFill>
              </a:rPr>
              <a:t>.</a:t>
            </a:r>
            <a:endParaRPr lang="pl-PL" sz="1400" spc="-50" dirty="0">
              <a:solidFill>
                <a:srgbClr val="FF0000"/>
              </a:solidFill>
            </a:endParaRPr>
          </a:p>
          <a:p>
            <a:pPr>
              <a:defRPr/>
            </a:pPr>
            <a:r>
              <a:rPr lang="pl-PL" sz="1400" b="1" dirty="0">
                <a:solidFill>
                  <a:prstClr val="black"/>
                </a:solidFill>
              </a:rPr>
              <a:t> </a:t>
            </a:r>
            <a:endParaRPr lang="pl-PL" sz="1400" dirty="0">
              <a:solidFill>
                <a:prstClr val="black"/>
              </a:solidFill>
            </a:endParaRPr>
          </a:p>
          <a:p>
            <a:pPr>
              <a:lnSpc>
                <a:spcPct val="150000"/>
              </a:lnSpc>
              <a:defRPr/>
            </a:pPr>
            <a:r>
              <a:rPr lang="pl-PL" sz="1600" b="1" dirty="0">
                <a:solidFill>
                  <a:prstClr val="black"/>
                </a:solidFill>
              </a:rPr>
              <a:t>Dofinansowanie kosztów kształcenia młodocianych pracowników.</a:t>
            </a:r>
            <a:endParaRPr lang="pl-PL" sz="1600" dirty="0">
              <a:solidFill>
                <a:prstClr val="black"/>
              </a:solidFill>
            </a:endParaRPr>
          </a:p>
          <a:p>
            <a:pPr algn="just">
              <a:defRPr/>
            </a:pPr>
            <a:r>
              <a:rPr lang="pl-PL" sz="1400" spc="-50" dirty="0">
                <a:solidFill>
                  <a:prstClr val="black"/>
                </a:solidFill>
              </a:rPr>
              <a:t>Zgodnie z art. 122 ustawy Prawo oświatowe pracodawcom, którzy zawarli z młodocianymi pracownikami umowę o pracę w celu przygotowania zawodowego, przysługuje dofinansowanie kosztów kształcenia. Wykonując dyspozycje ustawowe na bieżąco przyjmowane są wnioski  pracodawców o dofinansowanie kształcenia młodocianych uczniów, którzy ukończyli przygotowanie zawodowe i zdali egzamin czeladniczy lub egzamin zawodowy. Dofinansowanie przyznaje Burmistrz właściwy ze względu na miejsce zamieszkania młodocianego pracownika, w drodze decyzji administracyjnej. Dofinansowanie kosztów kształcenia młodocianych pracowników jest finansowane ze środków Funduszu Pracy. W roku szkolnym 2023/2024 zostały rozpatrzone dwa wnioski o dofinansowanie </a:t>
            </a:r>
            <a:r>
              <a:rPr lang="pl-PL" sz="1400" dirty="0">
                <a:solidFill>
                  <a:prstClr val="black"/>
                </a:solidFill>
              </a:rPr>
              <a:t>kosztów kształcenia młodocianych pracowników.</a:t>
            </a:r>
            <a:endParaRPr lang="pl-PL" sz="1400" spc="-50" dirty="0">
              <a:solidFill>
                <a:prstClr val="black"/>
              </a:solidFill>
            </a:endParaRPr>
          </a:p>
        </p:txBody>
      </p:sp>
    </p:spTree>
    <p:extLst>
      <p:ext uri="{BB962C8B-B14F-4D97-AF65-F5344CB8AC3E}">
        <p14:creationId xmlns:p14="http://schemas.microsoft.com/office/powerpoint/2010/main" val="2112582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56</a:t>
            </a:fld>
            <a:endParaRPr lang="pl-PL" altLang="pl-PL"/>
          </a:p>
        </p:txBody>
      </p:sp>
      <p:sp>
        <p:nvSpPr>
          <p:cNvPr id="5" name="Prostokąt 4"/>
          <p:cNvSpPr/>
          <p:nvPr/>
        </p:nvSpPr>
        <p:spPr>
          <a:xfrm>
            <a:off x="323528" y="332656"/>
            <a:ext cx="8136904" cy="830997"/>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200" dirty="0">
              <a:solidFill>
                <a:prstClr val="black"/>
              </a:solidFill>
            </a:endParaRPr>
          </a:p>
          <a:p>
            <a:pPr marL="182880">
              <a:defRPr/>
            </a:pPr>
            <a:r>
              <a:rPr lang="pl-PL" sz="1600" b="1" dirty="0">
                <a:solidFill>
                  <a:srgbClr val="B4DCFA">
                    <a:lumMod val="50000"/>
                  </a:srgbClr>
                </a:solidFill>
                <a:latin typeface="Trebuchet MS"/>
              </a:rPr>
              <a:t>Współpraca placówek oświatowych w ramach działalności unijnej</a:t>
            </a: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539552" y="764704"/>
            <a:ext cx="7657240" cy="30483"/>
          </a:xfrm>
          <a:prstGeom prst="rect">
            <a:avLst/>
          </a:prstGeom>
        </p:spPr>
      </p:pic>
      <p:sp>
        <p:nvSpPr>
          <p:cNvPr id="14" name="Prostokąt 13">
            <a:extLst>
              <a:ext uri="{FF2B5EF4-FFF2-40B4-BE49-F238E27FC236}">
                <a16:creationId xmlns:a16="http://schemas.microsoft.com/office/drawing/2014/main" id="{B357EE40-F722-4D0D-AC15-922787DCDBFE}"/>
              </a:ext>
            </a:extLst>
          </p:cNvPr>
          <p:cNvSpPr/>
          <p:nvPr/>
        </p:nvSpPr>
        <p:spPr>
          <a:xfrm>
            <a:off x="636588" y="1171575"/>
            <a:ext cx="7967662" cy="8063746"/>
          </a:xfrm>
          <a:prstGeom prst="rect">
            <a:avLst/>
          </a:prstGeom>
        </p:spPr>
        <p:txBody>
          <a:bodyPr>
            <a:spAutoFit/>
          </a:bodyPr>
          <a:lstStyle/>
          <a:p>
            <a:r>
              <a:rPr lang="pl-PL" sz="1400" b="1" dirty="0"/>
              <a:t>AKREDYTACJA ERASMUSA GMINY PIASECZNO </a:t>
            </a:r>
          </a:p>
          <a:p>
            <a:endParaRPr lang="pl-PL" sz="1400" b="1" dirty="0"/>
          </a:p>
          <a:p>
            <a:pPr algn="just"/>
            <a:r>
              <a:rPr lang="pl-PL" sz="1400" dirty="0"/>
              <a:t>Od 2022 roku Gmina Piaseczno jest liderem konsorcjum, </a:t>
            </a:r>
          </a:p>
          <a:p>
            <a:pPr algn="just"/>
            <a:r>
              <a:rPr lang="pl-PL" sz="1400" dirty="0"/>
              <a:t>które  składa się z wszystkich gminnych szkół i przedszkoli, </a:t>
            </a:r>
          </a:p>
          <a:p>
            <a:pPr algn="just"/>
            <a:r>
              <a:rPr lang="pl-PL" sz="1400" dirty="0"/>
              <a:t>realizującego pięcioletnią Akredytację Erasmusa.  </a:t>
            </a:r>
          </a:p>
          <a:p>
            <a:endParaRPr lang="pl-PL" sz="1400" dirty="0"/>
          </a:p>
          <a:p>
            <a:r>
              <a:rPr lang="pl-PL" sz="1400" dirty="0"/>
              <a:t>Głównym założeniem Akredytacji jest wsparcie placówek </a:t>
            </a:r>
          </a:p>
          <a:p>
            <a:r>
              <a:rPr lang="pl-PL" sz="1400" dirty="0"/>
              <a:t>w rozwijaniu kompetencji oraz poznawaniu i wdrażania nowych</a:t>
            </a:r>
          </a:p>
          <a:p>
            <a:r>
              <a:rPr lang="pl-PL" sz="1400" dirty="0"/>
              <a:t>metod pracy poprzez realizację Planu Erasmusa, który zawiera</a:t>
            </a:r>
          </a:p>
          <a:p>
            <a:r>
              <a:rPr lang="pl-PL" sz="1400" dirty="0"/>
              <a:t>siedem celów przedstawionych w diagramie. Środki z programu</a:t>
            </a:r>
          </a:p>
          <a:p>
            <a:r>
              <a:rPr lang="pl-PL" sz="1400" dirty="0"/>
              <a:t>Erasmus są przeznaczane na realizację wyznaczonych celów </a:t>
            </a:r>
          </a:p>
          <a:p>
            <a:r>
              <a:rPr lang="pl-PL" sz="1400" dirty="0"/>
              <a:t>poprzez mobilności kadry oraz mobilności grupowe uczniów,</a:t>
            </a:r>
          </a:p>
          <a:p>
            <a:r>
              <a:rPr lang="pl-PL" sz="1400" dirty="0"/>
              <a:t>a także wsparcie działań realizowanych na terenie placówek. </a:t>
            </a:r>
          </a:p>
          <a:p>
            <a:endParaRPr lang="pl-PL" sz="1400" dirty="0"/>
          </a:p>
          <a:p>
            <a:r>
              <a:rPr lang="pl-PL" sz="1400" dirty="0"/>
              <a:t>W roku szkolnym 2023/2024 zakończyliśmy realizację pierwszego projektu w ramach Akredytacji (nr umowy finansowej 2022-1-PL01-KA120-SCH-000063784)</a:t>
            </a:r>
            <a:r>
              <a:rPr lang="pl-PL" sz="1400" b="1" dirty="0"/>
              <a:t> </a:t>
            </a:r>
            <a:r>
              <a:rPr lang="pl-PL" sz="1400" dirty="0"/>
              <a:t>na łączną kwotę </a:t>
            </a:r>
            <a:r>
              <a:rPr lang="pl-PL" sz="1400" b="1" dirty="0"/>
              <a:t>162.572 EURO</a:t>
            </a:r>
            <a:r>
              <a:rPr lang="pl-PL" sz="1400" dirty="0"/>
              <a:t>.  </a:t>
            </a:r>
          </a:p>
          <a:p>
            <a:r>
              <a:rPr lang="pl-PL" sz="1400" dirty="0"/>
              <a:t>W ramach tego projektu od </a:t>
            </a:r>
            <a:r>
              <a:rPr lang="pl-PL" sz="1400" b="1" dirty="0"/>
              <a:t> 01.06.2022r. do  31.05.2024r. </a:t>
            </a:r>
            <a:r>
              <a:rPr lang="pl-PL" sz="1400" dirty="0"/>
              <a:t>zrealizowanych zostało:</a:t>
            </a:r>
          </a:p>
          <a:p>
            <a:pPr marL="285750" lvl="0" indent="-285750">
              <a:buFont typeface="Wingdings" panose="05000000000000000000" pitchFamily="2" charset="2"/>
              <a:buChar char="Ø"/>
            </a:pPr>
            <a:r>
              <a:rPr lang="pl-PL" sz="1400" dirty="0"/>
              <a:t>88 mobilności kadry, w tym:</a:t>
            </a:r>
          </a:p>
          <a:p>
            <a:pPr marL="742950" lvl="1" indent="-285750">
              <a:buFont typeface="Arial" panose="020B0604020202020204" pitchFamily="34" charset="0"/>
              <a:buChar char="•"/>
            </a:pPr>
            <a:r>
              <a:rPr lang="pl-PL" sz="1400" dirty="0"/>
              <a:t>19 wyjazdów do szkół partnerskich na obserwację pracy (</a:t>
            </a:r>
            <a:r>
              <a:rPr lang="pl-PL" sz="1400" dirty="0" err="1"/>
              <a:t>job-shadowing</a:t>
            </a:r>
            <a:r>
              <a:rPr lang="pl-PL" sz="1400" dirty="0"/>
              <a:t>),</a:t>
            </a:r>
          </a:p>
          <a:p>
            <a:pPr marL="742950" lvl="1" indent="-285750">
              <a:buFont typeface="Arial" panose="020B0604020202020204" pitchFamily="34" charset="0"/>
              <a:buChar char="•"/>
            </a:pPr>
            <a:r>
              <a:rPr lang="pl-PL" sz="1400" dirty="0"/>
              <a:t>12 wyjazdów na kursy metodyczne (1-ICT, 5-CLIL, 6-STEAM)</a:t>
            </a:r>
          </a:p>
          <a:p>
            <a:pPr marL="742950" lvl="1" indent="-285750">
              <a:buFont typeface="Arial" panose="020B0604020202020204" pitchFamily="34" charset="0"/>
              <a:buChar char="•"/>
            </a:pPr>
            <a:r>
              <a:rPr lang="pl-PL" sz="1400" dirty="0"/>
              <a:t>57 wyjazdów na kursy językowe kadry  (w zakresie języka angielskiego) </a:t>
            </a:r>
          </a:p>
          <a:p>
            <a:pPr marL="285750" lvl="0" indent="-285750">
              <a:buFont typeface="Wingdings" panose="05000000000000000000" pitchFamily="2" charset="2"/>
              <a:buChar char="Ø"/>
            </a:pPr>
            <a:r>
              <a:rPr lang="pl-PL" sz="1400" dirty="0"/>
              <a:t>2 mobilności grupowe w których uczestniczyło łącznie 18 uczniów.</a:t>
            </a:r>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p:txBody>
      </p:sp>
      <p:pic>
        <p:nvPicPr>
          <p:cNvPr id="18" name="Obraz 17">
            <a:extLst>
              <a:ext uri="{FF2B5EF4-FFF2-40B4-BE49-F238E27FC236}">
                <a16:creationId xmlns:a16="http://schemas.microsoft.com/office/drawing/2014/main" id="{8B9DBBF0-B588-4D4D-A5D3-D764FF8CDC7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96223" y="1227235"/>
            <a:ext cx="3024249" cy="2993853"/>
          </a:xfrm>
          <a:prstGeom prst="rect">
            <a:avLst/>
          </a:prstGeom>
        </p:spPr>
      </p:pic>
    </p:spTree>
    <p:extLst>
      <p:ext uri="{BB962C8B-B14F-4D97-AF65-F5344CB8AC3E}">
        <p14:creationId xmlns:p14="http://schemas.microsoft.com/office/powerpoint/2010/main" val="1549676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57</a:t>
            </a:fld>
            <a:endParaRPr lang="pl-PL" altLang="pl-PL"/>
          </a:p>
        </p:txBody>
      </p:sp>
      <p:sp>
        <p:nvSpPr>
          <p:cNvPr id="5" name="Prostokąt 4"/>
          <p:cNvSpPr/>
          <p:nvPr/>
        </p:nvSpPr>
        <p:spPr>
          <a:xfrm>
            <a:off x="323528" y="332656"/>
            <a:ext cx="8136904" cy="830997"/>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200" dirty="0">
              <a:solidFill>
                <a:prstClr val="black"/>
              </a:solidFill>
            </a:endParaRPr>
          </a:p>
          <a:p>
            <a:pPr marL="182880">
              <a:defRPr/>
            </a:pPr>
            <a:r>
              <a:rPr lang="pl-PL" sz="1600" b="1" dirty="0">
                <a:solidFill>
                  <a:srgbClr val="B4DCFA">
                    <a:lumMod val="50000"/>
                  </a:srgbClr>
                </a:solidFill>
                <a:latin typeface="Trebuchet MS"/>
              </a:rPr>
              <a:t>Współpraca placówek oświatowych w ramach działalności unijnej</a:t>
            </a: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539552" y="764704"/>
            <a:ext cx="7657240" cy="30483"/>
          </a:xfrm>
          <a:prstGeom prst="rect">
            <a:avLst/>
          </a:prstGeom>
        </p:spPr>
      </p:pic>
      <p:sp>
        <p:nvSpPr>
          <p:cNvPr id="14" name="Prostokąt 13">
            <a:extLst>
              <a:ext uri="{FF2B5EF4-FFF2-40B4-BE49-F238E27FC236}">
                <a16:creationId xmlns:a16="http://schemas.microsoft.com/office/drawing/2014/main" id="{B357EE40-F722-4D0D-AC15-922787DCDBFE}"/>
              </a:ext>
            </a:extLst>
          </p:cNvPr>
          <p:cNvSpPr/>
          <p:nvPr/>
        </p:nvSpPr>
        <p:spPr>
          <a:xfrm>
            <a:off x="636588" y="1171575"/>
            <a:ext cx="7967662" cy="6909584"/>
          </a:xfrm>
          <a:prstGeom prst="rect">
            <a:avLst/>
          </a:prstGeom>
        </p:spPr>
        <p:txBody>
          <a:bodyPr>
            <a:spAutoFit/>
          </a:bodyPr>
          <a:lstStyle/>
          <a:p>
            <a:r>
              <a:rPr lang="pl-PL" sz="1400" b="1" dirty="0"/>
              <a:t>AKREDYTACJA ERASMUSA GMINY PIASECZNO cd.</a:t>
            </a:r>
          </a:p>
          <a:p>
            <a:endParaRPr lang="pl-PL" sz="1000" b="1" dirty="0"/>
          </a:p>
          <a:p>
            <a:pPr algn="just"/>
            <a:r>
              <a:rPr lang="pl-PL" sz="1400" dirty="0"/>
              <a:t>01.06.2024r. rozpoczęliśmy również realizację drugiego projektu, który będzie trwał do 31.05.2025</a:t>
            </a:r>
            <a:r>
              <a:rPr lang="pl-PL" sz="1400" b="1" dirty="0"/>
              <a:t> </a:t>
            </a:r>
            <a:r>
              <a:rPr lang="pl-PL" sz="1400" dirty="0"/>
              <a:t>(nr umowy finansowej 2023-1-PL01-KA121-SCH-000115232)</a:t>
            </a:r>
            <a:r>
              <a:rPr lang="pl-PL" sz="1400" b="1" dirty="0"/>
              <a:t> na łączną kwotę  101. 136 EURO </a:t>
            </a:r>
            <a:r>
              <a:rPr lang="pl-PL" sz="1400" dirty="0"/>
              <a:t>w ramach, którego już zrealizowanych zostało </a:t>
            </a:r>
            <a:r>
              <a:rPr lang="pl-PL" sz="1400" b="1" dirty="0"/>
              <a:t>25</a:t>
            </a:r>
            <a:r>
              <a:rPr lang="pl-PL" sz="1400" dirty="0"/>
              <a:t> mobilności kadry, w tym:</a:t>
            </a:r>
          </a:p>
          <a:p>
            <a:pPr marL="742950" lvl="1" indent="-285750" algn="just">
              <a:buFont typeface="Arial" panose="020B0604020202020204" pitchFamily="34" charset="0"/>
              <a:buChar char="•"/>
            </a:pPr>
            <a:r>
              <a:rPr lang="pl-PL" sz="1400" dirty="0"/>
              <a:t>7 kursów językowych</a:t>
            </a:r>
          </a:p>
          <a:p>
            <a:pPr marL="742950" lvl="1" indent="-285750" algn="just">
              <a:buFont typeface="Arial" panose="020B0604020202020204" pitchFamily="34" charset="0"/>
              <a:buChar char="•"/>
            </a:pPr>
            <a:r>
              <a:rPr lang="pl-PL" sz="1400" dirty="0"/>
              <a:t>18 metodycznych (5 -ICT, 7 -CLIL, 6 – Ekologia)</a:t>
            </a:r>
          </a:p>
          <a:p>
            <a:pPr algn="just"/>
            <a:r>
              <a:rPr lang="pl-PL" sz="1400" dirty="0"/>
              <a:t> </a:t>
            </a:r>
          </a:p>
          <a:p>
            <a:pPr algn="just"/>
            <a:r>
              <a:rPr lang="pl-PL" sz="1400" dirty="0"/>
              <a:t>Po mobilnościach, nauczyciele realizują ciekawe zajęcia, projekty i konkursy w swoich placówkach, przekazują nabytą wiedzę i podpatrzone dobre praktyki innym nauczycielom przez co podnoszą jakość pracy swoich placówek.</a:t>
            </a:r>
          </a:p>
          <a:p>
            <a:pPr algn="just"/>
            <a:endParaRPr lang="pl-PL" sz="1050" dirty="0"/>
          </a:p>
          <a:p>
            <a:pPr algn="just"/>
            <a:r>
              <a:rPr lang="pl-PL" sz="1400" dirty="0"/>
              <a:t>Ważnym wydarzeniem w ramach Akredytacji była zrealizowana dnia 07.02.2024r. w Szkole Podstawowej im. Wspólnej Europy w Zalesiu Górnym konferencja pt.: PROJEKTY MIĘDZYNARODOWE  -  MOŻLIWOŚĆ CZY KONIECZNOŚĆ NOWOCZESNEJ EDUKACJI na której była okazja do wysłuchania ciekawych prelekcji, obejrzenia stoisk projektów, wzięcia udziału w warsztatach i poznania lepiej programu Erasmus. W konferencji uczestniczyło ponad 100 osób: dyrektorów, nauczycieli oraz przedstawicieli samorządów uczniowskich z placówek oświatowych Gminy Piaseczno i Powiatu Piaseczyńskiego. </a:t>
            </a:r>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p:txBody>
      </p:sp>
      <p:pic>
        <p:nvPicPr>
          <p:cNvPr id="7" name="Obraz 6">
            <a:extLst>
              <a:ext uri="{FF2B5EF4-FFF2-40B4-BE49-F238E27FC236}">
                <a16:creationId xmlns:a16="http://schemas.microsoft.com/office/drawing/2014/main" id="{35B86250-C6BE-45E5-BBA1-6D5B3A644BFF}"/>
              </a:ext>
            </a:extLst>
          </p:cNvPr>
          <p:cNvPicPr/>
          <p:nvPr/>
        </p:nvPicPr>
        <p:blipFill rotWithShape="1">
          <a:blip r:embed="rId3" cstate="print">
            <a:extLst>
              <a:ext uri="{28A0092B-C50C-407E-A947-70E740481C1C}">
                <a14:useLocalDpi xmlns:a14="http://schemas.microsoft.com/office/drawing/2010/main" val="0"/>
              </a:ext>
            </a:extLst>
          </a:blip>
          <a:srcRect b="13150"/>
          <a:stretch/>
        </p:blipFill>
        <p:spPr>
          <a:xfrm>
            <a:off x="683568" y="5193196"/>
            <a:ext cx="2808312" cy="1556792"/>
          </a:xfrm>
          <a:prstGeom prst="rect">
            <a:avLst/>
          </a:prstGeom>
        </p:spPr>
      </p:pic>
      <p:pic>
        <p:nvPicPr>
          <p:cNvPr id="8" name="Obraz 7">
            <a:extLst>
              <a:ext uri="{FF2B5EF4-FFF2-40B4-BE49-F238E27FC236}">
                <a16:creationId xmlns:a16="http://schemas.microsoft.com/office/drawing/2014/main" id="{DA5EB6DA-ED38-4B16-8AC8-3873AAB2B018}"/>
              </a:ext>
            </a:extLst>
          </p:cNvPr>
          <p:cNvPicPr/>
          <p:nvPr/>
        </p:nvPicPr>
        <p:blipFill>
          <a:blip r:embed="rId4"/>
          <a:stretch>
            <a:fillRect/>
          </a:stretch>
        </p:blipFill>
        <p:spPr>
          <a:xfrm>
            <a:off x="5783459" y="4977172"/>
            <a:ext cx="2808312" cy="1772816"/>
          </a:xfrm>
          <a:prstGeom prst="rect">
            <a:avLst/>
          </a:prstGeom>
        </p:spPr>
      </p:pic>
    </p:spTree>
    <p:extLst>
      <p:ext uri="{BB962C8B-B14F-4D97-AF65-F5344CB8AC3E}">
        <p14:creationId xmlns:p14="http://schemas.microsoft.com/office/powerpoint/2010/main" val="588904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58</a:t>
            </a:fld>
            <a:endParaRPr lang="pl-PL" altLang="pl-PL"/>
          </a:p>
        </p:txBody>
      </p:sp>
      <p:sp>
        <p:nvSpPr>
          <p:cNvPr id="5" name="Prostokąt 4"/>
          <p:cNvSpPr/>
          <p:nvPr/>
        </p:nvSpPr>
        <p:spPr>
          <a:xfrm>
            <a:off x="395536" y="320675"/>
            <a:ext cx="8064694" cy="4924425"/>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200" dirty="0">
              <a:solidFill>
                <a:prstClr val="black"/>
              </a:solidFill>
            </a:endParaRPr>
          </a:p>
          <a:p>
            <a:pPr marL="182880">
              <a:defRPr/>
            </a:pPr>
            <a:r>
              <a:rPr lang="pl-PL" sz="1600" b="1" dirty="0">
                <a:solidFill>
                  <a:srgbClr val="B4DCFA">
                    <a:lumMod val="50000"/>
                  </a:srgbClr>
                </a:solidFill>
                <a:latin typeface="Trebuchet MS"/>
              </a:rPr>
              <a:t>Współpraca placówek oświatowych w ramach działalności unijnej</a:t>
            </a:r>
            <a:endParaRPr lang="pl-PL" sz="1200" dirty="0">
              <a:solidFill>
                <a:prstClr val="black"/>
              </a:solidFill>
            </a:endParaRPr>
          </a:p>
          <a:p>
            <a:pPr marL="182880" algn="just">
              <a:defRPr/>
            </a:pPr>
            <a:endParaRPr lang="pl-PL" sz="1400" dirty="0">
              <a:solidFill>
                <a:prstClr val="black"/>
              </a:solidFill>
            </a:endParaRPr>
          </a:p>
          <a:p>
            <a:pPr marL="525780" indent="-342900" algn="just">
              <a:buAutoNum type="arabicPeriod"/>
              <a:defRPr/>
            </a:pPr>
            <a:r>
              <a:rPr lang="pl-PL" sz="1400" b="1" dirty="0">
                <a:solidFill>
                  <a:prstClr val="black"/>
                </a:solidFill>
              </a:rPr>
              <a:t>Europejski Program Polskiego Centrum Optymizmu „Happy Kindergarten”</a:t>
            </a:r>
            <a:r>
              <a:rPr lang="pl-PL" sz="1400" dirty="0">
                <a:solidFill>
                  <a:prstClr val="black"/>
                </a:solidFill>
              </a:rPr>
              <a:t> – wsparcie działań na rzecz rozwoju nauczycieli wychowania przedszkolnego, wdrożenie teorii i wykładów do budowania dobrostanu psychicznego i szczęśliwej praktyki w przedszkolu, </a:t>
            </a:r>
            <a:r>
              <a:rPr lang="pl-PL" sz="1400" dirty="0"/>
              <a:t>rozwijanie analizy i syntezy zachowań w organizacji;</a:t>
            </a:r>
          </a:p>
          <a:p>
            <a:pPr marL="525780" indent="-342900" algn="just">
              <a:buAutoNum type="arabicPeriod"/>
              <a:defRPr/>
            </a:pPr>
            <a:r>
              <a:rPr lang="pl-PL" sz="1400" b="1" dirty="0">
                <a:solidFill>
                  <a:prstClr val="black"/>
                </a:solidFill>
              </a:rPr>
              <a:t>E-</a:t>
            </a:r>
            <a:r>
              <a:rPr lang="pl-PL" sz="1400" b="1" dirty="0" err="1">
                <a:solidFill>
                  <a:prstClr val="black"/>
                </a:solidFill>
              </a:rPr>
              <a:t>Twinning</a:t>
            </a:r>
            <a:r>
              <a:rPr lang="pl-PL" sz="1400" b="1" dirty="0">
                <a:solidFill>
                  <a:prstClr val="black"/>
                </a:solidFill>
              </a:rPr>
              <a:t> „International </a:t>
            </a:r>
            <a:r>
              <a:rPr lang="pl-PL" sz="1400" b="1" dirty="0" err="1">
                <a:solidFill>
                  <a:prstClr val="black"/>
                </a:solidFill>
              </a:rPr>
              <a:t>desserts</a:t>
            </a:r>
            <a:r>
              <a:rPr lang="pl-PL" sz="1400" b="1" dirty="0">
                <a:solidFill>
                  <a:prstClr val="black"/>
                </a:solidFill>
              </a:rPr>
              <a:t>”</a:t>
            </a:r>
            <a:r>
              <a:rPr lang="pl-PL" sz="1400" dirty="0">
                <a:solidFill>
                  <a:prstClr val="black"/>
                </a:solidFill>
              </a:rPr>
              <a:t>- współpraca z przedszkolami z Francji i Bułgarii;</a:t>
            </a:r>
          </a:p>
          <a:p>
            <a:pPr marL="525780" indent="-342900" algn="just">
              <a:buAutoNum type="arabicPeriod"/>
              <a:defRPr/>
            </a:pPr>
            <a:r>
              <a:rPr lang="pl-PL" sz="1400" b="1" dirty="0">
                <a:solidFill>
                  <a:prstClr val="black"/>
                </a:solidFill>
              </a:rPr>
              <a:t>E-</a:t>
            </a:r>
            <a:r>
              <a:rPr lang="pl-PL" sz="1400" b="1" dirty="0" err="1">
                <a:solidFill>
                  <a:prstClr val="black"/>
                </a:solidFill>
              </a:rPr>
              <a:t>Twinning</a:t>
            </a:r>
            <a:r>
              <a:rPr lang="pl-PL" sz="1400" b="1" dirty="0">
                <a:solidFill>
                  <a:prstClr val="black"/>
                </a:solidFill>
              </a:rPr>
              <a:t> „Magia Świąt </a:t>
            </a:r>
            <a:r>
              <a:rPr lang="pl-PL" sz="1400" dirty="0">
                <a:solidFill>
                  <a:prstClr val="black"/>
                </a:solidFill>
              </a:rPr>
              <a:t>- współpraca ze szkołami z Turcji, Serbii, Chorwacji i Albanii;</a:t>
            </a:r>
          </a:p>
          <a:p>
            <a:pPr marL="525780" indent="-342900" algn="just">
              <a:buAutoNum type="arabicPeriod"/>
              <a:defRPr/>
            </a:pPr>
            <a:r>
              <a:rPr lang="pl-PL" sz="1400" b="1" dirty="0">
                <a:solidFill>
                  <a:prstClr val="black"/>
                </a:solidFill>
              </a:rPr>
              <a:t>E-</a:t>
            </a:r>
            <a:r>
              <a:rPr lang="pl-PL" sz="1400" b="1" dirty="0" err="1">
                <a:solidFill>
                  <a:prstClr val="black"/>
                </a:solidFill>
              </a:rPr>
              <a:t>Twinning</a:t>
            </a:r>
            <a:r>
              <a:rPr lang="pl-PL" sz="1400" b="1" dirty="0">
                <a:solidFill>
                  <a:prstClr val="black"/>
                </a:solidFill>
              </a:rPr>
              <a:t> „Moja Mała Ojczyzna”</a:t>
            </a:r>
            <a:r>
              <a:rPr lang="pl-PL" sz="1400" dirty="0">
                <a:solidFill>
                  <a:prstClr val="black"/>
                </a:solidFill>
              </a:rPr>
              <a:t>- współpraca ze szkołami z Litwy, Czech i Turcji;</a:t>
            </a:r>
          </a:p>
          <a:p>
            <a:pPr marL="525780" indent="-342900" algn="just">
              <a:buAutoNum type="arabicPeriod"/>
              <a:defRPr/>
            </a:pPr>
            <a:r>
              <a:rPr lang="pl-PL" sz="1400" b="1" dirty="0">
                <a:solidFill>
                  <a:prstClr val="black"/>
                </a:solidFill>
              </a:rPr>
              <a:t>E-</a:t>
            </a:r>
            <a:r>
              <a:rPr lang="pl-PL" sz="1400" b="1" dirty="0" err="1">
                <a:solidFill>
                  <a:prstClr val="black"/>
                </a:solidFill>
              </a:rPr>
              <a:t>Twinning</a:t>
            </a:r>
            <a:r>
              <a:rPr lang="pl-PL" sz="1400" b="1" dirty="0">
                <a:solidFill>
                  <a:prstClr val="black"/>
                </a:solidFill>
              </a:rPr>
              <a:t> „Wymiana Pocztówek Wielkanocnych”</a:t>
            </a:r>
            <a:r>
              <a:rPr lang="pl-PL" sz="1400" dirty="0">
                <a:solidFill>
                  <a:prstClr val="black"/>
                </a:solidFill>
              </a:rPr>
              <a:t>- współpraca ze szkołami z Hiszpanii, Włoch, Finlandii i Bułgarii;</a:t>
            </a:r>
          </a:p>
          <a:p>
            <a:pPr marL="525780" indent="-342900" algn="just">
              <a:buAutoNum type="arabicPeriod"/>
              <a:defRPr/>
            </a:pPr>
            <a:r>
              <a:rPr lang="pl-PL" sz="1400" b="1" dirty="0">
                <a:solidFill>
                  <a:prstClr val="black"/>
                </a:solidFill>
              </a:rPr>
              <a:t>E-</a:t>
            </a:r>
            <a:r>
              <a:rPr lang="pl-PL" sz="1400" b="1" dirty="0" err="1">
                <a:solidFill>
                  <a:prstClr val="black"/>
                </a:solidFill>
              </a:rPr>
              <a:t>Twinning</a:t>
            </a:r>
            <a:r>
              <a:rPr lang="pl-PL" sz="1400" b="1" dirty="0">
                <a:solidFill>
                  <a:prstClr val="black"/>
                </a:solidFill>
              </a:rPr>
              <a:t> „</a:t>
            </a:r>
            <a:r>
              <a:rPr lang="pl-PL" sz="1400" b="1" dirty="0" err="1">
                <a:solidFill>
                  <a:prstClr val="black"/>
                </a:solidFill>
              </a:rPr>
              <a:t>Favorite</a:t>
            </a:r>
            <a:r>
              <a:rPr lang="pl-PL" sz="1400" b="1" dirty="0">
                <a:solidFill>
                  <a:prstClr val="black"/>
                </a:solidFill>
              </a:rPr>
              <a:t> </a:t>
            </a:r>
            <a:r>
              <a:rPr lang="pl-PL" sz="1400" b="1" dirty="0" err="1">
                <a:solidFill>
                  <a:prstClr val="black"/>
                </a:solidFill>
              </a:rPr>
              <a:t>fun</a:t>
            </a:r>
            <a:r>
              <a:rPr lang="pl-PL" sz="1400" b="1" dirty="0">
                <a:solidFill>
                  <a:prstClr val="black"/>
                </a:solidFill>
              </a:rPr>
              <a:t> and </a:t>
            </a:r>
            <a:r>
              <a:rPr lang="pl-PL" sz="1400" b="1" dirty="0" err="1">
                <a:solidFill>
                  <a:prstClr val="black"/>
                </a:solidFill>
              </a:rPr>
              <a:t>movement</a:t>
            </a:r>
            <a:r>
              <a:rPr lang="pl-PL" sz="1400" b="1" dirty="0">
                <a:solidFill>
                  <a:prstClr val="black"/>
                </a:solidFill>
              </a:rPr>
              <a:t> </a:t>
            </a:r>
            <a:r>
              <a:rPr lang="pl-PL" sz="1400" b="1" dirty="0" err="1">
                <a:solidFill>
                  <a:prstClr val="black"/>
                </a:solidFill>
              </a:rPr>
              <a:t>games</a:t>
            </a:r>
            <a:r>
              <a:rPr lang="pl-PL" sz="1400" b="1" dirty="0">
                <a:solidFill>
                  <a:prstClr val="black"/>
                </a:solidFill>
              </a:rPr>
              <a:t>”</a:t>
            </a:r>
            <a:r>
              <a:rPr lang="pl-PL" sz="1400" dirty="0">
                <a:solidFill>
                  <a:prstClr val="black"/>
                </a:solidFill>
              </a:rPr>
              <a:t>- współpraca ze szkołami z Turcji i Grecji;</a:t>
            </a:r>
          </a:p>
          <a:p>
            <a:pPr marL="525780" indent="-342900" algn="just">
              <a:buAutoNum type="arabicPeriod"/>
              <a:defRPr/>
            </a:pPr>
            <a:r>
              <a:rPr lang="pl-PL" sz="1400" b="1" dirty="0">
                <a:solidFill>
                  <a:prstClr val="black"/>
                </a:solidFill>
              </a:rPr>
              <a:t>E-</a:t>
            </a:r>
            <a:r>
              <a:rPr lang="pl-PL" sz="1400" b="1" dirty="0" err="1">
                <a:solidFill>
                  <a:prstClr val="black"/>
                </a:solidFill>
              </a:rPr>
              <a:t>Twinning</a:t>
            </a:r>
            <a:r>
              <a:rPr lang="pl-PL" sz="1400" b="1" dirty="0">
                <a:solidFill>
                  <a:prstClr val="black"/>
                </a:solidFill>
              </a:rPr>
              <a:t> „Taniec z papierem. Origami”</a:t>
            </a:r>
            <a:r>
              <a:rPr lang="pl-PL" sz="1400" dirty="0">
                <a:solidFill>
                  <a:prstClr val="black"/>
                </a:solidFill>
              </a:rPr>
              <a:t>- współpraca ze szkołami z Turcji i Rumunii;</a:t>
            </a:r>
          </a:p>
          <a:p>
            <a:pPr marL="525780" indent="-342900" algn="just">
              <a:buFontTx/>
              <a:buAutoNum type="arabicPeriod"/>
              <a:defRPr/>
            </a:pPr>
            <a:r>
              <a:rPr lang="pl-PL" sz="1400" b="1" dirty="0">
                <a:solidFill>
                  <a:prstClr val="black"/>
                </a:solidFill>
              </a:rPr>
              <a:t>E-</a:t>
            </a:r>
            <a:r>
              <a:rPr lang="pl-PL" sz="1400" b="1" dirty="0" err="1">
                <a:solidFill>
                  <a:prstClr val="black"/>
                </a:solidFill>
              </a:rPr>
              <a:t>Twinning</a:t>
            </a:r>
            <a:r>
              <a:rPr lang="pl-PL" sz="1400" b="1" dirty="0">
                <a:solidFill>
                  <a:prstClr val="black"/>
                </a:solidFill>
              </a:rPr>
              <a:t> „Greek </a:t>
            </a:r>
            <a:r>
              <a:rPr lang="pl-PL" sz="1400" b="1" dirty="0" err="1">
                <a:solidFill>
                  <a:prstClr val="black"/>
                </a:solidFill>
              </a:rPr>
              <a:t>Gods</a:t>
            </a:r>
            <a:r>
              <a:rPr lang="pl-PL" sz="1400" b="1" dirty="0">
                <a:solidFill>
                  <a:prstClr val="black"/>
                </a:solidFill>
              </a:rPr>
              <a:t>” </a:t>
            </a:r>
            <a:r>
              <a:rPr lang="pl-PL" sz="1400" dirty="0">
                <a:solidFill>
                  <a:prstClr val="black"/>
                </a:solidFill>
              </a:rPr>
              <a:t>-  współpraca ze szkołami z Armenii, Serbii oraz Estonii;</a:t>
            </a:r>
          </a:p>
          <a:p>
            <a:pPr marL="525780" indent="-342900" algn="just">
              <a:buAutoNum type="arabicPeriod"/>
              <a:defRPr/>
            </a:pPr>
            <a:r>
              <a:rPr lang="pl-PL" sz="1400" b="1" dirty="0">
                <a:solidFill>
                  <a:prstClr val="black"/>
                </a:solidFill>
              </a:rPr>
              <a:t>E-</a:t>
            </a:r>
            <a:r>
              <a:rPr lang="pl-PL" sz="1400" b="1" dirty="0" err="1">
                <a:solidFill>
                  <a:prstClr val="black"/>
                </a:solidFill>
              </a:rPr>
              <a:t>Twinning</a:t>
            </a:r>
            <a:r>
              <a:rPr lang="pl-PL" sz="1400" b="1" dirty="0">
                <a:solidFill>
                  <a:prstClr val="black"/>
                </a:solidFill>
              </a:rPr>
              <a:t> „Travel Guide” </a:t>
            </a:r>
            <a:r>
              <a:rPr lang="pl-PL" sz="1400" dirty="0">
                <a:solidFill>
                  <a:prstClr val="black"/>
                </a:solidFill>
              </a:rPr>
              <a:t>– współpraca ze szkołami z Czech, Hiszpanii, Rumunii, Turcji i Jordanii – Narodowa Odznaka Jakości, Europejska Odznaka Jakości dla Szkoły Podstawowej Nr 1 im. Józefa Piłsudskiego w Piasecznie.</a:t>
            </a:r>
          </a:p>
          <a:p>
            <a:pPr marL="525780" indent="-342900" algn="just">
              <a:buFontTx/>
              <a:buAutoNum type="arabicPeriod"/>
              <a:defRPr/>
            </a:pPr>
            <a:endParaRPr lang="pl-PL" sz="1400" dirty="0"/>
          </a:p>
          <a:p>
            <a:pPr marL="525780" indent="-342900" algn="just">
              <a:buAutoNum type="arabicPeriod"/>
              <a:defRPr/>
            </a:pPr>
            <a:endParaRPr lang="pl-PL" sz="1400" b="1" dirty="0">
              <a:solidFill>
                <a:prstClr val="black"/>
              </a:solidFill>
              <a:highlight>
                <a:srgbClr val="FFFF00"/>
              </a:highlight>
            </a:endParaRPr>
          </a:p>
          <a:p>
            <a:pPr marL="525780" indent="-342900" algn="just">
              <a:buAutoNum type="arabicPeriod"/>
              <a:defRPr/>
            </a:pPr>
            <a:endParaRPr lang="pl-PL" sz="1400" dirty="0">
              <a:solidFill>
                <a:prstClr val="black"/>
              </a:solidFill>
            </a:endParaRPr>
          </a:p>
        </p:txBody>
      </p:sp>
      <p:pic>
        <p:nvPicPr>
          <p:cNvPr id="6" name="Obraz 5"/>
          <p:cNvPicPr>
            <a:picLocks noChangeAspect="1"/>
          </p:cNvPicPr>
          <p:nvPr/>
        </p:nvPicPr>
        <p:blipFill>
          <a:blip r:embed="rId2"/>
          <a:stretch>
            <a:fillRect/>
          </a:stretch>
        </p:blipFill>
        <p:spPr>
          <a:xfrm>
            <a:off x="539552" y="764704"/>
            <a:ext cx="7657240" cy="30483"/>
          </a:xfrm>
          <a:prstGeom prst="rect">
            <a:avLst/>
          </a:prstGeom>
        </p:spPr>
      </p:pic>
    </p:spTree>
    <p:extLst>
      <p:ext uri="{BB962C8B-B14F-4D97-AF65-F5344CB8AC3E}">
        <p14:creationId xmlns:p14="http://schemas.microsoft.com/office/powerpoint/2010/main" val="2625585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59</a:t>
            </a:fld>
            <a:endParaRPr lang="pl-PL" altLang="pl-PL"/>
          </a:p>
        </p:txBody>
      </p:sp>
      <p:sp>
        <p:nvSpPr>
          <p:cNvPr id="5" name="Prostokąt 4"/>
          <p:cNvSpPr/>
          <p:nvPr/>
        </p:nvSpPr>
        <p:spPr>
          <a:xfrm>
            <a:off x="539350" y="320675"/>
            <a:ext cx="7657442" cy="5139869"/>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200" i="1" dirty="0">
              <a:solidFill>
                <a:prstClr val="black"/>
              </a:solidFill>
            </a:endParaRPr>
          </a:p>
          <a:p>
            <a:pPr marL="182880">
              <a:defRPr/>
            </a:pPr>
            <a:r>
              <a:rPr lang="pl-PL" sz="1600" b="1" dirty="0">
                <a:solidFill>
                  <a:srgbClr val="B4DCFA">
                    <a:lumMod val="50000"/>
                  </a:srgbClr>
                </a:solidFill>
                <a:latin typeface="Trebuchet MS"/>
              </a:rPr>
              <a:t>Projekty edukacyjne placówek oświatowych współfinansowane z funduszy krajowych</a:t>
            </a:r>
            <a:endParaRPr lang="pl-PL" sz="1200" dirty="0">
              <a:solidFill>
                <a:prstClr val="black"/>
              </a:solidFill>
            </a:endParaRPr>
          </a:p>
          <a:p>
            <a:pPr marL="182880" algn="just">
              <a:defRPr/>
            </a:pPr>
            <a:endParaRPr lang="pl-PL" sz="1200" i="1" dirty="0">
              <a:solidFill>
                <a:prstClr val="black"/>
              </a:solidFill>
            </a:endParaRPr>
          </a:p>
          <a:p>
            <a:pPr marL="342900" lvl="0" indent="-342900" algn="just">
              <a:buAutoNum type="arabicPeriod"/>
            </a:pPr>
            <a:r>
              <a:rPr lang="pl-PL" sz="1400" b="1" dirty="0"/>
              <a:t>„Kubusiowi przyjaciele natury”</a:t>
            </a:r>
            <a:r>
              <a:rPr lang="pl-PL" sz="1400" dirty="0"/>
              <a:t>- program edukacyjny dotyczący ekologii, ochrony środowiska i życia w zgodzie z naturą;</a:t>
            </a:r>
          </a:p>
          <a:p>
            <a:pPr marL="342900" lvl="0" indent="-342900" algn="just">
              <a:buAutoNum type="arabicPeriod"/>
            </a:pPr>
            <a:r>
              <a:rPr lang="pl-PL" sz="1400" b="1" dirty="0"/>
              <a:t>„Program dla szkół”</a:t>
            </a:r>
            <a:r>
              <a:rPr lang="pl-PL" sz="1400" dirty="0"/>
              <a:t>- owoce, warzywa i mleko;</a:t>
            </a:r>
          </a:p>
          <a:p>
            <a:pPr marL="342900" lvl="0" indent="-342900" algn="just">
              <a:buAutoNum type="arabicPeriod"/>
            </a:pPr>
            <a:r>
              <a:rPr lang="pl-PL" sz="1400" b="1" dirty="0"/>
              <a:t>„Kulturalna Szkoła na Mazowszu”</a:t>
            </a:r>
            <a:r>
              <a:rPr lang="pl-PL" sz="1400" dirty="0"/>
              <a:t>-</a:t>
            </a:r>
            <a:r>
              <a:rPr lang="pl-PL" sz="1400" b="1" dirty="0"/>
              <a:t> </a:t>
            </a:r>
            <a:r>
              <a:rPr lang="pl-PL" sz="1400" dirty="0"/>
              <a:t>program mający na celu upowszechnianie dziedzictwa kulturowego Mazowsza;</a:t>
            </a:r>
          </a:p>
          <a:p>
            <a:pPr marL="342900" lvl="0" indent="-342900" algn="just">
              <a:buAutoNum type="arabicPeriod"/>
            </a:pPr>
            <a:r>
              <a:rPr lang="pl-PL" sz="1400" b="1" dirty="0"/>
              <a:t>„JEŻ – Junior-</a:t>
            </a:r>
            <a:r>
              <a:rPr lang="pl-PL" sz="1400" b="1" dirty="0" err="1"/>
              <a:t>Edu</a:t>
            </a:r>
            <a:r>
              <a:rPr lang="pl-PL" sz="1400" b="1" dirty="0"/>
              <a:t>-Żywienie”</a:t>
            </a:r>
            <a:r>
              <a:rPr lang="pl-PL" sz="1400" dirty="0"/>
              <a:t>-</a:t>
            </a:r>
            <a:r>
              <a:rPr lang="pl-PL" sz="1400" b="1" dirty="0"/>
              <a:t> </a:t>
            </a:r>
            <a:r>
              <a:rPr lang="pl-PL" sz="1400" dirty="0"/>
              <a:t>program edukacji żywieniowej dla szkół podstawowych;</a:t>
            </a:r>
          </a:p>
          <a:p>
            <a:pPr marL="342900" indent="-342900" algn="just">
              <a:buFontTx/>
              <a:buAutoNum type="arabicPeriod"/>
            </a:pPr>
            <a:r>
              <a:rPr lang="pl-PL" sz="1400" b="1" dirty="0"/>
              <a:t>„BAKCYL”</a:t>
            </a:r>
            <a:r>
              <a:rPr lang="pl-PL" sz="1400" dirty="0"/>
              <a:t>- bankowcy dla Edukacji Finansowej Młodzieży,</a:t>
            </a:r>
            <a:r>
              <a:rPr lang="pl-PL" sz="1400" b="1" dirty="0"/>
              <a:t> </a:t>
            </a:r>
            <a:r>
              <a:rPr lang="pl-PL" sz="1400" dirty="0"/>
              <a:t>celem programu jest podnoszenie poziomu wiedzy z zakresu ekonomii,</a:t>
            </a:r>
            <a:br>
              <a:rPr lang="pl-PL" sz="1400" dirty="0"/>
            </a:br>
            <a:r>
              <a:rPr lang="pl-PL" sz="1400" dirty="0" err="1"/>
              <a:t>cyberbezpieczeństwa</a:t>
            </a:r>
            <a:r>
              <a:rPr lang="pl-PL" sz="1400" dirty="0"/>
              <a:t> oraz inspirowanie świadomych działań i budowanie właściwych postaw w zakresie przedsiębiorczości;</a:t>
            </a:r>
          </a:p>
          <a:p>
            <a:pPr marL="342900" indent="-342900" algn="just">
              <a:buFontTx/>
              <a:buAutoNum type="arabicPeriod"/>
            </a:pPr>
            <a:r>
              <a:rPr lang="pl-PL" sz="1400" b="1" dirty="0"/>
              <a:t>„Mali Wielcy Odkrywcy”</a:t>
            </a:r>
            <a:r>
              <a:rPr lang="pl-PL" sz="1400" dirty="0"/>
              <a:t>- program</a:t>
            </a:r>
            <a:endParaRPr lang="pl-PL" sz="1400" b="1" dirty="0"/>
          </a:p>
          <a:p>
            <a:pPr marL="342900" lvl="0" indent="-342900" algn="just">
              <a:buAutoNum type="arabicPeriod"/>
            </a:pPr>
            <a:r>
              <a:rPr lang="pl-PL" sz="1400" b="1" dirty="0">
                <a:solidFill>
                  <a:prstClr val="black"/>
                </a:solidFill>
              </a:rPr>
              <a:t>„Aktywna tablica” </a:t>
            </a:r>
            <a:r>
              <a:rPr lang="pl-PL" sz="1400" dirty="0">
                <a:solidFill>
                  <a:prstClr val="black"/>
                </a:solidFill>
              </a:rPr>
              <a:t>- r</a:t>
            </a:r>
            <a:r>
              <a:rPr lang="pl-PL" sz="1400" dirty="0"/>
              <a:t>ządowy program rozwijania szkolnej infrastruktury oraz kompetencji uczniów i nauczycieli w zakresie technologii informacyjno-komunikacyjnych;</a:t>
            </a:r>
          </a:p>
          <a:p>
            <a:pPr marL="342900" indent="-342900" algn="just">
              <a:buFont typeface="+mj-lt"/>
              <a:buAutoNum type="arabicPeriod"/>
              <a:defRPr/>
            </a:pPr>
            <a:r>
              <a:rPr lang="pl-PL" sz="1400" b="1" dirty="0"/>
              <a:t>SKS</a:t>
            </a:r>
            <a:r>
              <a:rPr lang="pl-PL" sz="1400" dirty="0"/>
              <a:t> – program upowszechniania sportu wśród dzieci i młodzieży organizowany przez Ministerstwo Sportu i Turystyki którego celem jest budowa fundamentów zdrowego</a:t>
            </a:r>
            <a:br>
              <a:rPr lang="pl-PL" sz="1400" dirty="0"/>
            </a:br>
            <a:r>
              <a:rPr lang="pl-PL" sz="1400" dirty="0"/>
              <a:t> i aktywnego społeczeństwa oraz wyszukiwania utalentowanej sportowo młodzieży;</a:t>
            </a:r>
          </a:p>
          <a:p>
            <a:pPr marL="525780" indent="-342900" algn="just">
              <a:buFont typeface="+mj-lt"/>
              <a:buAutoNum type="arabicPeriod"/>
              <a:defRPr/>
            </a:pPr>
            <a:endParaRPr lang="pl-PL" sz="1400" b="1" dirty="0">
              <a:solidFill>
                <a:prstClr val="black"/>
              </a:solidFill>
            </a:endParaRPr>
          </a:p>
          <a:p>
            <a:pPr marL="468630" indent="-285750" algn="just">
              <a:buFont typeface="Arial" panose="020B0604020202020204" pitchFamily="34" charset="0"/>
              <a:buChar char="•"/>
              <a:defRPr/>
            </a:pPr>
            <a:endParaRPr lang="pl-PL" sz="1400" dirty="0">
              <a:solidFill>
                <a:prstClr val="black"/>
              </a:solidFill>
              <a:latin typeface="Trebuchet MS" panose="020B0603020202020204" pitchFamily="34" charset="0"/>
            </a:endParaRPr>
          </a:p>
        </p:txBody>
      </p:sp>
      <p:pic>
        <p:nvPicPr>
          <p:cNvPr id="6" name="Obraz 5"/>
          <p:cNvPicPr>
            <a:picLocks noChangeAspect="1"/>
          </p:cNvPicPr>
          <p:nvPr/>
        </p:nvPicPr>
        <p:blipFill>
          <a:blip r:embed="rId2"/>
          <a:stretch>
            <a:fillRect/>
          </a:stretch>
        </p:blipFill>
        <p:spPr>
          <a:xfrm>
            <a:off x="539552" y="764704"/>
            <a:ext cx="7657240" cy="30483"/>
          </a:xfrm>
          <a:prstGeom prst="rect">
            <a:avLst/>
          </a:prstGeom>
        </p:spPr>
      </p:pic>
    </p:spTree>
    <p:extLst>
      <p:ext uri="{BB962C8B-B14F-4D97-AF65-F5344CB8AC3E}">
        <p14:creationId xmlns:p14="http://schemas.microsoft.com/office/powerpoint/2010/main" val="126032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964F82F4-66D5-4B39-B306-4239D5FFD9F0}" type="slidenum">
              <a:rPr lang="pl-PL" altLang="pl-PL" sz="1200" smtClean="0">
                <a:solidFill>
                  <a:srgbClr val="7F7F7F"/>
                </a:solidFill>
              </a:rPr>
              <a:pPr>
                <a:spcBef>
                  <a:spcPct val="0"/>
                </a:spcBef>
                <a:spcAft>
                  <a:spcPct val="0"/>
                </a:spcAft>
                <a:buClrTx/>
                <a:buSzTx/>
                <a:buFontTx/>
                <a:buNone/>
              </a:pPr>
              <a:t>6</a:t>
            </a:fld>
            <a:endParaRPr lang="pl-PL" altLang="pl-PL" sz="1200" dirty="0">
              <a:solidFill>
                <a:srgbClr val="7F7F7F"/>
              </a:solidFill>
            </a:endParaRPr>
          </a:p>
        </p:txBody>
      </p:sp>
      <p:sp>
        <p:nvSpPr>
          <p:cNvPr id="5"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fontAlgn="auto">
              <a:spcAft>
                <a:spcPts val="0"/>
              </a:spcAft>
              <a:buFont typeface="Georgia" pitchFamily="18" charset="0"/>
              <a:buNone/>
              <a:defRPr/>
            </a:pPr>
            <a:r>
              <a:rPr lang="pl-PL" sz="1600" dirty="0">
                <a:solidFill>
                  <a:srgbClr val="0070C0"/>
                </a:solidFill>
                <a:effectLst/>
              </a:rPr>
              <a:t>Placówki publiczne dla których organem prowadzącym jest Gmina Piaseczno</a:t>
            </a:r>
            <a:endParaRPr lang="pl-PL" altLang="pl-PL" sz="1600" dirty="0">
              <a:ln w="10160">
                <a:noFill/>
                <a:prstDash val="solid"/>
              </a:ln>
              <a:solidFill>
                <a:srgbClr val="0070C0"/>
              </a:solidFill>
              <a:effectLst/>
              <a:latin typeface="Arial" panose="020B0604020202020204" pitchFamily="34" charset="0"/>
              <a:cs typeface="Arial" panose="020B0604020202020204" pitchFamily="34" charset="0"/>
            </a:endParaRPr>
          </a:p>
        </p:txBody>
      </p:sp>
      <p:cxnSp>
        <p:nvCxnSpPr>
          <p:cNvPr id="6" name="Łącznik prosty 5"/>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269" name="Prostokąt 6"/>
          <p:cNvSpPr>
            <a:spLocks noChangeArrowheads="1"/>
          </p:cNvSpPr>
          <p:nvPr/>
        </p:nvSpPr>
        <p:spPr bwMode="auto">
          <a:xfrm>
            <a:off x="620713" y="135413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b="1">
                <a:solidFill>
                  <a:srgbClr val="0070C0"/>
                </a:solidFill>
              </a:rPr>
              <a:t>Szkoły podstawowe</a:t>
            </a:r>
          </a:p>
        </p:txBody>
      </p:sp>
      <p:sp>
        <p:nvSpPr>
          <p:cNvPr id="11270" name="Prostokąt 7"/>
          <p:cNvSpPr>
            <a:spLocks noChangeArrowheads="1"/>
          </p:cNvSpPr>
          <p:nvPr/>
        </p:nvSpPr>
        <p:spPr bwMode="auto">
          <a:xfrm>
            <a:off x="620713" y="1274346"/>
            <a:ext cx="4089524"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442913" algn="l"/>
              </a:tabLst>
              <a:defRPr>
                <a:solidFill>
                  <a:schemeClr val="tx1"/>
                </a:solidFill>
                <a:latin typeface="Arial" panose="020B0604020202020204" pitchFamily="34" charset="0"/>
                <a:cs typeface="Arial" panose="020B0604020202020204" pitchFamily="34" charset="0"/>
              </a:defRPr>
            </a:lvl1pPr>
            <a:lvl2pPr marL="742950" indent="-285750">
              <a:tabLst>
                <a:tab pos="442913" algn="l"/>
              </a:tabLst>
              <a:defRPr>
                <a:solidFill>
                  <a:schemeClr val="tx1"/>
                </a:solidFill>
                <a:latin typeface="Arial" panose="020B0604020202020204" pitchFamily="34" charset="0"/>
                <a:cs typeface="Arial" panose="020B0604020202020204" pitchFamily="34" charset="0"/>
              </a:defRPr>
            </a:lvl2pPr>
            <a:lvl3pPr marL="1143000" indent="-228600">
              <a:tabLst>
                <a:tab pos="442913" algn="l"/>
              </a:tabLst>
              <a:defRPr>
                <a:solidFill>
                  <a:schemeClr val="tx1"/>
                </a:solidFill>
                <a:latin typeface="Arial" panose="020B0604020202020204" pitchFamily="34" charset="0"/>
                <a:cs typeface="Arial" panose="020B0604020202020204" pitchFamily="34" charset="0"/>
              </a:defRPr>
            </a:lvl3pPr>
            <a:lvl4pPr marL="1600200" indent="-228600">
              <a:tabLst>
                <a:tab pos="442913" algn="l"/>
              </a:tabLst>
              <a:defRPr>
                <a:solidFill>
                  <a:schemeClr val="tx1"/>
                </a:solidFill>
                <a:latin typeface="Arial" panose="020B0604020202020204" pitchFamily="34" charset="0"/>
                <a:cs typeface="Arial" panose="020B0604020202020204" pitchFamily="34" charset="0"/>
              </a:defRPr>
            </a:lvl4pPr>
            <a:lvl5pPr marL="2057400" indent="-228600">
              <a:tabLst>
                <a:tab pos="44291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9pPr>
          </a:lstStyle>
          <a:p>
            <a:pPr algn="just"/>
            <a:r>
              <a:rPr lang="pl-PL" altLang="pl-PL" sz="1400" dirty="0"/>
              <a:t>	</a:t>
            </a:r>
          </a:p>
          <a:p>
            <a:pPr algn="just"/>
            <a:endParaRPr lang="pl-PL" altLang="pl-PL" sz="1400" b="1" dirty="0"/>
          </a:p>
          <a:p>
            <a:r>
              <a:rPr lang="pl-PL" altLang="pl-PL" sz="1200" dirty="0"/>
              <a:t>1. Szkoła Podstawowa Nr 1  im. Józefa Piłsudskiego</a:t>
            </a:r>
          </a:p>
          <a:p>
            <a:r>
              <a:rPr lang="pl-PL" altLang="pl-PL" sz="1200" dirty="0"/>
              <a:t>w Piasecznie</a:t>
            </a:r>
          </a:p>
          <a:p>
            <a:r>
              <a:rPr lang="pl-PL" altLang="pl-PL" sz="1200" dirty="0"/>
              <a:t> ul. Świętojańska 18, 05-500 Piaseczno</a:t>
            </a:r>
          </a:p>
          <a:p>
            <a:endParaRPr lang="pl-PL" altLang="pl-PL" sz="1200" dirty="0"/>
          </a:p>
          <a:p>
            <a:r>
              <a:rPr lang="pl-PL" altLang="pl-PL" sz="1200" dirty="0"/>
              <a:t>2. Szkoła Podstawowa Nr 2 im. Ewy Krauze w Piasecznie</a:t>
            </a:r>
          </a:p>
          <a:p>
            <a:r>
              <a:rPr lang="pl-PL" altLang="pl-PL" sz="1200" dirty="0"/>
              <a:t>Aleja Kasztanów 12, 05-500 Piaseczno</a:t>
            </a:r>
          </a:p>
          <a:p>
            <a:endParaRPr lang="pl-PL" altLang="pl-PL" sz="1200" dirty="0"/>
          </a:p>
          <a:p>
            <a:r>
              <a:rPr lang="pl-PL" altLang="pl-PL" sz="1200" dirty="0"/>
              <a:t>3. Szkoła Podstawowa Nr 3 </a:t>
            </a:r>
            <a:br>
              <a:rPr lang="pl-PL" altLang="pl-PL" sz="1200" dirty="0"/>
            </a:br>
            <a:r>
              <a:rPr lang="pl-PL" altLang="pl-PL" sz="1200" dirty="0"/>
              <a:t>im. Tadeusza Zawadzkiego „Zośki” w Piasecznie</a:t>
            </a:r>
          </a:p>
          <a:p>
            <a:r>
              <a:rPr lang="pl-PL" altLang="pl-PL" sz="1200" dirty="0"/>
              <a:t>ul. Główna 50, 05-500 Piaseczno</a:t>
            </a:r>
          </a:p>
          <a:p>
            <a:endParaRPr lang="pl-PL" altLang="pl-PL" sz="1200" dirty="0"/>
          </a:p>
          <a:p>
            <a:r>
              <a:rPr lang="pl-PL" altLang="pl-PL" sz="1200" dirty="0"/>
              <a:t>4. Szkoła Podstawowa Nr 4 im. Marii Skłodowskiej-Curie w Piasecznie wchodząca w skład</a:t>
            </a:r>
            <a:br>
              <a:rPr lang="pl-PL" altLang="pl-PL" sz="1200" dirty="0"/>
            </a:br>
            <a:r>
              <a:rPr lang="pl-PL" altLang="pl-PL" sz="1200" dirty="0"/>
              <a:t>Zespołu Szkolno-Przedszkolnego w Piasecznie</a:t>
            </a:r>
          </a:p>
          <a:p>
            <a:r>
              <a:rPr lang="pl-PL" altLang="pl-PL" sz="1200" dirty="0"/>
              <a:t>ul. Jana Pawła II 55, 05-500 Piaseczno</a:t>
            </a:r>
          </a:p>
          <a:p>
            <a:endParaRPr lang="pl-PL" altLang="pl-PL" sz="1200" dirty="0"/>
          </a:p>
          <a:p>
            <a:r>
              <a:rPr lang="pl-PL" altLang="pl-PL" sz="1200" dirty="0"/>
              <a:t>5. Szkoła Podstawowa Nr 5</a:t>
            </a:r>
            <a:br>
              <a:rPr lang="pl-PL" altLang="pl-PL" sz="1200" dirty="0"/>
            </a:br>
            <a:r>
              <a:rPr lang="pl-PL" altLang="pl-PL" sz="1200" dirty="0"/>
              <a:t>im. Krzysztofa Kamila Baczyńskiego w Piasecznie</a:t>
            </a:r>
          </a:p>
          <a:p>
            <a:r>
              <a:rPr lang="pl-PL" altLang="pl-PL" sz="1200" dirty="0"/>
              <a:t>ul. Szkolna 14, 05-500 Piaseczno</a:t>
            </a:r>
          </a:p>
          <a:p>
            <a:endParaRPr lang="pl-PL" altLang="pl-PL" sz="1200" dirty="0"/>
          </a:p>
          <a:p>
            <a:r>
              <a:rPr lang="pl-PL" altLang="pl-PL" sz="1200" dirty="0"/>
              <a:t>6. Szkoła Podstawowa im. Księdza Jana Twardowskiego </a:t>
            </a:r>
          </a:p>
          <a:p>
            <a:r>
              <a:rPr lang="pl-PL" altLang="pl-PL" sz="1200" dirty="0"/>
              <a:t>w Chylicach</a:t>
            </a:r>
          </a:p>
          <a:p>
            <a:r>
              <a:rPr lang="pl-PL" altLang="pl-PL" sz="1200" dirty="0"/>
              <a:t>ul. Dworska 2, 05-510 Chylice</a:t>
            </a:r>
          </a:p>
          <a:p>
            <a:pPr algn="just"/>
            <a:endParaRPr lang="pl-PL" altLang="pl-PL" sz="1400" dirty="0"/>
          </a:p>
          <a:p>
            <a:pPr algn="just"/>
            <a:endParaRPr lang="pl-PL" altLang="pl-PL" sz="1400" dirty="0"/>
          </a:p>
          <a:p>
            <a:pPr algn="just"/>
            <a:endParaRPr lang="pl-PL" altLang="pl-PL" sz="1400" dirty="0"/>
          </a:p>
          <a:p>
            <a:pPr algn="just"/>
            <a:endParaRPr lang="pl-PL" altLang="pl-PL" sz="1400" dirty="0"/>
          </a:p>
        </p:txBody>
      </p:sp>
      <p:sp>
        <p:nvSpPr>
          <p:cNvPr id="11272" name="Prostokąt 10"/>
          <p:cNvSpPr>
            <a:spLocks noChangeArrowheads="1"/>
          </p:cNvSpPr>
          <p:nvPr/>
        </p:nvSpPr>
        <p:spPr bwMode="auto">
          <a:xfrm>
            <a:off x="3220331" y="5583218"/>
            <a:ext cx="4465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442913" algn="l"/>
              </a:tabLst>
              <a:defRPr>
                <a:solidFill>
                  <a:schemeClr val="tx1"/>
                </a:solidFill>
                <a:latin typeface="Arial" panose="020B0604020202020204" pitchFamily="34" charset="0"/>
                <a:cs typeface="Arial" panose="020B0604020202020204" pitchFamily="34" charset="0"/>
              </a:defRPr>
            </a:lvl1pPr>
            <a:lvl2pPr marL="742950" indent="-285750">
              <a:tabLst>
                <a:tab pos="442913" algn="l"/>
              </a:tabLst>
              <a:defRPr>
                <a:solidFill>
                  <a:schemeClr val="tx1"/>
                </a:solidFill>
                <a:latin typeface="Arial" panose="020B0604020202020204" pitchFamily="34" charset="0"/>
                <a:cs typeface="Arial" panose="020B0604020202020204" pitchFamily="34" charset="0"/>
              </a:defRPr>
            </a:lvl2pPr>
            <a:lvl3pPr marL="1143000" indent="-228600">
              <a:tabLst>
                <a:tab pos="442913" algn="l"/>
              </a:tabLst>
              <a:defRPr>
                <a:solidFill>
                  <a:schemeClr val="tx1"/>
                </a:solidFill>
                <a:latin typeface="Arial" panose="020B0604020202020204" pitchFamily="34" charset="0"/>
                <a:cs typeface="Arial" panose="020B0604020202020204" pitchFamily="34" charset="0"/>
              </a:defRPr>
            </a:lvl3pPr>
            <a:lvl4pPr marL="1600200" indent="-228600">
              <a:tabLst>
                <a:tab pos="442913" algn="l"/>
              </a:tabLst>
              <a:defRPr>
                <a:solidFill>
                  <a:schemeClr val="tx1"/>
                </a:solidFill>
                <a:latin typeface="Arial" panose="020B0604020202020204" pitchFamily="34" charset="0"/>
                <a:cs typeface="Arial" panose="020B0604020202020204" pitchFamily="34" charset="0"/>
              </a:defRPr>
            </a:lvl4pPr>
            <a:lvl5pPr marL="2057400" indent="-228600">
              <a:tabLst>
                <a:tab pos="44291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42913" algn="l"/>
              </a:tabLst>
              <a:defRPr>
                <a:solidFill>
                  <a:schemeClr val="tx1"/>
                </a:solidFill>
                <a:latin typeface="Arial" panose="020B0604020202020204" pitchFamily="34" charset="0"/>
                <a:cs typeface="Arial" panose="020B0604020202020204" pitchFamily="34" charset="0"/>
              </a:defRPr>
            </a:lvl9pPr>
          </a:lstStyle>
          <a:p>
            <a:pPr algn="just"/>
            <a:endParaRPr lang="pl-PL" altLang="pl-PL" sz="1400" dirty="0"/>
          </a:p>
          <a:p>
            <a:pPr algn="just"/>
            <a:endParaRPr lang="pl-PL" altLang="pl-PL" sz="1400" dirty="0"/>
          </a:p>
        </p:txBody>
      </p:sp>
      <p:sp>
        <p:nvSpPr>
          <p:cNvPr id="9" name="Prostokąt 8"/>
          <p:cNvSpPr/>
          <p:nvPr/>
        </p:nvSpPr>
        <p:spPr>
          <a:xfrm>
            <a:off x="4572000" y="1415864"/>
            <a:ext cx="4176464" cy="4678204"/>
          </a:xfrm>
          <a:prstGeom prst="rect">
            <a:avLst/>
          </a:prstGeom>
        </p:spPr>
        <p:txBody>
          <a:bodyPr wrap="square">
            <a:spAutoFit/>
          </a:bodyPr>
          <a:lstStyle/>
          <a:p>
            <a:pPr algn="just"/>
            <a:endParaRPr lang="pl-PL" altLang="pl-PL" sz="1400" b="1" dirty="0"/>
          </a:p>
          <a:p>
            <a:r>
              <a:rPr lang="pl-PL" altLang="pl-PL" sz="1200" dirty="0"/>
              <a:t>7. Szkoła Podstawowa im. Tadeusza Kościuszki                         w Głoskowie</a:t>
            </a:r>
          </a:p>
          <a:p>
            <a:r>
              <a:rPr lang="pl-PL" altLang="pl-PL" sz="1200" dirty="0"/>
              <a:t>ul. Millenium 76, 05-503 Głosków</a:t>
            </a:r>
          </a:p>
          <a:p>
            <a:endParaRPr lang="pl-PL" altLang="pl-PL" sz="1200" dirty="0"/>
          </a:p>
          <a:p>
            <a:r>
              <a:rPr lang="pl-PL" altLang="pl-PL" sz="1200" dirty="0"/>
              <a:t>8. Szkoła Podstawowa im. Wspólnej Europy </a:t>
            </a:r>
            <a:br>
              <a:rPr lang="pl-PL" altLang="pl-PL" sz="1200" dirty="0"/>
            </a:br>
            <a:r>
              <a:rPr lang="pl-PL" altLang="pl-PL" sz="1200" dirty="0"/>
              <a:t>w Zalesiu Górnym</a:t>
            </a:r>
          </a:p>
          <a:p>
            <a:r>
              <a:rPr lang="pl-PL" altLang="pl-PL" sz="1200" dirty="0"/>
              <a:t>ul. Sarenki 20, 05-540 Zalesie Górne</a:t>
            </a:r>
          </a:p>
          <a:p>
            <a:endParaRPr lang="pl-PL" altLang="pl-PL" sz="1200" dirty="0"/>
          </a:p>
          <a:p>
            <a:r>
              <a:rPr lang="pl-PL" altLang="pl-PL" sz="1200" dirty="0"/>
              <a:t>9. Szkoła Podstawowa im. Księdza Kardynała Stefana Wyszyńskiego Prymasa Tysiąclecia w Jazgarzewie</a:t>
            </a:r>
          </a:p>
          <a:p>
            <a:r>
              <a:rPr lang="pl-PL" altLang="pl-PL" sz="1200" dirty="0"/>
              <a:t>ul. Szkolna 10, 05-502 Jazgarzew</a:t>
            </a:r>
          </a:p>
          <a:p>
            <a:endParaRPr lang="pl-PL" altLang="pl-PL" sz="1200" dirty="0"/>
          </a:p>
          <a:p>
            <a:r>
              <a:rPr lang="pl-PL" altLang="pl-PL" sz="1200" dirty="0"/>
              <a:t>10. Szkoła Podstawowa im. Janusza Korczaka </a:t>
            </a:r>
            <a:br>
              <a:rPr lang="pl-PL" altLang="pl-PL" sz="1200" dirty="0"/>
            </a:br>
            <a:r>
              <a:rPr lang="pl-PL" altLang="pl-PL" sz="1200" dirty="0"/>
              <a:t>w Józefosławiu</a:t>
            </a:r>
          </a:p>
          <a:p>
            <a:r>
              <a:rPr lang="pl-PL" altLang="pl-PL" sz="1200" dirty="0"/>
              <a:t>ul. Kameralna 11, 05-500 Józefosław</a:t>
            </a:r>
          </a:p>
          <a:p>
            <a:endParaRPr lang="pl-PL" altLang="pl-PL" sz="1200" dirty="0"/>
          </a:p>
          <a:p>
            <a:r>
              <a:rPr lang="pl-PL" altLang="pl-PL" sz="1200" dirty="0"/>
              <a:t>11. Szkoła Podstawowa im. Mieczysława Fogga                                w Złotokłosie</a:t>
            </a:r>
          </a:p>
          <a:p>
            <a:r>
              <a:rPr lang="pl-PL" altLang="pl-PL" sz="1200" dirty="0"/>
              <a:t>ul. Traugutta 10, 05-504 Złotokłos</a:t>
            </a:r>
          </a:p>
          <a:p>
            <a:pPr algn="just"/>
            <a:endParaRPr lang="pl-PL" altLang="pl-PL" sz="1400" dirty="0"/>
          </a:p>
          <a:p>
            <a:pPr algn="just"/>
            <a:endParaRPr lang="pl-PL" altLang="pl-PL" sz="1400" dirty="0"/>
          </a:p>
          <a:p>
            <a:pPr algn="just"/>
            <a:endParaRPr lang="pl-PL" sz="1400" dirty="0"/>
          </a:p>
          <a:p>
            <a:pPr algn="just"/>
            <a:endParaRPr lang="pl-PL" sz="1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60</a:t>
            </a:fld>
            <a:endParaRPr lang="pl-PL" altLang="pl-PL"/>
          </a:p>
        </p:txBody>
      </p:sp>
      <p:sp>
        <p:nvSpPr>
          <p:cNvPr id="5" name="Prostokąt 4"/>
          <p:cNvSpPr/>
          <p:nvPr/>
        </p:nvSpPr>
        <p:spPr>
          <a:xfrm>
            <a:off x="539552" y="1302409"/>
            <a:ext cx="3960642" cy="4739759"/>
          </a:xfrm>
          <a:prstGeom prst="rect">
            <a:avLst/>
          </a:prstGeom>
        </p:spPr>
        <p:txBody>
          <a:bodyPr wrap="square">
            <a:spAutoFit/>
          </a:bodyPr>
          <a:lstStyle/>
          <a:p>
            <a:pPr marL="182880" algn="just">
              <a:defRPr/>
            </a:pPr>
            <a:endParaRPr lang="pl-PL" b="1" dirty="0">
              <a:solidFill>
                <a:schemeClr val="bg2">
                  <a:lumMod val="50000"/>
                </a:schemeClr>
              </a:solidFill>
            </a:endParaRPr>
          </a:p>
          <a:p>
            <a:pPr marL="182880" algn="just">
              <a:defRPr/>
            </a:pPr>
            <a:r>
              <a:rPr lang="pl-PL" b="1" dirty="0">
                <a:solidFill>
                  <a:schemeClr val="bg2">
                    <a:lumMod val="50000"/>
                  </a:schemeClr>
                </a:solidFill>
              </a:rPr>
              <a:t>Piaseczno Liderem Edukacji</a:t>
            </a:r>
          </a:p>
          <a:p>
            <a:pPr lvl="0" algn="just"/>
            <a:endParaRPr lang="pl-PL" sz="1400" dirty="0"/>
          </a:p>
          <a:p>
            <a:pPr algn="just"/>
            <a:r>
              <a:rPr lang="pl-PL" sz="1400" dirty="0"/>
              <a:t>Gmina Piaseczno po raz kolejny uzyskała tytuł Lidera Edukacji. Do nagrody nominowane zostały miasta, w których uczniowie systematycznie osiągali najwyższe wynik na egzaminie ósmoklasisty oraz które zapewniały racjonalny poziom finansowania edukacji.</a:t>
            </a:r>
          </a:p>
          <a:p>
            <a:pPr algn="just"/>
            <a:r>
              <a:rPr lang="pl-PL" sz="1400" dirty="0"/>
              <a:t>Liderzy Edukacji zostali wytypowani na podstawie danych z Systemu Monitorowania Usług Publicznych (SMUP), dostępnego na stronie internetowej smup.gov.pl. Pod uwagę były brane dane dotyczące wyników egzaminów ósmoklasisty oraz wydatków przeznaczanych przez samorząd na edukację. Nagrody przyznano w trzech kategoriach miast.</a:t>
            </a:r>
          </a:p>
          <a:p>
            <a:pPr marL="182880" algn="just">
              <a:defRPr/>
            </a:pPr>
            <a:endParaRPr lang="pl-PL" sz="1400" dirty="0">
              <a:solidFill>
                <a:prstClr val="black"/>
              </a:solidFill>
            </a:endParaRPr>
          </a:p>
          <a:p>
            <a:pPr marL="525780" indent="-342900" algn="just">
              <a:buFont typeface="+mj-lt"/>
              <a:buAutoNum type="arabicPeriod"/>
              <a:defRPr/>
            </a:pPr>
            <a:endParaRPr lang="pl-PL" sz="1400" b="1" dirty="0">
              <a:solidFill>
                <a:prstClr val="black"/>
              </a:solidFill>
              <a:latin typeface="Trebuchet MS" panose="020B0603020202020204" pitchFamily="34" charset="0"/>
            </a:endParaRPr>
          </a:p>
          <a:p>
            <a:pPr marL="525780" indent="-342900" algn="just">
              <a:buFont typeface="+mj-lt"/>
              <a:buAutoNum type="arabicPeriod"/>
              <a:defRPr/>
            </a:pPr>
            <a:endParaRPr lang="pl-PL" sz="1400" dirty="0">
              <a:solidFill>
                <a:prstClr val="black"/>
              </a:solidFill>
              <a:latin typeface="Trebuchet MS" panose="020B0603020202020204" pitchFamily="34" charset="0"/>
            </a:endParaRPr>
          </a:p>
          <a:p>
            <a:pPr marL="468630" indent="-285750" algn="just">
              <a:buFont typeface="Arial" panose="020B0604020202020204" pitchFamily="34" charset="0"/>
              <a:buChar char="•"/>
              <a:defRPr/>
            </a:pPr>
            <a:endParaRPr lang="pl-PL" sz="1400" dirty="0">
              <a:solidFill>
                <a:prstClr val="black"/>
              </a:solidFill>
              <a:latin typeface="Trebuchet MS" panose="020B0603020202020204" pitchFamily="34" charset="0"/>
            </a:endParaRPr>
          </a:p>
        </p:txBody>
      </p:sp>
      <p:pic>
        <p:nvPicPr>
          <p:cNvPr id="6" name="Obraz 5"/>
          <p:cNvPicPr>
            <a:picLocks noChangeAspect="1"/>
          </p:cNvPicPr>
          <p:nvPr/>
        </p:nvPicPr>
        <p:blipFill>
          <a:blip r:embed="rId2"/>
          <a:stretch>
            <a:fillRect/>
          </a:stretch>
        </p:blipFill>
        <p:spPr>
          <a:xfrm>
            <a:off x="539552" y="764704"/>
            <a:ext cx="7657240" cy="30483"/>
          </a:xfrm>
          <a:prstGeom prst="rect">
            <a:avLst/>
          </a:prstGeom>
        </p:spPr>
      </p:pic>
      <p:pic>
        <p:nvPicPr>
          <p:cNvPr id="3" name="Obraz 2">
            <a:extLst>
              <a:ext uri="{FF2B5EF4-FFF2-40B4-BE49-F238E27FC236}">
                <a16:creationId xmlns:a16="http://schemas.microsoft.com/office/drawing/2014/main" id="{F934F2AA-85AD-4CF3-A311-ED0960AB9C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7288" y="1313381"/>
            <a:ext cx="3119295" cy="4159060"/>
          </a:xfrm>
          <a:prstGeom prst="rect">
            <a:avLst/>
          </a:prstGeom>
        </p:spPr>
      </p:pic>
      <p:sp>
        <p:nvSpPr>
          <p:cNvPr id="7" name="Prostokąt 6">
            <a:extLst>
              <a:ext uri="{FF2B5EF4-FFF2-40B4-BE49-F238E27FC236}">
                <a16:creationId xmlns:a16="http://schemas.microsoft.com/office/drawing/2014/main" id="{0827BEDC-2F00-468F-975F-41A420F03774}"/>
              </a:ext>
            </a:extLst>
          </p:cNvPr>
          <p:cNvSpPr/>
          <p:nvPr/>
        </p:nvSpPr>
        <p:spPr>
          <a:xfrm>
            <a:off x="467544" y="320675"/>
            <a:ext cx="6972458" cy="369332"/>
          </a:xfrm>
          <a:prstGeom prst="rect">
            <a:avLst/>
          </a:prstGeom>
        </p:spPr>
        <p:txBody>
          <a:bodyPr wrap="square">
            <a:spAutoFit/>
          </a:bodyPr>
          <a:lstStyle/>
          <a:p>
            <a:pPr marL="182880">
              <a:defRPr/>
            </a:pPr>
            <a:r>
              <a:rPr lang="pl-PL" b="1" dirty="0">
                <a:ln w="10160">
                  <a:noFill/>
                  <a:prstDash val="solid"/>
                </a:ln>
                <a:solidFill>
                  <a:srgbClr val="B4DCFA">
                    <a:lumMod val="25000"/>
                  </a:srgbClr>
                </a:solidFill>
              </a:rPr>
              <a:t>IV. INNE ZADANIA DOTYCZĄCE OBSZARU OŚWIATY</a:t>
            </a:r>
          </a:p>
        </p:txBody>
      </p:sp>
    </p:spTree>
    <p:extLst>
      <p:ext uri="{BB962C8B-B14F-4D97-AF65-F5344CB8AC3E}">
        <p14:creationId xmlns:p14="http://schemas.microsoft.com/office/powerpoint/2010/main" val="2894731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61</a:t>
            </a:fld>
            <a:endParaRPr lang="pl-PL" altLang="pl-PL"/>
          </a:p>
        </p:txBody>
      </p:sp>
      <p:sp>
        <p:nvSpPr>
          <p:cNvPr id="5" name="Prostokąt 4"/>
          <p:cNvSpPr/>
          <p:nvPr/>
        </p:nvSpPr>
        <p:spPr>
          <a:xfrm>
            <a:off x="539350" y="320675"/>
            <a:ext cx="7920880" cy="5832366"/>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b="1" dirty="0">
              <a:solidFill>
                <a:schemeClr val="bg2">
                  <a:lumMod val="50000"/>
                </a:schemeClr>
              </a:solidFill>
            </a:endParaRPr>
          </a:p>
          <a:p>
            <a:pPr marL="182880" algn="just">
              <a:defRPr/>
            </a:pPr>
            <a:r>
              <a:rPr lang="pl-PL" b="1" dirty="0">
                <a:solidFill>
                  <a:schemeClr val="bg2">
                    <a:lumMod val="50000"/>
                  </a:schemeClr>
                </a:solidFill>
              </a:rPr>
              <a:t>Dodatkowa pomoc psychologiczno-pedagogiczna</a:t>
            </a:r>
          </a:p>
          <a:p>
            <a:pPr marL="182880" algn="just">
              <a:defRPr/>
            </a:pPr>
            <a:endParaRPr lang="pl-PL" sz="1100" b="1" dirty="0">
              <a:solidFill>
                <a:schemeClr val="bg2">
                  <a:lumMod val="50000"/>
                </a:schemeClr>
              </a:solidFill>
            </a:endParaRPr>
          </a:p>
          <a:p>
            <a:pPr lvl="0" algn="just"/>
            <a:r>
              <a:rPr lang="pl-PL" sz="1400" dirty="0"/>
              <a:t>W latach szkolnych 2022/2023 i 2023/2024 obowiązywało przejściowe rozwiązanie dotyczące zatrudnienia specjalistów. Zgodnie z art.42d Karty Nauczyciela łączna liczba etatów nauczycieli pedagogów, pedagogów specjalnych, psychologów, logopedów i terapeutów pedagogicznych w przedszkolu, szkole lub zespole nie mogła być niższa niż:</a:t>
            </a:r>
          </a:p>
          <a:p>
            <a:pPr marL="342900" lvl="0" indent="-342900" algn="just">
              <a:buFont typeface="Arial" panose="020B0604020202020204" pitchFamily="34" charset="0"/>
              <a:buChar char="•"/>
            </a:pPr>
            <a:r>
              <a:rPr lang="pl-PL" sz="1400" dirty="0"/>
              <a:t>1,5 etatu, który powiększa się 0,2 etatu na każdych kolejnych 100 dzieci/uczniów – jeżeli liczba dzieci/uczniów przekracza 100,</a:t>
            </a:r>
          </a:p>
          <a:p>
            <a:pPr marL="342900" lvl="0" indent="-342900" algn="just">
              <a:buFont typeface="Arial" panose="020B0604020202020204" pitchFamily="34" charset="0"/>
              <a:buChar char="•"/>
            </a:pPr>
            <a:r>
              <a:rPr lang="pl-PL" sz="1400" dirty="0"/>
              <a:t>1 etat – jeżeli liczba dzieci/uczniów przekracza 50 i nie przekracza 100,</a:t>
            </a:r>
          </a:p>
          <a:p>
            <a:pPr marL="342900" lvl="0" indent="-342900" algn="just">
              <a:buFont typeface="Arial" panose="020B0604020202020204" pitchFamily="34" charset="0"/>
              <a:buChar char="•"/>
            </a:pPr>
            <a:r>
              <a:rPr lang="pl-PL" sz="1400" dirty="0"/>
              <a:t>0,5 etatu – jeżeli liczba dzieci/uczniów przekracza 30 i nie przekracza 50,</a:t>
            </a:r>
          </a:p>
          <a:p>
            <a:pPr marL="342900" lvl="0" indent="-342900" algn="just">
              <a:buFont typeface="Arial" panose="020B0604020202020204" pitchFamily="34" charset="0"/>
              <a:buChar char="•"/>
            </a:pPr>
            <a:r>
              <a:rPr lang="pl-PL" sz="1400" dirty="0"/>
              <a:t>0,25 etatu – jeżeli liczba dzieci/uczniów wynosi od 1 do 30.</a:t>
            </a:r>
          </a:p>
          <a:p>
            <a:pPr marL="342900" lvl="0" indent="-342900" algn="just">
              <a:buFont typeface="Arial" panose="020B0604020202020204" pitchFamily="34" charset="0"/>
              <a:buChar char="•"/>
            </a:pPr>
            <a:endParaRPr lang="pl-PL" sz="1400" dirty="0"/>
          </a:p>
          <a:p>
            <a:pPr lvl="0" algn="just"/>
            <a:r>
              <a:rPr lang="pl-PL" sz="1400" dirty="0"/>
              <a:t>Maksymalna tygodniowa liczba godzin realizowanych przez nauczycieli specjalistów nie może przekroczyć 22 godziny.</a:t>
            </a:r>
          </a:p>
          <a:p>
            <a:pPr lvl="0" algn="just"/>
            <a:endParaRPr lang="pl-PL" sz="1400" dirty="0"/>
          </a:p>
          <a:p>
            <a:pPr lvl="0" algn="just"/>
            <a:r>
              <a:rPr lang="pl-PL" sz="1400" dirty="0"/>
              <a:t>Możliwość zatrudnienia pedagoga specjalnego w przedszkolach i szkołach ogólnodostępnych stanowi dodatkowe wsparcie dla pozostałych nauczycieli placówek prowadzących zajęcia z dziećmi/uczniami w sposób uwzględniający zróżnicowanie ich potrzeb, a także umożliwia realizowanie specjalistycznych zajęć bezpośrednio z uczniami oraz udzielanie porad i konsultacji rodzicom uczniów.</a:t>
            </a:r>
          </a:p>
          <a:p>
            <a:pPr marL="182880" algn="just">
              <a:defRPr/>
            </a:pPr>
            <a:endParaRPr lang="pl-PL" sz="1200" dirty="0">
              <a:solidFill>
                <a:prstClr val="black"/>
              </a:solidFill>
            </a:endParaRPr>
          </a:p>
          <a:p>
            <a:pPr marL="525780" indent="-342900" algn="just">
              <a:buFont typeface="+mj-lt"/>
              <a:buAutoNum type="arabicPeriod"/>
              <a:defRPr/>
            </a:pPr>
            <a:endParaRPr lang="pl-PL" sz="1400" b="1" dirty="0">
              <a:solidFill>
                <a:prstClr val="black"/>
              </a:solidFill>
              <a:latin typeface="Trebuchet MS" panose="020B0603020202020204" pitchFamily="34" charset="0"/>
            </a:endParaRPr>
          </a:p>
          <a:p>
            <a:pPr marL="525780" indent="-342900" algn="just">
              <a:buFont typeface="+mj-lt"/>
              <a:buAutoNum type="arabicPeriod"/>
              <a:defRPr/>
            </a:pPr>
            <a:endParaRPr lang="pl-PL" sz="1400" dirty="0">
              <a:solidFill>
                <a:prstClr val="black"/>
              </a:solidFill>
              <a:latin typeface="Trebuchet MS" panose="020B0603020202020204" pitchFamily="34" charset="0"/>
            </a:endParaRPr>
          </a:p>
          <a:p>
            <a:pPr marL="468630" indent="-285750" algn="just">
              <a:buFont typeface="Arial" panose="020B0604020202020204" pitchFamily="34" charset="0"/>
              <a:buChar char="•"/>
              <a:defRPr/>
            </a:pPr>
            <a:endParaRPr lang="pl-PL" sz="1400" dirty="0">
              <a:solidFill>
                <a:prstClr val="black"/>
              </a:solidFill>
              <a:latin typeface="Trebuchet MS" panose="020B0603020202020204" pitchFamily="34" charset="0"/>
            </a:endParaRPr>
          </a:p>
        </p:txBody>
      </p:sp>
      <p:pic>
        <p:nvPicPr>
          <p:cNvPr id="6" name="Obraz 5"/>
          <p:cNvPicPr>
            <a:picLocks noChangeAspect="1"/>
          </p:cNvPicPr>
          <p:nvPr/>
        </p:nvPicPr>
        <p:blipFill>
          <a:blip r:embed="rId2"/>
          <a:stretch>
            <a:fillRect/>
          </a:stretch>
        </p:blipFill>
        <p:spPr>
          <a:xfrm>
            <a:off x="539552" y="764704"/>
            <a:ext cx="7657240" cy="30483"/>
          </a:xfrm>
          <a:prstGeom prst="rect">
            <a:avLst/>
          </a:prstGeom>
        </p:spPr>
      </p:pic>
    </p:spTree>
    <p:extLst>
      <p:ext uri="{BB962C8B-B14F-4D97-AF65-F5344CB8AC3E}">
        <p14:creationId xmlns:p14="http://schemas.microsoft.com/office/powerpoint/2010/main" val="3429858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62</a:t>
            </a:fld>
            <a:endParaRPr lang="pl-PL" altLang="pl-PL"/>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467544" y="1192793"/>
            <a:ext cx="7801256" cy="6832640"/>
          </a:xfrm>
          <a:prstGeom prst="rect">
            <a:avLst/>
          </a:prstGeom>
        </p:spPr>
        <p:txBody>
          <a:bodyPr wrap="square">
            <a:spAutoFit/>
          </a:bodyPr>
          <a:lstStyle/>
          <a:p>
            <a:pPr marL="342900" indent="-342900" algn="just">
              <a:buFont typeface="+mj-lt"/>
              <a:buAutoNum type="arabicPeriod"/>
            </a:pPr>
            <a:r>
              <a:rPr lang="pl-PL" sz="1400" b="1" dirty="0"/>
              <a:t>Mamo, tato wolę  wodę </a:t>
            </a:r>
            <a:r>
              <a:rPr lang="pl-PL" sz="1400" dirty="0"/>
              <a:t>– wykształcenie u dzieci prawidłowych nawyków żywieniowych ze szczególnym podkreśleniem roli wody w codziennej diecie,</a:t>
            </a:r>
          </a:p>
          <a:p>
            <a:pPr marL="342900" indent="-342900" algn="just">
              <a:buFont typeface="+mj-lt"/>
              <a:buAutoNum type="arabicPeriod"/>
            </a:pPr>
            <a:r>
              <a:rPr lang="pl-PL" sz="1400" b="1" dirty="0"/>
              <a:t>Europejski Tydzień Sportu </a:t>
            </a:r>
            <a:r>
              <a:rPr lang="pl-PL" sz="1400" dirty="0"/>
              <a:t>–  mobilizacja do podjęcia regularnej aktywności fizycznej, promocja zdrowego stylu życia i budowania społeczności wokół sportu,</a:t>
            </a:r>
          </a:p>
          <a:p>
            <a:pPr marL="342900" indent="-342900" algn="just">
              <a:buFont typeface="+mj-lt"/>
              <a:buAutoNum type="arabicPeriod"/>
            </a:pPr>
            <a:r>
              <a:rPr lang="pl-PL" sz="1400" b="1" dirty="0"/>
              <a:t>Czytanie na dywanie </a:t>
            </a:r>
            <a:r>
              <a:rPr lang="pl-PL" sz="1400" dirty="0"/>
              <a:t>– rozwijanie kompetencji czytelniczych poprzez utrwalanie wyglądu liter, ćwiczenie percepcji słuchowej i wzrokowej, analizy i syntezy sylabowej oraz doskonalenie słuchu fonemowego,</a:t>
            </a:r>
          </a:p>
          <a:p>
            <a:pPr marL="342900" indent="-342900" algn="just">
              <a:buFont typeface="+mj-lt"/>
              <a:buAutoNum type="arabicPeriod"/>
            </a:pPr>
            <a:r>
              <a:rPr lang="pl-PL" sz="1400" dirty="0"/>
              <a:t> </a:t>
            </a:r>
            <a:r>
              <a:rPr lang="pl-PL" sz="1400" b="1" dirty="0"/>
              <a:t>Oddycham nosem cały rok </a:t>
            </a:r>
            <a:r>
              <a:rPr lang="pl-PL" sz="1400" dirty="0"/>
              <a:t>– profilaktyka i uświadamianie rodziców, dzieci i nauczycieli w tematyce oddychania nosem,</a:t>
            </a:r>
          </a:p>
          <a:p>
            <a:pPr marL="342900" indent="-342900" algn="just">
              <a:buFont typeface="+mj-lt"/>
              <a:buAutoNum type="arabicPeriod"/>
            </a:pPr>
            <a:r>
              <a:rPr lang="pl-PL" sz="1400" b="1" dirty="0"/>
              <a:t>Na sportowo jest fajowo </a:t>
            </a:r>
            <a:r>
              <a:rPr lang="pl-PL" sz="1400" dirty="0"/>
              <a:t>– promocja aktywności fizycznej,</a:t>
            </a:r>
          </a:p>
          <a:p>
            <a:pPr marL="342900" indent="-342900" algn="just">
              <a:buFont typeface="+mj-lt"/>
              <a:buAutoNum type="arabicPeriod"/>
            </a:pPr>
            <a:r>
              <a:rPr lang="pl-PL" sz="1400" b="1" dirty="0"/>
              <a:t>Uważność-nasza siła, wielka moc </a:t>
            </a:r>
            <a:r>
              <a:rPr lang="pl-PL" sz="1400" dirty="0"/>
              <a:t>– rozwijanie i stymulowanie zmysłów, usprawnienie procesu zapamiętywania i budowanie motywacji oraz pozytywnego nastawienia do nauki,</a:t>
            </a:r>
          </a:p>
          <a:p>
            <a:pPr marL="342900" indent="-342900" algn="just">
              <a:buFont typeface="+mj-lt"/>
              <a:buAutoNum type="arabicPeriod"/>
            </a:pPr>
            <a:r>
              <a:rPr lang="pl-PL" sz="1400" b="1" dirty="0"/>
              <a:t>Moje miasto bez elektrośmieci </a:t>
            </a:r>
            <a:r>
              <a:rPr lang="pl-PL" sz="1400" dirty="0"/>
              <a:t>– podnoszenie świadomości społecznej w zakresie prawidłowego postępowania ze zużytym sprzętem elektrycznym i elektronicznym, </a:t>
            </a:r>
          </a:p>
          <a:p>
            <a:pPr marL="342900" indent="-342900" algn="just">
              <a:buFont typeface="+mj-lt"/>
              <a:buAutoNum type="arabicPeriod"/>
            </a:pPr>
            <a:r>
              <a:rPr lang="pl-PL" sz="1400" b="1" dirty="0"/>
              <a:t>Czysta ziemia Ziemowita </a:t>
            </a:r>
            <a:r>
              <a:rPr lang="pl-PL" sz="1400" dirty="0"/>
              <a:t>– edukacja najmłodszych w zakresie właściwego postępowania z odpadami, zalet recyklingu oraz konieczności ochrony naszej planety,</a:t>
            </a:r>
          </a:p>
          <a:p>
            <a:pPr marL="342900" indent="-342900" algn="just">
              <a:buFont typeface="+mj-lt"/>
              <a:buAutoNum type="arabicPeriod"/>
            </a:pPr>
            <a:r>
              <a:rPr lang="pl-PL" sz="1400" b="1" dirty="0"/>
              <a:t>Szkoła do Hymnu </a:t>
            </a:r>
            <a:r>
              <a:rPr lang="pl-PL" sz="1400" dirty="0"/>
              <a:t>– kształtowanie postaw patriotycznych,</a:t>
            </a:r>
          </a:p>
          <a:p>
            <a:pPr marL="342900" indent="-342900" algn="just">
              <a:buFont typeface="+mj-lt"/>
              <a:buAutoNum type="arabicPeriod"/>
            </a:pPr>
            <a:r>
              <a:rPr lang="pl-PL" sz="1400" b="1" dirty="0"/>
              <a:t>Góra Grosza </a:t>
            </a:r>
            <a:r>
              <a:rPr lang="pl-PL" sz="1400" dirty="0"/>
              <a:t>– zbieranie funduszy na pomoc psychologiczną, rzeczową i specjalistyczną dla dzieci (w szczególności wychowujących się poza własnym środowiskiem rodzinnym) i ich rodzin,</a:t>
            </a:r>
          </a:p>
          <a:p>
            <a:pPr marL="342900" indent="-342900" algn="just">
              <a:buFont typeface="+mj-lt"/>
              <a:buAutoNum type="arabicPeriod"/>
            </a:pPr>
            <a:endParaRPr lang="pl-PL" sz="1400" dirty="0"/>
          </a:p>
          <a:p>
            <a:pPr marL="342900" indent="-342900" algn="just">
              <a:buFont typeface="+mj-lt"/>
              <a:buAutoNum type="arabicPeriod"/>
            </a:pPr>
            <a:endParaRPr lang="pl-PL" sz="1400" dirty="0"/>
          </a:p>
          <a:p>
            <a:pPr lvl="0"/>
            <a:endParaRPr lang="pl-PL" dirty="0"/>
          </a:p>
          <a:p>
            <a:pPr marL="342900" indent="-342900" algn="just">
              <a:buFont typeface="+mj-lt"/>
              <a:buAutoNum type="arabicPeriod"/>
            </a:pPr>
            <a:endParaRPr lang="pl-PL" sz="1400" dirty="0"/>
          </a:p>
          <a:p>
            <a:pPr marL="342900" indent="-342900" algn="just">
              <a:buFont typeface="+mj-lt"/>
              <a:buAutoNum type="arabicPeriod"/>
            </a:pPr>
            <a:endParaRPr lang="pl-PL" sz="1400" dirty="0"/>
          </a:p>
          <a:p>
            <a:pPr marL="342900" indent="-342900" algn="just">
              <a:buFont typeface="+mj-lt"/>
              <a:buAutoNum type="arabicPeriod"/>
            </a:pPr>
            <a:endParaRPr lang="pl-PL" sz="1400" dirty="0"/>
          </a:p>
          <a:p>
            <a:pPr algn="just"/>
            <a:endParaRPr lang="pl-PL" sz="1400" dirty="0"/>
          </a:p>
          <a:p>
            <a:pPr marL="342900" indent="-342900" algn="just">
              <a:buFont typeface="+mj-lt"/>
              <a:buAutoNum type="arabicPeriod"/>
            </a:pPr>
            <a:endParaRPr lang="pl-PL" sz="1400" dirty="0">
              <a:solidFill>
                <a:prstClr val="black"/>
              </a:solidFill>
            </a:endParaRPr>
          </a:p>
          <a:p>
            <a:endParaRPr lang="pl-PL" sz="1400" dirty="0">
              <a:solidFill>
                <a:prstClr val="black"/>
              </a:solidFill>
            </a:endParaRPr>
          </a:p>
          <a:p>
            <a:pPr marL="342900" indent="-342900">
              <a:buFont typeface="+mj-lt"/>
              <a:buAutoNum type="arabicPeriod"/>
            </a:pPr>
            <a:endParaRPr lang="pl-PL" sz="1400" dirty="0">
              <a:solidFill>
                <a:prstClr val="black"/>
              </a:solidFill>
            </a:endParaRPr>
          </a:p>
          <a:p>
            <a:pPr lvl="1"/>
            <a:endParaRPr lang="pl-PL" sz="1400" dirty="0">
              <a:solidFill>
                <a:srgbClr val="F14124"/>
              </a:solidFill>
            </a:endParaRPr>
          </a:p>
        </p:txBody>
      </p:sp>
    </p:spTree>
    <p:extLst>
      <p:ext uri="{BB962C8B-B14F-4D97-AF65-F5344CB8AC3E}">
        <p14:creationId xmlns:p14="http://schemas.microsoft.com/office/powerpoint/2010/main" val="2314162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63</a:t>
            </a:fld>
            <a:endParaRPr lang="pl-PL" altLang="pl-PL"/>
          </a:p>
        </p:txBody>
      </p:sp>
      <p:sp>
        <p:nvSpPr>
          <p:cNvPr id="5" name="Prostokąt 4"/>
          <p:cNvSpPr/>
          <p:nvPr/>
        </p:nvSpPr>
        <p:spPr>
          <a:xfrm>
            <a:off x="755576" y="260648"/>
            <a:ext cx="7632848" cy="1492716"/>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600" b="1" dirty="0">
              <a:solidFill>
                <a:srgbClr val="B4DCFA">
                  <a:lumMod val="50000"/>
                </a:srgbClr>
              </a:solidFill>
              <a:latin typeface="Trebuchet MS"/>
            </a:endParaRPr>
          </a:p>
          <a:p>
            <a:pPr marL="182880">
              <a:defRPr/>
            </a:pPr>
            <a:endParaRPr lang="pl-PL" sz="1600" b="1" dirty="0">
              <a:solidFill>
                <a:srgbClr val="B4DCFA">
                  <a:lumMod val="50000"/>
                </a:srgbClr>
              </a:solidFill>
              <a:latin typeface="Trebuchet MS"/>
            </a:endParaRP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95536" y="1213572"/>
            <a:ext cx="7873264" cy="7049561"/>
          </a:xfrm>
          <a:prstGeom prst="rect">
            <a:avLst/>
          </a:prstGeom>
        </p:spPr>
        <p:txBody>
          <a:bodyPr wrap="square">
            <a:spAutoFit/>
          </a:bodyPr>
          <a:lstStyle/>
          <a:p>
            <a:pPr marL="342900" indent="-342900" algn="just">
              <a:buFont typeface="+mj-lt"/>
              <a:buAutoNum type="arabicPeriod" startAt="11"/>
            </a:pPr>
            <a:r>
              <a:rPr lang="pl-PL" sz="1400" b="1" dirty="0"/>
              <a:t>Sprzątanie świata łączy ludzi </a:t>
            </a:r>
            <a:r>
              <a:rPr lang="pl-PL" sz="1400" dirty="0"/>
              <a:t>– promowanie „</a:t>
            </a:r>
            <a:r>
              <a:rPr lang="pl-PL" sz="1400" dirty="0" err="1"/>
              <a:t>nieśmiecenia</a:t>
            </a:r>
            <a:r>
              <a:rPr lang="pl-PL" sz="1400" dirty="0"/>
              <a:t>”, edukacja na temat odpadów oraz inicjowanie działań, dzięki którym zmniejszy się nasz negatywny wpływ na środowisko,</a:t>
            </a:r>
          </a:p>
          <a:p>
            <a:pPr marL="342900" indent="-342900" algn="just">
              <a:buFont typeface="+mj-lt"/>
              <a:buAutoNum type="arabicPeriod" startAt="11"/>
            </a:pPr>
            <a:r>
              <a:rPr lang="pl-PL" sz="1400" b="1" dirty="0"/>
              <a:t>Cała Polska Czyta Dzieciom </a:t>
            </a:r>
            <a:r>
              <a:rPr lang="pl-PL" sz="1400" dirty="0"/>
              <a:t>– propagowanie codziennego czytania dzieciom jako skuteczną, tanią i przyjazną metodę wspomagania ich wszechstronnego rozwoju,</a:t>
            </a:r>
          </a:p>
          <a:p>
            <a:pPr marL="342900" indent="-342900" algn="just">
              <a:buFont typeface="+mj-lt"/>
              <a:buAutoNum type="arabicPeriod" startAt="11"/>
            </a:pPr>
            <a:r>
              <a:rPr lang="pl-PL" sz="1400" b="1" dirty="0"/>
              <a:t>Kolejowe ABC </a:t>
            </a:r>
            <a:r>
              <a:rPr lang="pl-PL" sz="1400" dirty="0"/>
              <a:t>– kampania informacyjno-edukacyjna z zakresu bezpieczeństwa kolejowego,</a:t>
            </a:r>
          </a:p>
          <a:p>
            <a:pPr marL="342900" indent="-342900" algn="just">
              <a:buFont typeface="+mj-lt"/>
              <a:buAutoNum type="arabicPeriod" startAt="11"/>
            </a:pPr>
            <a:r>
              <a:rPr lang="pl-PL" sz="1400" b="1" dirty="0"/>
              <a:t>Kocham to dbam </a:t>
            </a:r>
            <a:r>
              <a:rPr lang="pl-PL" sz="1400" dirty="0"/>
              <a:t>– szerzenie świadomości na temat bezpieczeństwa wśród dzieci i młodzieży oraz rozwijanie kreatywnego wyrażania swoich myśli i uczuć w tym zakresie,</a:t>
            </a:r>
          </a:p>
          <a:p>
            <a:pPr marL="342900" indent="-342900" algn="just">
              <a:buFont typeface="+mj-lt"/>
              <a:buAutoNum type="arabicPeriod" startAt="11"/>
            </a:pPr>
            <a:r>
              <a:rPr lang="pl-PL" sz="1400" b="1" dirty="0"/>
              <a:t>Wielozmysłowe ćwiczenia umysłu przedszkolaka </a:t>
            </a:r>
            <a:r>
              <a:rPr lang="pl-PL" sz="1400" dirty="0"/>
              <a:t>– ćwiczenia doskonalące </a:t>
            </a:r>
            <a:r>
              <a:rPr lang="pl-PL" sz="1400" dirty="0" err="1"/>
              <a:t>somatognozję</a:t>
            </a:r>
            <a:r>
              <a:rPr lang="pl-PL" sz="1400" dirty="0"/>
              <a:t> i przetwarzanie międzypółkulowe,</a:t>
            </a:r>
          </a:p>
          <a:p>
            <a:pPr marL="342900" indent="-342900" algn="just">
              <a:buFont typeface="+mj-lt"/>
              <a:buAutoNum type="arabicPeriod" startAt="11"/>
            </a:pPr>
            <a:r>
              <a:rPr lang="pl-PL" sz="1400" b="1" dirty="0"/>
              <a:t>W świecie emocji z Fenkiem </a:t>
            </a:r>
            <a:r>
              <a:rPr lang="pl-PL" sz="1400" dirty="0"/>
              <a:t>– aktywizowanie dzieci w kierunku zrozumienia emocji, budowania systemu wartości oraz eliminowanie zachowań agresywnych,</a:t>
            </a:r>
          </a:p>
          <a:p>
            <a:pPr marL="342900" indent="-342900" algn="just">
              <a:buFont typeface="+mj-lt"/>
              <a:buAutoNum type="arabicPeriod" startAt="11"/>
            </a:pPr>
            <a:r>
              <a:rPr lang="pl-PL" sz="1400" b="1" dirty="0"/>
              <a:t>Bajki </a:t>
            </a:r>
            <a:r>
              <a:rPr lang="pl-PL" sz="1400" b="1" dirty="0" err="1"/>
              <a:t>Pomagajki</a:t>
            </a:r>
            <a:r>
              <a:rPr lang="pl-PL" sz="1400" b="1" dirty="0"/>
              <a:t> </a:t>
            </a:r>
            <a:r>
              <a:rPr lang="pl-PL" sz="1400" dirty="0"/>
              <a:t>– bajki o nieśmiałości, koszmarach nocnych, lęku przed ciemnością, obawach przed dentystą i inne terapeutyczne bajki dla dzieci,</a:t>
            </a:r>
          </a:p>
          <a:p>
            <a:pPr marL="342900" indent="-342900" algn="just">
              <a:buFont typeface="+mj-lt"/>
              <a:buAutoNum type="arabicPeriod" startAt="11"/>
            </a:pPr>
            <a:r>
              <a:rPr lang="pl-PL" sz="1400" b="1" dirty="0"/>
              <a:t>W zdrowym ciele zdrowy duch </a:t>
            </a:r>
            <a:r>
              <a:rPr lang="pl-PL" sz="1400" dirty="0"/>
              <a:t>– promowanie aktywności ruchowej poprzez zabawy i ćwiczenia,</a:t>
            </a:r>
          </a:p>
          <a:p>
            <a:pPr marL="342900" indent="-342900" algn="just">
              <a:buFont typeface="+mj-lt"/>
              <a:buAutoNum type="arabicPeriod" startAt="11"/>
            </a:pPr>
            <a:r>
              <a:rPr lang="pl-PL" sz="1400" b="1" dirty="0"/>
              <a:t>Z Kicią Kocią maluchy zmieniają się w zuchy </a:t>
            </a:r>
            <a:r>
              <a:rPr lang="pl-PL" sz="1400" dirty="0"/>
              <a:t>– propagowanie czytelnictwa wśród najmłodszych przedszkolaków, łagodna adaptacja do warunków przedszkolnych</a:t>
            </a:r>
            <a:br>
              <a:rPr lang="pl-PL" sz="1400" dirty="0"/>
            </a:br>
            <a:r>
              <a:rPr lang="pl-PL" sz="1400" dirty="0"/>
              <a:t>poprzez utożsamianie się z bohaterami książkowymi,</a:t>
            </a:r>
          </a:p>
          <a:p>
            <a:pPr marL="342900" indent="-342900" algn="just">
              <a:buFont typeface="+mj-lt"/>
              <a:buAutoNum type="arabicPeriod" startAt="11"/>
            </a:pPr>
            <a:r>
              <a:rPr lang="pl-PL" sz="1400" b="1" dirty="0"/>
              <a:t>Przedszkolne wyzywania </a:t>
            </a:r>
            <a:r>
              <a:rPr lang="pl-PL" sz="1400" b="1" dirty="0" err="1"/>
              <a:t>Bazgrołków</a:t>
            </a:r>
            <a:r>
              <a:rPr lang="pl-PL" sz="1400" b="1" dirty="0"/>
              <a:t> </a:t>
            </a:r>
            <a:r>
              <a:rPr lang="pl-PL" sz="1400" dirty="0"/>
              <a:t>- podniesienie poziomu kompetencji </a:t>
            </a:r>
            <a:r>
              <a:rPr lang="pl-PL" sz="1400" dirty="0" err="1"/>
              <a:t>matematyczno</a:t>
            </a:r>
            <a:r>
              <a:rPr lang="pl-PL" sz="1400" dirty="0"/>
              <a:t> – logicznych dzieci,</a:t>
            </a:r>
          </a:p>
          <a:p>
            <a:pPr marL="342900" indent="-342900" algn="just">
              <a:buFont typeface="+mj-lt"/>
              <a:buAutoNum type="arabicPeriod" startAt="11"/>
            </a:pPr>
            <a:endParaRPr lang="pl-PL" sz="1400" dirty="0"/>
          </a:p>
          <a:p>
            <a:pPr marL="342900" indent="-342900" algn="just">
              <a:buFont typeface="+mj-lt"/>
              <a:buAutoNum type="arabicPeriod" startAt="11"/>
            </a:pPr>
            <a:endParaRPr lang="pl-PL" sz="1400" dirty="0"/>
          </a:p>
          <a:p>
            <a:pPr marL="342900" indent="-342900" algn="just">
              <a:buFont typeface="+mj-lt"/>
              <a:buAutoNum type="arabicPeriod" startAt="11"/>
            </a:pPr>
            <a:endParaRPr lang="pl-PL" sz="1400" dirty="0"/>
          </a:p>
          <a:p>
            <a:pPr marL="342900" indent="-342900" algn="just">
              <a:buFont typeface="+mj-lt"/>
              <a:buAutoNum type="arabicPeriod" startAt="11"/>
            </a:pPr>
            <a:endParaRPr lang="pl-PL" sz="1400" dirty="0"/>
          </a:p>
          <a:p>
            <a:pPr marL="342900" indent="-342900" algn="just">
              <a:buFont typeface="+mj-lt"/>
              <a:buAutoNum type="arabicPeriod" startAt="11"/>
            </a:pPr>
            <a:endParaRPr lang="pl-PL" sz="1400" dirty="0"/>
          </a:p>
          <a:p>
            <a:pPr marL="342900" indent="-342900" algn="just">
              <a:buFont typeface="+mj-lt"/>
              <a:buAutoNum type="arabicPeriod" startAt="11"/>
            </a:pPr>
            <a:endParaRPr lang="pl-PL" sz="1400" dirty="0"/>
          </a:p>
          <a:p>
            <a:pPr algn="just"/>
            <a:endParaRPr lang="pl-PL" sz="1400" dirty="0"/>
          </a:p>
          <a:p>
            <a:pPr algn="just"/>
            <a:endParaRPr lang="pl-PL" sz="1400" dirty="0"/>
          </a:p>
          <a:p>
            <a:pPr marL="342900" indent="-342900" algn="just">
              <a:buFont typeface="+mj-lt"/>
              <a:buAutoNum type="arabicPeriod"/>
            </a:pPr>
            <a:endParaRPr lang="pl-PL" sz="1400" dirty="0">
              <a:solidFill>
                <a:prstClr val="black"/>
              </a:solidFill>
            </a:endParaRPr>
          </a:p>
          <a:p>
            <a:endParaRPr lang="pl-PL" sz="1400" dirty="0">
              <a:solidFill>
                <a:prstClr val="black"/>
              </a:solidFill>
            </a:endParaRPr>
          </a:p>
          <a:p>
            <a:pPr marL="342900" indent="-342900">
              <a:buFont typeface="+mj-lt"/>
              <a:buAutoNum type="arabicPeriod"/>
            </a:pPr>
            <a:endParaRPr lang="pl-PL" sz="1400" dirty="0">
              <a:solidFill>
                <a:prstClr val="black"/>
              </a:solidFill>
            </a:endParaRPr>
          </a:p>
          <a:p>
            <a:pPr lvl="1"/>
            <a:endParaRPr lang="pl-PL" sz="1400" dirty="0">
              <a:solidFill>
                <a:srgbClr val="F14124"/>
              </a:solidFill>
            </a:endParaRPr>
          </a:p>
        </p:txBody>
      </p:sp>
    </p:spTree>
    <p:extLst>
      <p:ext uri="{BB962C8B-B14F-4D97-AF65-F5344CB8AC3E}">
        <p14:creationId xmlns:p14="http://schemas.microsoft.com/office/powerpoint/2010/main" val="776307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64</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640881"/>
          </a:xfrm>
          <a:prstGeom prst="rect">
            <a:avLst/>
          </a:prstGeom>
        </p:spPr>
        <p:txBody>
          <a:bodyPr wrap="square">
            <a:spAutoFit/>
          </a:bodyPr>
          <a:lstStyle/>
          <a:p>
            <a:pPr marL="342900" indent="-342900" algn="just">
              <a:lnSpc>
                <a:spcPct val="107000"/>
              </a:lnSpc>
              <a:spcAft>
                <a:spcPts val="800"/>
              </a:spcAft>
              <a:buFont typeface="+mj-lt"/>
              <a:buAutoNum type="arabicPeriod" startAt="4"/>
            </a:pPr>
            <a:endParaRPr lang="pl-PL" sz="1400" dirty="0">
              <a:solidFill>
                <a:prstClr val="black"/>
              </a:solidFill>
              <a:ea typeface="Calibri" panose="020F0502020204030204" pitchFamily="34" charset="0"/>
            </a:endParaRPr>
          </a:p>
          <a:p>
            <a:endParaRPr lang="pl-PL" sz="1400" dirty="0">
              <a:solidFill>
                <a:prstClr val="black"/>
              </a:solidFill>
            </a:endParaRPr>
          </a:p>
        </p:txBody>
      </p:sp>
      <p:sp>
        <p:nvSpPr>
          <p:cNvPr id="9" name="Prostokąt 8">
            <a:extLst>
              <a:ext uri="{FF2B5EF4-FFF2-40B4-BE49-F238E27FC236}">
                <a16:creationId xmlns:a16="http://schemas.microsoft.com/office/drawing/2014/main" id="{7B7D5AF2-67FA-44F0-A386-C4366C38EE0F}"/>
              </a:ext>
            </a:extLst>
          </p:cNvPr>
          <p:cNvSpPr/>
          <p:nvPr/>
        </p:nvSpPr>
        <p:spPr>
          <a:xfrm>
            <a:off x="599364" y="980728"/>
            <a:ext cx="8005084" cy="5262979"/>
          </a:xfrm>
          <a:prstGeom prst="rect">
            <a:avLst/>
          </a:prstGeom>
        </p:spPr>
        <p:txBody>
          <a:bodyPr wrap="square">
            <a:spAutoFit/>
          </a:bodyPr>
          <a:lstStyle/>
          <a:p>
            <a:pPr marL="342900" indent="-342900" algn="just">
              <a:buFont typeface="+mj-lt"/>
              <a:buAutoNum type="arabicPeriod" startAt="7"/>
            </a:pPr>
            <a:endParaRPr lang="pl-PL" sz="1400" b="1" dirty="0"/>
          </a:p>
          <a:p>
            <a:pPr marL="342900" indent="-342900" algn="just">
              <a:buFont typeface="+mj-lt"/>
              <a:buAutoNum type="arabicPeriod" startAt="21"/>
            </a:pPr>
            <a:r>
              <a:rPr lang="pl-PL" sz="1400" b="1" dirty="0"/>
              <a:t>Mały Miś w świecie literatury </a:t>
            </a:r>
            <a:r>
              <a:rPr lang="pl-PL" sz="1400" dirty="0"/>
              <a:t>- rozwijanie i promowanie czytelnictwa, </a:t>
            </a:r>
          </a:p>
          <a:p>
            <a:pPr marL="342900" indent="-342900" algn="just">
              <a:buFont typeface="+mj-lt"/>
              <a:buAutoNum type="arabicPeriod" startAt="21"/>
            </a:pPr>
            <a:r>
              <a:rPr lang="pl-PL" sz="1400" b="1" dirty="0"/>
              <a:t>Dziękuję, przepraszam i proszę </a:t>
            </a:r>
            <a:r>
              <a:rPr lang="pl-PL" sz="1400" dirty="0"/>
              <a:t>– trening umiejętności społecznych w oparciu o metodę Teatrzyku Minutka,</a:t>
            </a:r>
          </a:p>
          <a:p>
            <a:pPr marL="342900" indent="-342900" algn="just">
              <a:buFont typeface="+mj-lt"/>
              <a:buAutoNum type="arabicPeriod" startAt="21"/>
            </a:pPr>
            <a:r>
              <a:rPr lang="pl-PL" sz="1400" b="1" dirty="0"/>
              <a:t>Angielski jest </a:t>
            </a:r>
            <a:r>
              <a:rPr lang="pl-PL" sz="1400" b="1" dirty="0" err="1"/>
              <a:t>fun-tastyczny</a:t>
            </a:r>
            <a:r>
              <a:rPr lang="pl-PL" sz="1400" b="1" dirty="0"/>
              <a:t> </a:t>
            </a:r>
            <a:r>
              <a:rPr lang="pl-PL" sz="1400" dirty="0"/>
              <a:t>– projekt edukacyjny, który szerzy ideę dwujęzyczności,</a:t>
            </a:r>
          </a:p>
          <a:p>
            <a:pPr marL="342900" indent="-342900" algn="just">
              <a:buFont typeface="+mj-lt"/>
              <a:buAutoNum type="arabicPeriod" startAt="21"/>
            </a:pPr>
            <a:r>
              <a:rPr lang="pl-PL" sz="1400" b="1" dirty="0"/>
              <a:t>Zdrowo i sportowo </a:t>
            </a:r>
            <a:r>
              <a:rPr lang="pl-PL" sz="1400" dirty="0"/>
              <a:t>- zwiększenie świadomości na temat roli i wagi aktywności fizycznej, odpowiedniego odżywiania i odpoczynku,</a:t>
            </a:r>
          </a:p>
          <a:p>
            <a:pPr marL="342900" indent="-342900" algn="just">
              <a:buFont typeface="+mj-lt"/>
              <a:buAutoNum type="arabicPeriod" startAt="21"/>
            </a:pPr>
            <a:r>
              <a:rPr lang="pl-PL" sz="1400" b="1" dirty="0"/>
              <a:t>Poznajemy polskie parki narodowe</a:t>
            </a:r>
            <a:r>
              <a:rPr lang="pl-PL" sz="1400" dirty="0"/>
              <a:t> - poznanie parków narodowych oraz zachowania się na obszarach chronionych,</a:t>
            </a:r>
          </a:p>
          <a:p>
            <a:pPr marL="342900" indent="-342900" algn="just">
              <a:buFont typeface="+mj-lt"/>
              <a:buAutoNum type="arabicPeriod" startAt="21"/>
            </a:pPr>
            <a:r>
              <a:rPr lang="pl-PL" sz="1400" b="1" dirty="0"/>
              <a:t>Kodowanie na dywanie </a:t>
            </a:r>
            <a:r>
              <a:rPr lang="pl-PL" sz="1400" dirty="0"/>
              <a:t>– wprowadzenie dzieci w świat kodowania, robotyki i nowoczesnych technologii,</a:t>
            </a:r>
            <a:endParaRPr lang="pl-PL" sz="1400" b="1" dirty="0"/>
          </a:p>
          <a:p>
            <a:pPr marL="342900" indent="-342900" algn="just">
              <a:buFont typeface="+mj-lt"/>
              <a:buAutoNum type="arabicPeriod" startAt="21"/>
            </a:pPr>
            <a:r>
              <a:rPr lang="pl-PL" sz="1400" b="1" dirty="0"/>
              <a:t>Ze sztuką za pan brat – czyli przedszkolak artystą </a:t>
            </a:r>
            <a:r>
              <a:rPr lang="pl-PL" sz="1400" dirty="0"/>
              <a:t>– kształtowanie postawy czynnego odbiorcy sztuki, pobudzenie kreatywności dzieci,</a:t>
            </a:r>
          </a:p>
          <a:p>
            <a:pPr marL="342900" indent="-342900" algn="just">
              <a:buFont typeface="+mj-lt"/>
              <a:buAutoNum type="arabicPeriod" startAt="21"/>
            </a:pPr>
            <a:r>
              <a:rPr lang="pl-PL" sz="1400" b="1" dirty="0"/>
              <a:t>Spotkania z muzyką </a:t>
            </a:r>
            <a:r>
              <a:rPr lang="pl-PL" sz="1400" dirty="0"/>
              <a:t>– koncerty Filharmonii Narodowej,</a:t>
            </a:r>
          </a:p>
          <a:p>
            <a:pPr marL="342900" indent="-342900" algn="just">
              <a:buFont typeface="+mj-lt"/>
              <a:buAutoNum type="arabicPeriod" startAt="21"/>
            </a:pPr>
            <a:r>
              <a:rPr lang="pl-PL" sz="1400" b="1" dirty="0"/>
              <a:t>Sadzimy tlen </a:t>
            </a:r>
            <a:r>
              <a:rPr lang="pl-PL" sz="1400" dirty="0"/>
              <a:t>- promocja sadzenia drzew jako jednego z najbardziej konkretnych działań proekologicznych,</a:t>
            </a:r>
          </a:p>
          <a:p>
            <a:pPr marL="342900" indent="-342900" algn="just">
              <a:buFont typeface="+mj-lt"/>
              <a:buAutoNum type="arabicPeriod" startAt="21"/>
            </a:pPr>
            <a:r>
              <a:rPr lang="pl-PL" sz="1400" b="1" dirty="0"/>
              <a:t>Iskry Niepodległej </a:t>
            </a:r>
            <a:r>
              <a:rPr lang="pl-PL" sz="1400" dirty="0"/>
              <a:t>– udział w spektaklu multimedialnym prezentującym historie wybitnych Polek i Polaków,</a:t>
            </a:r>
          </a:p>
          <a:p>
            <a:pPr marL="342900" indent="-342900" algn="just">
              <a:buFont typeface="+mj-lt"/>
              <a:buAutoNum type="arabicPeriod" startAt="21"/>
            </a:pPr>
            <a:r>
              <a:rPr lang="pl-PL" sz="1400" b="1" dirty="0"/>
              <a:t>Kubusiowi Przyjaciele Natury </a:t>
            </a:r>
            <a:r>
              <a:rPr lang="pl-PL" sz="1400" dirty="0"/>
              <a:t>- zachęcanie najmłodszych do dbania o środowisko naturalne, uczenie szacunku dla przyrody oraz kształcenie dobrych nawyków w zakresie odżywiania oraz aktywnego spędzania czasu,</a:t>
            </a:r>
            <a:endParaRPr lang="pl-PL" sz="1400" dirty="0">
              <a:solidFill>
                <a:prstClr val="black"/>
              </a:solidFill>
            </a:endParaRPr>
          </a:p>
          <a:p>
            <a:endParaRPr lang="pl-PL" sz="1400" dirty="0">
              <a:solidFill>
                <a:prstClr val="black"/>
              </a:solidFill>
            </a:endParaRPr>
          </a:p>
          <a:p>
            <a:pPr marL="342900" indent="-342900">
              <a:buFont typeface="+mj-lt"/>
              <a:buAutoNum type="arabicPeriod"/>
            </a:pPr>
            <a:endParaRPr lang="pl-PL" sz="1400" dirty="0">
              <a:solidFill>
                <a:prstClr val="black"/>
              </a:solidFill>
            </a:endParaRPr>
          </a:p>
          <a:p>
            <a:pPr lvl="1"/>
            <a:endParaRPr lang="pl-PL" sz="1400" dirty="0">
              <a:solidFill>
                <a:srgbClr val="F14124"/>
              </a:solidFill>
            </a:endParaRPr>
          </a:p>
        </p:txBody>
      </p:sp>
    </p:spTree>
    <p:extLst>
      <p:ext uri="{BB962C8B-B14F-4D97-AF65-F5344CB8AC3E}">
        <p14:creationId xmlns:p14="http://schemas.microsoft.com/office/powerpoint/2010/main" val="644864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65</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9827306"/>
          </a:xfrm>
          <a:prstGeom prst="rect">
            <a:avLst/>
          </a:prstGeom>
        </p:spPr>
        <p:txBody>
          <a:bodyPr wrap="square">
            <a:spAutoFit/>
          </a:bodyPr>
          <a:lstStyle/>
          <a:p>
            <a:pPr marL="342900" indent="-342900" algn="just">
              <a:spcAft>
                <a:spcPts val="0"/>
              </a:spcAft>
              <a:buFont typeface="+mj-lt"/>
              <a:buAutoNum type="arabicPeriod" startAt="32"/>
            </a:pPr>
            <a:r>
              <a:rPr lang="pl-PL" sz="1400" b="1" dirty="0"/>
              <a:t>Wesoła gimnastyka buzi i języka </a:t>
            </a:r>
            <a:r>
              <a:rPr lang="pl-PL" sz="1400" dirty="0"/>
              <a:t>-</a:t>
            </a:r>
            <a:r>
              <a:rPr lang="pl-PL" sz="1400" b="1" dirty="0"/>
              <a:t> </a:t>
            </a:r>
            <a:r>
              <a:rPr lang="pl-PL" sz="1400" dirty="0"/>
              <a:t>stymulowanie rozwoju mowy,</a:t>
            </a:r>
          </a:p>
          <a:p>
            <a:pPr marL="342900" indent="-342900" algn="just">
              <a:spcAft>
                <a:spcPts val="0"/>
              </a:spcAft>
              <a:buFont typeface="+mj-lt"/>
              <a:buAutoNum type="arabicPeriod" startAt="32"/>
            </a:pPr>
            <a:r>
              <a:rPr lang="pl-PL" sz="1400" b="1" dirty="0"/>
              <a:t>Gimnastyka dla smyka </a:t>
            </a:r>
            <a:r>
              <a:rPr lang="pl-PL" sz="1400" dirty="0"/>
              <a:t>–</a:t>
            </a:r>
            <a:r>
              <a:rPr lang="pl-PL" sz="1400" b="1" dirty="0"/>
              <a:t> </a:t>
            </a:r>
            <a:r>
              <a:rPr lang="pl-PL" sz="1400" dirty="0"/>
              <a:t>rozwijanie sprawności ruchowej dzieci,</a:t>
            </a:r>
          </a:p>
          <a:p>
            <a:pPr marL="342900" indent="-342900" algn="just">
              <a:spcAft>
                <a:spcPts val="0"/>
              </a:spcAft>
              <a:buFont typeface="+mj-lt"/>
              <a:buAutoNum type="arabicPeriod" startAt="32"/>
            </a:pPr>
            <a:r>
              <a:rPr lang="pl-PL" sz="1400" b="1" dirty="0"/>
              <a:t>Jestem Polakiem, pięknie mówię po polsku </a:t>
            </a:r>
            <a:r>
              <a:rPr lang="pl-PL" sz="1400" dirty="0"/>
              <a:t>– promocja kultury języka ojczystego,</a:t>
            </a:r>
          </a:p>
          <a:p>
            <a:pPr marL="342900" indent="-342900" algn="just">
              <a:spcAft>
                <a:spcPts val="0"/>
              </a:spcAft>
              <a:buFont typeface="+mj-lt"/>
              <a:buAutoNum type="arabicPeriod" startAt="32"/>
            </a:pPr>
            <a:r>
              <a:rPr lang="pl-PL" sz="1400" b="1" dirty="0"/>
              <a:t>Zdrowe Dzieci</a:t>
            </a:r>
            <a:r>
              <a:rPr lang="pl-PL" sz="1400" dirty="0"/>
              <a:t> - projekt promujący zdrowy styl życia i odżywiania wśród dzieci i ich bliskich,</a:t>
            </a:r>
          </a:p>
          <a:p>
            <a:pPr marL="342900" indent="-342900" algn="just">
              <a:spcAft>
                <a:spcPts val="0"/>
              </a:spcAft>
              <a:buFont typeface="+mj-lt"/>
              <a:buAutoNum type="arabicPeriod" startAt="32"/>
            </a:pPr>
            <a:r>
              <a:rPr lang="pl-PL" sz="1400" b="1" dirty="0"/>
              <a:t>Necio.pl – Poznajemy Internet </a:t>
            </a:r>
            <a:r>
              <a:rPr lang="pl-PL" sz="1400" dirty="0"/>
              <a:t>- wprowadzenie dzieci w świat </a:t>
            </a:r>
            <a:r>
              <a:rPr lang="pl-PL" sz="1400" dirty="0" err="1"/>
              <a:t>internetu</a:t>
            </a:r>
            <a:r>
              <a:rPr lang="pl-PL" sz="1400" dirty="0"/>
              <a:t> i przekazanie im podstawowych informacji na temat bezpieczeństwa w sieci,</a:t>
            </a:r>
          </a:p>
          <a:p>
            <a:pPr marL="342900" indent="-342900" algn="just">
              <a:spcAft>
                <a:spcPts val="0"/>
              </a:spcAft>
              <a:buFont typeface="+mj-lt"/>
              <a:buAutoNum type="arabicPeriod" startAt="32"/>
            </a:pPr>
            <a:r>
              <a:rPr lang="pl-PL" sz="1400" b="1" dirty="0" err="1"/>
              <a:t>Polisensoryczna</a:t>
            </a:r>
            <a:r>
              <a:rPr lang="pl-PL" sz="1400" b="1" dirty="0"/>
              <a:t> stymulacja metodą Porannego Kręgu</a:t>
            </a:r>
            <a:r>
              <a:rPr lang="pl-PL" sz="1400" dirty="0"/>
              <a:t> - </a:t>
            </a:r>
            <a:r>
              <a:rPr lang="pl-PL" sz="1400" i="1" dirty="0"/>
              <a:t>stymulacja </a:t>
            </a:r>
            <a:r>
              <a:rPr lang="pl-PL" sz="1400" i="1" dirty="0" err="1"/>
              <a:t>polisensoryczna</a:t>
            </a:r>
            <a:r>
              <a:rPr lang="pl-PL" sz="1400" dirty="0"/>
              <a:t> obejmująca wszystkie zmysły: wzrok, słuch, dotyk, węch i smak,</a:t>
            </a:r>
          </a:p>
          <a:p>
            <a:pPr marL="342900" indent="-342900" algn="just">
              <a:spcAft>
                <a:spcPts val="0"/>
              </a:spcAft>
              <a:buFont typeface="+mj-lt"/>
              <a:buAutoNum type="arabicPeriod" startAt="32"/>
            </a:pPr>
            <a:r>
              <a:rPr lang="pl-PL" sz="1400" b="1" dirty="0"/>
              <a:t>(Nie)zwykła matematyka </a:t>
            </a:r>
            <a:r>
              <a:rPr lang="pl-PL" sz="1400" dirty="0"/>
              <a:t>-</a:t>
            </a:r>
            <a:r>
              <a:rPr lang="pl-PL" sz="1400" b="1" dirty="0"/>
              <a:t> </a:t>
            </a:r>
            <a:r>
              <a:rPr lang="pl-PL" sz="1400" dirty="0"/>
              <a:t>rozwijanie zainteresowań, zdolności i kompetencji matematycznych,</a:t>
            </a:r>
          </a:p>
          <a:p>
            <a:pPr marL="342900" indent="-342900" algn="just">
              <a:spcAft>
                <a:spcPts val="0"/>
              </a:spcAft>
              <a:buFont typeface="+mj-lt"/>
              <a:buAutoNum type="arabicPeriod" startAt="32"/>
            </a:pPr>
            <a:r>
              <a:rPr lang="pl-PL" sz="1400" b="1" dirty="0"/>
              <a:t>Lepsza szkoła </a:t>
            </a:r>
            <a:r>
              <a:rPr lang="pl-PL" sz="1400" dirty="0"/>
              <a:t>– badanie kompetencji uczniów, pomoc w przygotowaniu do egzaminu ósmoklasisty,</a:t>
            </a:r>
          </a:p>
          <a:p>
            <a:pPr marL="342900" indent="-342900" algn="just">
              <a:spcAft>
                <a:spcPts val="0"/>
              </a:spcAft>
              <a:buFont typeface="+mj-lt"/>
              <a:buAutoNum type="arabicPeriod" startAt="32"/>
            </a:pPr>
            <a:r>
              <a:rPr lang="pl-PL" sz="1400" b="1" dirty="0"/>
              <a:t>W kręgu wspomnień o Józefie Piłsudskim </a:t>
            </a:r>
            <a:r>
              <a:rPr lang="pl-PL" sz="1400" dirty="0"/>
              <a:t> - przybliżenie, popularyzacja i utrwalenie wiedzy o historii Polski i postaci Józefa Piłsudskiego oraz kształcenie postaw patriotycznych,</a:t>
            </a:r>
          </a:p>
          <a:p>
            <a:pPr marL="342900" indent="-342900" algn="just">
              <a:spcAft>
                <a:spcPts val="0"/>
              </a:spcAft>
              <a:buFont typeface="+mj-lt"/>
              <a:buAutoNum type="arabicPeriod" startAt="32"/>
            </a:pPr>
            <a:r>
              <a:rPr lang="pl-PL" sz="1400" b="1" dirty="0"/>
              <a:t>Grant Generacja V4 </a:t>
            </a:r>
            <a:r>
              <a:rPr lang="pl-PL" sz="1400" dirty="0"/>
              <a:t>- promocja wartości demokratycznych, aktywności obywatelskiej i dialogu transgranicznego wśród młodych ludzi,</a:t>
            </a:r>
          </a:p>
          <a:p>
            <a:pPr marL="342900" indent="-342900" algn="just">
              <a:spcAft>
                <a:spcPts val="0"/>
              </a:spcAft>
              <a:buFont typeface="+mj-lt"/>
              <a:buAutoNum type="arabicPeriod" startAt="32"/>
            </a:pPr>
            <a:r>
              <a:rPr lang="pl-PL" sz="1400" b="1" dirty="0"/>
              <a:t>W kręgu legend o Piasecznie </a:t>
            </a:r>
            <a:r>
              <a:rPr lang="pl-PL" sz="1400" dirty="0"/>
              <a:t>– promowanie kultury, tradycji i dziedzictwa Piaseczna,</a:t>
            </a:r>
          </a:p>
          <a:p>
            <a:pPr marL="342900" indent="-342900" algn="just">
              <a:spcAft>
                <a:spcPts val="0"/>
              </a:spcAft>
              <a:buFont typeface="+mj-lt"/>
              <a:buAutoNum type="arabicPeriod" startAt="32"/>
            </a:pPr>
            <a:r>
              <a:rPr lang="pl-PL" sz="1400" b="1" dirty="0"/>
              <a:t>Klasa w terenie </a:t>
            </a:r>
            <a:r>
              <a:rPr lang="pl-PL" sz="1400" dirty="0"/>
              <a:t>- promowanie wartości edukacji na świeżym powietrzu, jako formę angażującą różne zmysły,</a:t>
            </a:r>
          </a:p>
          <a:p>
            <a:pPr marL="342900" indent="-342900" algn="just">
              <a:spcAft>
                <a:spcPts val="0"/>
              </a:spcAft>
              <a:buFont typeface="+mj-lt"/>
              <a:buAutoNum type="arabicPeriod" startAt="32"/>
            </a:pPr>
            <a:r>
              <a:rPr lang="pl-PL" sz="1400" b="1" dirty="0"/>
              <a:t>Poznać i polubić DACH (Niemcy, Austria, Szwajcaria) </a:t>
            </a:r>
            <a:r>
              <a:rPr lang="pl-PL" sz="1400" dirty="0"/>
              <a:t>– rozwijanie umiejętności językowych, stymulowanie rozwoju poznawczego, rozwijanie myślenia twórczego,</a:t>
            </a:r>
          </a:p>
          <a:p>
            <a:pPr marL="342900" indent="-342900" algn="just">
              <a:spcAft>
                <a:spcPts val="0"/>
              </a:spcAft>
              <a:buFont typeface="+mj-lt"/>
              <a:buAutoNum type="arabicPeriod" startAt="32"/>
            </a:pPr>
            <a:r>
              <a:rPr lang="pl-PL" sz="1400" b="1" dirty="0"/>
              <a:t>E-</a:t>
            </a:r>
            <a:r>
              <a:rPr lang="pl-PL" sz="1400" b="1" dirty="0" err="1"/>
              <a:t>twinning</a:t>
            </a:r>
            <a:r>
              <a:rPr lang="pl-PL" sz="1400" b="1" dirty="0"/>
              <a:t> Greek </a:t>
            </a:r>
            <a:r>
              <a:rPr lang="pl-PL" sz="1400" b="1" dirty="0" err="1"/>
              <a:t>Gods</a:t>
            </a:r>
            <a:r>
              <a:rPr lang="pl-PL" sz="1400" b="1" dirty="0"/>
              <a:t> </a:t>
            </a:r>
            <a:r>
              <a:rPr lang="pl-PL" sz="1400" dirty="0"/>
              <a:t>– poprawa znajomości języka angielskiego, poszerzenie wiedzy na temat europejskiego dziedzictwa kulturowego i historycznego,</a:t>
            </a:r>
          </a:p>
          <a:p>
            <a:pPr marL="342900" indent="-342900" algn="just">
              <a:spcAft>
                <a:spcPts val="0"/>
              </a:spcAft>
              <a:buFont typeface="+mj-lt"/>
              <a:buAutoNum type="arabicPeriod" startAt="32"/>
            </a:pPr>
            <a:r>
              <a:rPr lang="pl-PL" sz="1400" b="1" dirty="0"/>
              <a:t>Spójrz inaczej </a:t>
            </a:r>
            <a:r>
              <a:rPr lang="pl-PL" sz="1400" dirty="0"/>
              <a:t>– warsztaty dla nauczycieli umożliwiające doskonalenie umiejętności wychowawczych i nabycie merytorycznej wiedzy niezbędnej do realizacji programu,</a:t>
            </a:r>
          </a:p>
          <a:p>
            <a:pPr marL="342900" indent="-342900" algn="just">
              <a:spcAft>
                <a:spcPts val="0"/>
              </a:spcAft>
              <a:buFont typeface="+mj-lt"/>
              <a:buAutoNum type="arabicPeriod" startAt="32"/>
            </a:pPr>
            <a:endParaRPr lang="pl-PL" sz="1400" dirty="0"/>
          </a:p>
          <a:p>
            <a:pPr marL="342900" indent="-342900" algn="just">
              <a:spcAft>
                <a:spcPts val="0"/>
              </a:spcAft>
              <a:buFont typeface="+mj-lt"/>
              <a:buAutoNum type="arabicPeriod" startAt="32"/>
            </a:pPr>
            <a:endParaRPr lang="pl-PL" sz="1400" dirty="0"/>
          </a:p>
          <a:p>
            <a:pPr marL="342900" indent="-342900" algn="just">
              <a:spcAft>
                <a:spcPts val="0"/>
              </a:spcAft>
              <a:buFont typeface="+mj-lt"/>
              <a:buAutoNum type="arabicPeriod" startAt="32"/>
            </a:pPr>
            <a:endParaRPr lang="pl-PL" sz="1400" dirty="0"/>
          </a:p>
          <a:p>
            <a:pPr marL="342900" indent="-342900" algn="just">
              <a:spcAft>
                <a:spcPts val="0"/>
              </a:spcAft>
              <a:buFont typeface="+mj-lt"/>
              <a:buAutoNum type="arabicPeriod" startAt="32"/>
            </a:pPr>
            <a:endParaRPr lang="pl-PL" sz="1400" dirty="0"/>
          </a:p>
          <a:p>
            <a:pPr marL="342900" indent="-342900" algn="just">
              <a:spcAft>
                <a:spcPts val="0"/>
              </a:spcAft>
              <a:buFont typeface="+mj-lt"/>
              <a:buAutoNum type="arabicPeriod" startAt="32"/>
            </a:pPr>
            <a:endParaRPr lang="pl-PL" sz="1400" b="1"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23"/>
            </a:pPr>
            <a:endParaRPr lang="pl-PL" sz="1400" b="1" dirty="0"/>
          </a:p>
          <a:p>
            <a:pPr marL="342900" indent="-342900" algn="just">
              <a:lnSpc>
                <a:spcPct val="107000"/>
              </a:lnSpc>
              <a:spcAft>
                <a:spcPts val="800"/>
              </a:spcAft>
              <a:buFont typeface="+mj-lt"/>
              <a:buAutoNum type="arabicPeriod" startAt="22"/>
            </a:pPr>
            <a:endParaRPr lang="pl-PL" sz="1400" dirty="0"/>
          </a:p>
          <a:p>
            <a:pPr marL="342900" indent="-342900" algn="just">
              <a:lnSpc>
                <a:spcPct val="107000"/>
              </a:lnSpc>
              <a:spcAft>
                <a:spcPts val="800"/>
              </a:spcAft>
              <a:buFont typeface="+mj-lt"/>
              <a:buAutoNum type="arabicPeriod" startAt="22"/>
            </a:pPr>
            <a:endParaRPr lang="pl-PL" sz="1400" dirty="0"/>
          </a:p>
          <a:p>
            <a:pPr marL="342900" indent="-342900" algn="just">
              <a:lnSpc>
                <a:spcPct val="107000"/>
              </a:lnSpc>
              <a:spcAft>
                <a:spcPts val="800"/>
              </a:spcAft>
              <a:buFont typeface="+mj-lt"/>
              <a:buAutoNum type="arabicPeriod" startAt="22"/>
            </a:pPr>
            <a:endParaRPr lang="pl-PL" sz="1400" dirty="0"/>
          </a:p>
          <a:p>
            <a:pPr marL="342900" indent="-342900" algn="just">
              <a:lnSpc>
                <a:spcPct val="107000"/>
              </a:lnSpc>
              <a:spcAft>
                <a:spcPts val="800"/>
              </a:spcAft>
              <a:buFont typeface="+mj-lt"/>
              <a:buAutoNum type="arabicPeriod" startAt="16"/>
            </a:pPr>
            <a:endParaRPr lang="pl-PL" dirty="0"/>
          </a:p>
          <a:p>
            <a:pPr marL="342900" indent="-342900" algn="just">
              <a:lnSpc>
                <a:spcPct val="107000"/>
              </a:lnSpc>
              <a:spcAft>
                <a:spcPts val="800"/>
              </a:spcAft>
              <a:buFont typeface="+mj-lt"/>
              <a:buAutoNum type="arabicPeriod" startAt="16"/>
            </a:pPr>
            <a:endParaRPr lang="pl-PL" sz="1200" dirty="0">
              <a:solidFill>
                <a:prstClr val="black"/>
              </a:solidFill>
            </a:endParaRPr>
          </a:p>
          <a:p>
            <a:pPr marL="342900" indent="-342900" algn="just">
              <a:lnSpc>
                <a:spcPct val="107000"/>
              </a:lnSpc>
              <a:spcAft>
                <a:spcPts val="800"/>
              </a:spcAft>
              <a:buFont typeface="+mj-lt"/>
              <a:buAutoNum type="arabicPeriod" startAt="4"/>
            </a:pPr>
            <a:endParaRPr lang="pl-PL" sz="1400" b="1" dirty="0">
              <a:solidFill>
                <a:prstClr val="black"/>
              </a:solidFill>
            </a:endParaRPr>
          </a:p>
          <a:p>
            <a:pPr marL="342900" indent="-342900" algn="just">
              <a:lnSpc>
                <a:spcPct val="107000"/>
              </a:lnSpc>
              <a:spcAft>
                <a:spcPts val="800"/>
              </a:spcAft>
              <a:buFont typeface="+mj-lt"/>
              <a:buAutoNum type="arabicPeriod" startAt="4"/>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4"/>
            </a:pPr>
            <a:endParaRPr lang="pl-PL" sz="1400" dirty="0">
              <a:solidFill>
                <a:prstClr val="black"/>
              </a:solidFill>
              <a:ea typeface="Calibri" panose="020F0502020204030204" pitchFamily="34" charset="0"/>
            </a:endParaRPr>
          </a:p>
          <a:p>
            <a:endParaRPr lang="pl-PL" sz="1400" dirty="0">
              <a:solidFill>
                <a:prstClr val="black"/>
              </a:solidFill>
            </a:endParaRPr>
          </a:p>
        </p:txBody>
      </p:sp>
    </p:spTree>
    <p:extLst>
      <p:ext uri="{BB962C8B-B14F-4D97-AF65-F5344CB8AC3E}">
        <p14:creationId xmlns:p14="http://schemas.microsoft.com/office/powerpoint/2010/main" val="1801689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66</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9724072"/>
          </a:xfrm>
          <a:prstGeom prst="rect">
            <a:avLst/>
          </a:prstGeom>
        </p:spPr>
        <p:txBody>
          <a:bodyPr wrap="square">
            <a:spAutoFit/>
          </a:bodyPr>
          <a:lstStyle/>
          <a:p>
            <a:pPr marL="342900" indent="-342900" algn="just">
              <a:spcAft>
                <a:spcPts val="0"/>
              </a:spcAft>
              <a:buFont typeface="+mj-lt"/>
              <a:buAutoNum type="arabicPeriod" startAt="47"/>
            </a:pPr>
            <a:r>
              <a:rPr lang="pl-PL" sz="1400" b="1" dirty="0"/>
              <a:t>Trzymaj formę </a:t>
            </a:r>
            <a:r>
              <a:rPr lang="pl-PL" sz="1400" dirty="0"/>
              <a:t>-</a:t>
            </a:r>
            <a:r>
              <a:rPr lang="pl-PL" sz="1400" b="1" dirty="0"/>
              <a:t> </a:t>
            </a:r>
            <a:r>
              <a:rPr lang="pl-PL" sz="1400" dirty="0"/>
              <a:t>edukacja w zakresie trwałego kształtowania prozdrowotnych nawyków wśród młodzieży szkolnej i ich rodzin poprzez promocję zasad aktywnego stylu życia i zbilansowanej diety, w oparciu o odpowiedzialność indywidualną i wolny wybór jednostki,</a:t>
            </a:r>
          </a:p>
          <a:p>
            <a:pPr marL="342900" indent="-342900" algn="just">
              <a:spcAft>
                <a:spcPts val="0"/>
              </a:spcAft>
              <a:buFont typeface="+mj-lt"/>
              <a:buAutoNum type="arabicPeriod" startAt="47"/>
            </a:pPr>
            <a:r>
              <a:rPr lang="pl-PL" sz="1400" b="1" dirty="0"/>
              <a:t>Warsztaty z pierwszej pomocy </a:t>
            </a:r>
            <a:r>
              <a:rPr lang="pl-PL" sz="1400" dirty="0"/>
              <a:t>- dzieci uczą się, jak skutecznie reagować w nagłych przypadkach, warsztaty kształtują odpowiedzialne i empatyczne postawy,</a:t>
            </a:r>
          </a:p>
          <a:p>
            <a:pPr marL="342900" indent="-342900" algn="just">
              <a:spcAft>
                <a:spcPts val="0"/>
              </a:spcAft>
              <a:buFont typeface="+mj-lt"/>
              <a:buAutoNum type="arabicPeriod" startAt="47"/>
            </a:pPr>
            <a:r>
              <a:rPr lang="pl-PL" sz="1400" b="1" dirty="0"/>
              <a:t>Współpraca ze szkołami państw z Grupy Wyszehradzkiej – przygotowania do pozyskania Mini Grantu V4 - </a:t>
            </a:r>
            <a:r>
              <a:rPr lang="pl-PL" sz="1400" dirty="0"/>
              <a:t>projekt ukierunkowany na współpracę, cenną wymianę doświadczeń edukacyjnych, wspólne tworzenie inicjatyw w obszarze Pamięć i Tożsamość - na wzajemne poznanie się i krzewienie wartości nadrzędnych wśród dzieci i młodzieży z różnych krajów i kultur,</a:t>
            </a:r>
            <a:r>
              <a:rPr lang="pl-PL" sz="1400" b="1" dirty="0"/>
              <a:t>  </a:t>
            </a:r>
          </a:p>
          <a:p>
            <a:pPr marL="342900" indent="-342900" algn="just">
              <a:spcAft>
                <a:spcPts val="0"/>
              </a:spcAft>
              <a:buFont typeface="+mj-lt"/>
              <a:buAutoNum type="arabicPeriod" startAt="47"/>
            </a:pPr>
            <a:r>
              <a:rPr lang="pl-PL" sz="1400" b="1" dirty="0"/>
              <a:t>Dni Nauki i Dzień Sportu - </a:t>
            </a:r>
            <a:r>
              <a:rPr lang="pl-PL" sz="1400" dirty="0"/>
              <a:t>quizy i zabawy z językami, sprawdzanie i rozwijanie kompetencji językowych promowanie postaw otwartości i tolerancji, zachęcanie do poznawania innych kultur </a:t>
            </a:r>
            <a:br>
              <a:rPr lang="pl-PL" sz="1400" dirty="0"/>
            </a:br>
            <a:r>
              <a:rPr lang="pl-PL" sz="1400" dirty="0"/>
              <a:t>i zwyczajów,</a:t>
            </a:r>
          </a:p>
          <a:p>
            <a:pPr marL="342900" indent="-342900" algn="just">
              <a:spcAft>
                <a:spcPts val="0"/>
              </a:spcAft>
              <a:buFont typeface="+mj-lt"/>
              <a:buAutoNum type="arabicPeriod" startAt="47"/>
            </a:pPr>
            <a:r>
              <a:rPr lang="pl-PL" sz="1400" b="1" dirty="0"/>
              <a:t>Bezpieczna Droga do szkoły </a:t>
            </a:r>
            <a:r>
              <a:rPr lang="pl-PL" sz="1400" dirty="0"/>
              <a:t>–</a:t>
            </a:r>
            <a:r>
              <a:rPr lang="pl-PL" sz="1400" b="1" dirty="0"/>
              <a:t> </a:t>
            </a:r>
            <a:r>
              <a:rPr lang="pl-PL" sz="1400" dirty="0"/>
              <a:t>spotkania z przedstawicielami Policji, podczas których omawiane są zasady bezpiecznego poruszania się po drogach oraz obowiązek noszenia elementów odblaskowych,</a:t>
            </a:r>
          </a:p>
          <a:p>
            <a:pPr marL="342900" indent="-342900" algn="just">
              <a:spcAft>
                <a:spcPts val="0"/>
              </a:spcAft>
              <a:buFont typeface="+mj-lt"/>
              <a:buAutoNum type="arabicPeriod" startAt="47"/>
            </a:pPr>
            <a:r>
              <a:rPr lang="pl-PL" sz="1400" b="1" dirty="0" err="1"/>
              <a:t>Matlandia</a:t>
            </a:r>
            <a:r>
              <a:rPr lang="pl-PL" sz="1400" b="1" dirty="0"/>
              <a:t> </a:t>
            </a:r>
            <a:r>
              <a:rPr lang="pl-PL" sz="1400" dirty="0"/>
              <a:t>–</a:t>
            </a:r>
            <a:r>
              <a:rPr lang="pl-PL" sz="1400" b="1" dirty="0"/>
              <a:t> </a:t>
            </a:r>
            <a:r>
              <a:rPr lang="pl-PL" sz="1400" dirty="0"/>
              <a:t>doskonalenie umiejętności matematycznych,</a:t>
            </a:r>
          </a:p>
          <a:p>
            <a:pPr marL="342900" indent="-342900" algn="just">
              <a:spcAft>
                <a:spcPts val="0"/>
              </a:spcAft>
              <a:buFont typeface="+mj-lt"/>
              <a:buAutoNum type="arabicPeriod" startAt="47"/>
            </a:pPr>
            <a:r>
              <a:rPr lang="pl-PL" sz="1400" b="1" dirty="0"/>
              <a:t>Tusz do paki </a:t>
            </a:r>
            <a:r>
              <a:rPr lang="pl-PL" sz="1400" dirty="0"/>
              <a:t>–</a:t>
            </a:r>
            <a:r>
              <a:rPr lang="pl-PL" sz="1400" b="1" dirty="0"/>
              <a:t> </a:t>
            </a:r>
            <a:r>
              <a:rPr lang="pl-PL" sz="1400" dirty="0"/>
              <a:t>poszerzenie wiedzy z recyklingu i ochrony środowiska,</a:t>
            </a:r>
          </a:p>
          <a:p>
            <a:pPr marL="342900" indent="-342900" algn="just">
              <a:spcAft>
                <a:spcPts val="0"/>
              </a:spcAft>
              <a:buFont typeface="+mj-lt"/>
              <a:buAutoNum type="arabicPeriod" startAt="47"/>
            </a:pPr>
            <a:r>
              <a:rPr lang="pl-PL" sz="1400" b="1" dirty="0"/>
              <a:t>Nocne życie lasu </a:t>
            </a:r>
            <a:r>
              <a:rPr lang="pl-PL" sz="1400" dirty="0"/>
              <a:t>- popularyzacja wiedzy przyrodniczo-leśnej oraz zainteresowanie uczniów tematyką ochrony przyrody,</a:t>
            </a:r>
          </a:p>
          <a:p>
            <a:pPr marL="342900" indent="-342900" algn="just">
              <a:spcAft>
                <a:spcPts val="0"/>
              </a:spcAft>
              <a:buFont typeface="+mj-lt"/>
              <a:buAutoNum type="arabicPeriod" startAt="47"/>
            </a:pPr>
            <a:r>
              <a:rPr lang="pl-PL" sz="1400" b="1" dirty="0"/>
              <a:t>Nie zmarnuj swojego życia </a:t>
            </a:r>
            <a:r>
              <a:rPr lang="pl-PL" sz="1400" dirty="0"/>
              <a:t>- kampania przeciwdziałania uzależnieniom i przyczynom przestępczości, promowanie zdrowych postaw życiowych oraz edukowanie na temat zagrożeń związanych z używaniem alkoholu, narkotyków i dopalaczy,</a:t>
            </a:r>
          </a:p>
          <a:p>
            <a:pPr marL="342900" indent="-342900" algn="just">
              <a:spcAft>
                <a:spcPts val="0"/>
              </a:spcAft>
              <a:buFont typeface="+mj-lt"/>
              <a:buAutoNum type="arabicPeriod" startAt="47"/>
            </a:pPr>
            <a:endParaRPr lang="pl-PL" sz="1400" dirty="0"/>
          </a:p>
          <a:p>
            <a:pPr marL="342900" indent="-342900" algn="just">
              <a:spcAft>
                <a:spcPts val="0"/>
              </a:spcAft>
              <a:buFont typeface="+mj-lt"/>
              <a:buAutoNum type="arabicPeriod" startAt="47"/>
            </a:pPr>
            <a:endParaRPr lang="pl-PL" sz="1400" dirty="0"/>
          </a:p>
          <a:p>
            <a:pPr algn="just">
              <a:lnSpc>
                <a:spcPct val="107000"/>
              </a:lnSpc>
              <a:spcAft>
                <a:spcPts val="800"/>
              </a:spcAft>
            </a:pPr>
            <a:endParaRPr lang="pl-PL" sz="1400" dirty="0"/>
          </a:p>
          <a:p>
            <a:pPr algn="just">
              <a:lnSpc>
                <a:spcPct val="107000"/>
              </a:lnSpc>
              <a:spcAft>
                <a:spcPts val="800"/>
              </a:spcAft>
            </a:pPr>
            <a:endParaRPr lang="pl-PL" sz="1400"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dirty="0"/>
          </a:p>
          <a:p>
            <a:pPr marL="342900" indent="-342900" algn="just">
              <a:lnSpc>
                <a:spcPct val="107000"/>
              </a:lnSpc>
              <a:spcAft>
                <a:spcPts val="800"/>
              </a:spcAft>
              <a:buFont typeface="+mj-lt"/>
              <a:buAutoNum type="arabicPeriod" startAt="36"/>
            </a:pPr>
            <a:endParaRPr lang="pl-PL" sz="1200" dirty="0">
              <a:solidFill>
                <a:prstClr val="black"/>
              </a:solidFill>
            </a:endParaRPr>
          </a:p>
          <a:p>
            <a:pPr marL="342900" indent="-342900" algn="just">
              <a:lnSpc>
                <a:spcPct val="107000"/>
              </a:lnSpc>
              <a:spcAft>
                <a:spcPts val="800"/>
              </a:spcAft>
              <a:buFont typeface="+mj-lt"/>
              <a:buAutoNum type="arabicPeriod" startAt="36"/>
            </a:pPr>
            <a:endParaRPr lang="pl-PL" sz="1400" b="1" dirty="0">
              <a:solidFill>
                <a:prstClr val="black"/>
              </a:solidFill>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buFont typeface="+mj-lt"/>
              <a:buAutoNum type="arabicPeriod" startAt="36"/>
            </a:pPr>
            <a:endParaRPr lang="pl-PL" sz="1400" dirty="0">
              <a:solidFill>
                <a:prstClr val="black"/>
              </a:solidFill>
            </a:endParaRPr>
          </a:p>
        </p:txBody>
      </p:sp>
    </p:spTree>
    <p:extLst>
      <p:ext uri="{BB962C8B-B14F-4D97-AF65-F5344CB8AC3E}">
        <p14:creationId xmlns:p14="http://schemas.microsoft.com/office/powerpoint/2010/main" val="19885280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67</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8842421"/>
          </a:xfrm>
          <a:prstGeom prst="rect">
            <a:avLst/>
          </a:prstGeom>
        </p:spPr>
        <p:txBody>
          <a:bodyPr wrap="square">
            <a:spAutoFit/>
          </a:bodyPr>
          <a:lstStyle/>
          <a:p>
            <a:pPr marL="342900" indent="-342900" algn="just">
              <a:spcAft>
                <a:spcPts val="0"/>
              </a:spcAft>
              <a:buFont typeface="+mj-lt"/>
              <a:buAutoNum type="arabicPeriod" startAt="56"/>
            </a:pPr>
            <a:r>
              <a:rPr lang="pl-PL" sz="1400" b="1" dirty="0">
                <a:ea typeface="Calibri" panose="020F0502020204030204" pitchFamily="34" charset="0"/>
              </a:rPr>
              <a:t>SMOK (Szkolny Młodzieżowy Ośrodek Koszykówki) </a:t>
            </a:r>
            <a:r>
              <a:rPr lang="pl-PL" sz="1400" dirty="0">
                <a:ea typeface="Calibri" panose="020F0502020204030204" pitchFamily="34" charset="0"/>
              </a:rPr>
              <a:t>– oswojenie ćwiczących z piłką, nauczanie elementów techniki, oswojenie z przeciwnikiem, uatrakcyjnienie ćwiczeń,</a:t>
            </a:r>
          </a:p>
          <a:p>
            <a:pPr marL="342900" indent="-342900" algn="just">
              <a:spcAft>
                <a:spcPts val="0"/>
              </a:spcAft>
              <a:buFont typeface="+mj-lt"/>
              <a:buAutoNum type="arabicPeriod" startAt="56"/>
            </a:pPr>
            <a:r>
              <a:rPr lang="pl-PL" sz="1400" b="1" dirty="0"/>
              <a:t>Obieg wody w przyrodzie </a:t>
            </a:r>
            <a:r>
              <a:rPr lang="pl-PL" sz="1400" dirty="0"/>
              <a:t>- podniesienie świadomości ekologicznej wśród dzieci i młodzieży,</a:t>
            </a:r>
            <a:endParaRPr lang="pl-PL" sz="1400" dirty="0">
              <a:ea typeface="Calibri" panose="020F0502020204030204" pitchFamily="34" charset="0"/>
            </a:endParaRPr>
          </a:p>
          <a:p>
            <a:pPr marL="342900" indent="-342900" algn="just">
              <a:spcAft>
                <a:spcPts val="0"/>
              </a:spcAft>
              <a:buFont typeface="+mj-lt"/>
              <a:buAutoNum type="arabicPeriod" startAt="56"/>
            </a:pPr>
            <a:r>
              <a:rPr lang="pl-PL" sz="1400" b="1" dirty="0"/>
              <a:t>Koszyczek ratunkowy</a:t>
            </a:r>
            <a:r>
              <a:rPr lang="pl-PL" sz="1400" dirty="0"/>
              <a:t> – akcja zapewniająca środki higieniczne dla dziewcząt w szkołach,</a:t>
            </a:r>
          </a:p>
          <a:p>
            <a:pPr marL="342900" indent="-342900" algn="just">
              <a:spcAft>
                <a:spcPts val="0"/>
              </a:spcAft>
              <a:buFont typeface="+mj-lt"/>
              <a:buAutoNum type="arabicPeriod" startAt="56"/>
            </a:pPr>
            <a:r>
              <a:rPr lang="pl-PL" sz="1400" b="1" dirty="0"/>
              <a:t>Młodzi głosują </a:t>
            </a:r>
            <a:r>
              <a:rPr lang="pl-PL" sz="1400" dirty="0"/>
              <a:t>– projekt realizowany przez Centrum Edukacji Obywatelskiej, prowadzenie działań </a:t>
            </a:r>
            <a:r>
              <a:rPr lang="pl-PL" sz="1400" dirty="0" err="1"/>
              <a:t>profrekwencyjnych</a:t>
            </a:r>
            <a:r>
              <a:rPr lang="pl-PL" sz="1400" dirty="0"/>
              <a:t> przed wyborami,</a:t>
            </a:r>
          </a:p>
          <a:p>
            <a:pPr marL="342900" indent="-342900" algn="just">
              <a:spcAft>
                <a:spcPts val="0"/>
              </a:spcAft>
              <a:buFont typeface="+mj-lt"/>
              <a:buAutoNum type="arabicPeriod" startAt="51"/>
            </a:pPr>
            <a:r>
              <a:rPr lang="pl-PL" sz="1400" b="1" dirty="0"/>
              <a:t>Ukryty Święty Mikołaj </a:t>
            </a:r>
            <a:r>
              <a:rPr lang="pl-PL" sz="1400" dirty="0"/>
              <a:t>– akcja charytatywna, popularyzacja wolontariatu,</a:t>
            </a:r>
          </a:p>
          <a:p>
            <a:pPr marL="342900" indent="-342900" algn="just">
              <a:spcAft>
                <a:spcPts val="0"/>
              </a:spcAft>
              <a:buFont typeface="+mj-lt"/>
              <a:buAutoNum type="arabicPeriod" startAt="51"/>
            </a:pPr>
            <a:r>
              <a:rPr lang="pl-PL" sz="1400" b="1" dirty="0"/>
              <a:t>Epsilon</a:t>
            </a:r>
            <a:r>
              <a:rPr lang="pl-PL" sz="1400" dirty="0"/>
              <a:t> – program profilaktyczno-wychowawczy, doskonalenie komunikacji w klasie i budowanie pozytywnego klimatu w grupie, wypracowanie umiejętności rozwiązywania trudności w relacjach, wzmacnianie prawidłowych norm zachowania,</a:t>
            </a:r>
            <a:endParaRPr lang="pl-PL" sz="1400" b="1" dirty="0"/>
          </a:p>
          <a:p>
            <a:pPr marL="342900" indent="-342900" algn="just">
              <a:spcAft>
                <a:spcPts val="0"/>
              </a:spcAft>
              <a:buFont typeface="+mj-lt"/>
              <a:buAutoNum type="arabicPeriod" startAt="51"/>
            </a:pPr>
            <a:r>
              <a:rPr lang="pl-PL" sz="1400" b="1" dirty="0"/>
              <a:t>Szkoła pamięta </a:t>
            </a:r>
            <a:r>
              <a:rPr lang="pl-PL" sz="1400" dirty="0"/>
              <a:t>- zwrócenie uwagi młodych ludzi na potrzebę pielęgnowania pamięci o bohaterach naszej wolności, szczególnie tych, którzy są związani z historią danego miejsca, regionu i społeczności,</a:t>
            </a:r>
          </a:p>
          <a:p>
            <a:pPr marL="342900" indent="-342900" algn="just">
              <a:spcAft>
                <a:spcPts val="0"/>
              </a:spcAft>
              <a:buFont typeface="+mj-lt"/>
              <a:buAutoNum type="arabicPeriod" startAt="51"/>
            </a:pPr>
            <a:r>
              <a:rPr lang="pl-PL" sz="1400" b="1" dirty="0"/>
              <a:t>Depresja </a:t>
            </a:r>
            <a:r>
              <a:rPr lang="pl-PL" sz="1400" dirty="0"/>
              <a:t>- projekt kierowany do uczniów i ich rodziców,</a:t>
            </a:r>
          </a:p>
          <a:p>
            <a:pPr marL="342900" indent="-342900" algn="just">
              <a:spcAft>
                <a:spcPts val="0"/>
              </a:spcAft>
              <a:buFont typeface="+mj-lt"/>
              <a:buAutoNum type="arabicPeriod" startAt="51"/>
            </a:pPr>
            <a:r>
              <a:rPr lang="pl-PL" sz="1400" b="1" dirty="0"/>
              <a:t>Akademia dojrzewania </a:t>
            </a:r>
            <a:r>
              <a:rPr lang="pl-PL" sz="1400" dirty="0"/>
              <a:t>– projekt zwraca uwagę na istotne aspekty okresu dojrzewania: od higieny intymnej, poprzez relacje w grupie rówieśniczej, z rodzicami czy opiekunami, po profilaktykę zdrowotną młodych dziewcząt,</a:t>
            </a:r>
          </a:p>
          <a:p>
            <a:pPr marL="342900" indent="-342900" algn="just">
              <a:spcAft>
                <a:spcPts val="0"/>
              </a:spcAft>
              <a:buFont typeface="+mj-lt"/>
              <a:buAutoNum type="arabicPeriod" startAt="51"/>
            </a:pPr>
            <a:r>
              <a:rPr lang="pl-PL" sz="1400" b="1" dirty="0"/>
              <a:t>Sprzątanie świata </a:t>
            </a:r>
            <a:r>
              <a:rPr lang="pl-PL" sz="1400" dirty="0"/>
              <a:t>– udział w akcji sprzątania śmieci wokół placówek,</a:t>
            </a:r>
          </a:p>
          <a:p>
            <a:pPr marL="342900" indent="-342900" algn="just">
              <a:spcAft>
                <a:spcPts val="0"/>
              </a:spcAft>
              <a:buFont typeface="+mj-lt"/>
              <a:buAutoNum type="arabicPeriod" startAt="51"/>
            </a:pPr>
            <a:r>
              <a:rPr lang="pl-PL" sz="1400" b="1" dirty="0"/>
              <a:t>Między nami kobietkami </a:t>
            </a:r>
            <a:r>
              <a:rPr lang="pl-PL" sz="1400" dirty="0"/>
              <a:t>– zajęcia prozdrowotne,</a:t>
            </a:r>
          </a:p>
          <a:p>
            <a:pPr marL="342900" indent="-342900" algn="just">
              <a:spcAft>
                <a:spcPts val="0"/>
              </a:spcAft>
              <a:buFont typeface="+mj-lt"/>
              <a:buAutoNum type="arabicPeriod" startAt="51"/>
            </a:pPr>
            <a:r>
              <a:rPr lang="pl-PL" sz="1400" b="1" dirty="0"/>
              <a:t>Europa i ja </a:t>
            </a:r>
            <a:r>
              <a:rPr lang="pl-PL" sz="1400" dirty="0"/>
              <a:t>–</a:t>
            </a:r>
            <a:r>
              <a:rPr lang="pl-PL" sz="1400" b="1" dirty="0"/>
              <a:t> </a:t>
            </a:r>
            <a:r>
              <a:rPr lang="pl-PL" sz="1400" dirty="0"/>
              <a:t>przybliżenie wiedzy na temat krajów znajdujących się w Europie,</a:t>
            </a:r>
          </a:p>
          <a:p>
            <a:pPr marL="342900" indent="-342900" algn="just">
              <a:spcAft>
                <a:spcPts val="0"/>
              </a:spcAft>
              <a:buFont typeface="+mj-lt"/>
              <a:buAutoNum type="arabicPeriod" startAt="51"/>
            </a:pPr>
            <a:r>
              <a:rPr lang="pl-PL" sz="1400" b="1" dirty="0"/>
              <a:t>Ogólnopolski projekt Drużyna Energii </a:t>
            </a:r>
            <a:r>
              <a:rPr lang="pl-PL" sz="1400" dirty="0"/>
              <a:t>– organizowanie kreatywnych zajęć w-f, spotkanie </a:t>
            </a:r>
            <a:br>
              <a:rPr lang="pl-PL" sz="1400" dirty="0"/>
            </a:br>
            <a:r>
              <a:rPr lang="pl-PL" sz="1400" dirty="0"/>
              <a:t>z olimpijczykami, udział w zajęciach sportowych organizowanych przez Drużynę Energii,</a:t>
            </a:r>
          </a:p>
          <a:p>
            <a:pPr marL="342900" indent="-342900" algn="just">
              <a:spcAft>
                <a:spcPts val="0"/>
              </a:spcAft>
              <a:buFont typeface="+mj-lt"/>
              <a:buAutoNum type="arabicPeriod" startAt="51"/>
            </a:pPr>
            <a:endParaRPr lang="pl-PL" sz="1400" b="1" dirty="0"/>
          </a:p>
          <a:p>
            <a:pPr marL="342900" indent="-342900" algn="just">
              <a:spcAft>
                <a:spcPts val="0"/>
              </a:spcAft>
              <a:buFont typeface="+mj-lt"/>
              <a:buAutoNum type="arabicPeriod" startAt="51"/>
            </a:pPr>
            <a:endParaRPr lang="pl-PL" sz="1400"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dirty="0"/>
          </a:p>
          <a:p>
            <a:pPr marL="342900" indent="-342900" algn="just">
              <a:lnSpc>
                <a:spcPct val="107000"/>
              </a:lnSpc>
              <a:spcAft>
                <a:spcPts val="800"/>
              </a:spcAft>
              <a:buFont typeface="+mj-lt"/>
              <a:buAutoNum type="arabicPeriod" startAt="36"/>
            </a:pPr>
            <a:endParaRPr lang="pl-PL" sz="1200" dirty="0">
              <a:solidFill>
                <a:prstClr val="black"/>
              </a:solidFill>
            </a:endParaRPr>
          </a:p>
          <a:p>
            <a:pPr marL="342900" indent="-342900" algn="just">
              <a:lnSpc>
                <a:spcPct val="107000"/>
              </a:lnSpc>
              <a:spcAft>
                <a:spcPts val="800"/>
              </a:spcAft>
              <a:buFont typeface="+mj-lt"/>
              <a:buAutoNum type="arabicPeriod" startAt="36"/>
            </a:pPr>
            <a:endParaRPr lang="pl-PL" sz="1400" b="1" dirty="0">
              <a:solidFill>
                <a:prstClr val="black"/>
              </a:solidFill>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buFont typeface="+mj-lt"/>
              <a:buAutoNum type="arabicPeriod" startAt="36"/>
            </a:pPr>
            <a:endParaRPr lang="pl-PL" sz="1400" dirty="0">
              <a:solidFill>
                <a:prstClr val="black"/>
              </a:solidFill>
            </a:endParaRPr>
          </a:p>
        </p:txBody>
      </p:sp>
    </p:spTree>
    <p:extLst>
      <p:ext uri="{BB962C8B-B14F-4D97-AF65-F5344CB8AC3E}">
        <p14:creationId xmlns:p14="http://schemas.microsoft.com/office/powerpoint/2010/main" val="2518700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68</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9273308"/>
          </a:xfrm>
          <a:prstGeom prst="rect">
            <a:avLst/>
          </a:prstGeom>
        </p:spPr>
        <p:txBody>
          <a:bodyPr wrap="square">
            <a:spAutoFit/>
          </a:bodyPr>
          <a:lstStyle/>
          <a:p>
            <a:pPr marL="342900" indent="-342900" algn="just">
              <a:spcAft>
                <a:spcPts val="0"/>
              </a:spcAft>
              <a:buFont typeface="+mj-lt"/>
              <a:buAutoNum type="arabicPeriod" startAt="60"/>
            </a:pPr>
            <a:r>
              <a:rPr lang="pl-PL" sz="1400" b="1" dirty="0"/>
              <a:t>Akcja Żonkile </a:t>
            </a:r>
            <a:r>
              <a:rPr lang="pl-PL" sz="1400" dirty="0"/>
              <a:t>– udział szkół w projekcie upamiętniającym powstanie w getcie warszawskim,</a:t>
            </a:r>
          </a:p>
          <a:p>
            <a:pPr marL="342900" indent="-342900" algn="just">
              <a:spcAft>
                <a:spcPts val="0"/>
              </a:spcAft>
              <a:buFont typeface="+mj-lt"/>
              <a:buAutoNum type="arabicPeriod" startAt="60"/>
            </a:pPr>
            <a:r>
              <a:rPr lang="pl-PL" sz="1400" b="1" dirty="0"/>
              <a:t>Myśl globalnie, segreguj lokalnie </a:t>
            </a:r>
            <a:r>
              <a:rPr lang="pl-PL" sz="1400" dirty="0"/>
              <a:t>–</a:t>
            </a:r>
            <a:r>
              <a:rPr lang="pl-PL" sz="1400" b="1" dirty="0"/>
              <a:t> </a:t>
            </a:r>
            <a:r>
              <a:rPr lang="pl-PL" sz="1400" dirty="0"/>
              <a:t>kampania informacyjno-edukacyjna,</a:t>
            </a:r>
          </a:p>
          <a:p>
            <a:pPr marL="342900" indent="-342900" algn="just">
              <a:spcAft>
                <a:spcPts val="0"/>
              </a:spcAft>
              <a:buFont typeface="+mj-lt"/>
              <a:buAutoNum type="arabicPeriod" startAt="60"/>
            </a:pPr>
            <a:r>
              <a:rPr lang="pl-PL" sz="1400" b="1" dirty="0"/>
              <a:t>Młodzieżowa Rada Gminy Piaseczno dla Klimatu </a:t>
            </a:r>
            <a:r>
              <a:rPr lang="pl-PL" sz="1400" dirty="0"/>
              <a:t>–</a:t>
            </a:r>
            <a:r>
              <a:rPr lang="pl-PL" sz="1400" b="1" dirty="0"/>
              <a:t> </a:t>
            </a:r>
            <a:r>
              <a:rPr lang="pl-PL" sz="1400" dirty="0"/>
              <a:t>udział w audycie klimatycznym i debatach tematycznych,</a:t>
            </a:r>
          </a:p>
          <a:p>
            <a:pPr marL="342900" indent="-342900" algn="just">
              <a:spcAft>
                <a:spcPts val="0"/>
              </a:spcAft>
              <a:buFont typeface="+mj-lt"/>
              <a:buAutoNum type="arabicPeriod" startAt="60"/>
            </a:pPr>
            <a:r>
              <a:rPr lang="pl-PL" sz="1400" b="1" dirty="0"/>
              <a:t>Bezpieczne drogi na Mazowszu </a:t>
            </a:r>
            <a:r>
              <a:rPr lang="pl-PL" sz="1400" dirty="0"/>
              <a:t>–</a:t>
            </a:r>
            <a:r>
              <a:rPr lang="pl-PL" sz="1400" b="1" dirty="0"/>
              <a:t> </a:t>
            </a:r>
            <a:r>
              <a:rPr lang="pl-PL" sz="1400" dirty="0"/>
              <a:t>warsztaty nt. ryzyka spożywania alkoholu i innych używek w ruchu drogowym,</a:t>
            </a:r>
          </a:p>
          <a:p>
            <a:pPr marL="342900" indent="-342900" algn="just">
              <a:spcAft>
                <a:spcPts val="0"/>
              </a:spcAft>
              <a:buFont typeface="+mj-lt"/>
              <a:buAutoNum type="arabicPeriod" startAt="60"/>
            </a:pPr>
            <a:r>
              <a:rPr lang="pl-PL" sz="1400" b="1" dirty="0"/>
              <a:t>Projektujemy z Gigantami </a:t>
            </a:r>
            <a:r>
              <a:rPr lang="pl-PL" sz="1400" dirty="0"/>
              <a:t>– uczniowie brali udział w zajęciach online i stacjonarnych, kształtowanie umiejętności TIK,</a:t>
            </a:r>
          </a:p>
          <a:p>
            <a:pPr marL="342900" indent="-342900" algn="just">
              <a:spcAft>
                <a:spcPts val="0"/>
              </a:spcAft>
              <a:buFont typeface="+mj-lt"/>
              <a:buAutoNum type="arabicPeriod" startAt="60"/>
            </a:pPr>
            <a:r>
              <a:rPr lang="pl-PL" sz="1400" b="1" dirty="0"/>
              <a:t>Symbole historyczne </a:t>
            </a:r>
            <a:r>
              <a:rPr lang="pl-PL" sz="1400" dirty="0"/>
              <a:t>–</a:t>
            </a:r>
            <a:r>
              <a:rPr lang="pl-PL" sz="1400" b="1" dirty="0"/>
              <a:t> </a:t>
            </a:r>
            <a:r>
              <a:rPr lang="pl-PL" sz="1400" dirty="0"/>
              <a:t>piknik historyczny,</a:t>
            </a:r>
          </a:p>
          <a:p>
            <a:pPr marL="342900" indent="-342900" algn="just">
              <a:spcAft>
                <a:spcPts val="0"/>
              </a:spcAft>
              <a:buFont typeface="+mj-lt"/>
              <a:buAutoNum type="arabicPeriod" startAt="60"/>
            </a:pPr>
            <a:r>
              <a:rPr lang="pl-PL" sz="1400" b="1" dirty="0"/>
              <a:t>Innowacyjna historia-nowe technologie w służbie edukacji </a:t>
            </a:r>
            <a:r>
              <a:rPr lang="pl-PL" sz="1400" dirty="0"/>
              <a:t>–</a:t>
            </a:r>
            <a:r>
              <a:rPr lang="pl-PL" sz="1400" b="1" dirty="0"/>
              <a:t> </a:t>
            </a:r>
            <a:r>
              <a:rPr lang="pl-PL" sz="1400" dirty="0"/>
              <a:t>pokazy multimedialne prezentujące uczniom tematykę związaną z historią Polski w sposób innowacyjny, przy wykorzystaniu narzędzi </a:t>
            </a:r>
            <a:r>
              <a:rPr lang="pl-PL" sz="1400" dirty="0" err="1"/>
              <a:t>multimedialnych,w</a:t>
            </a:r>
            <a:r>
              <a:rPr lang="pl-PL" sz="1400" dirty="0"/>
              <a:t> szczególności technologii wirtualnej rzeczywistości (VR),</a:t>
            </a:r>
          </a:p>
          <a:p>
            <a:pPr marL="342900" indent="-342900" algn="just">
              <a:spcAft>
                <a:spcPts val="0"/>
              </a:spcAft>
              <a:buFont typeface="+mj-lt"/>
              <a:buAutoNum type="arabicPeriod" startAt="60"/>
            </a:pPr>
            <a:r>
              <a:rPr lang="pl-PL" sz="1400" b="1" dirty="0"/>
              <a:t>Akcja Zbierania Nakrętek </a:t>
            </a:r>
            <a:r>
              <a:rPr lang="pl-PL" sz="1400" dirty="0"/>
              <a:t>na rzecz potrzebujących – współpraca z fundacją </a:t>
            </a:r>
            <a:r>
              <a:rPr lang="pl-PL" sz="1400" dirty="0" err="1"/>
              <a:t>Audeamus</a:t>
            </a:r>
            <a:r>
              <a:rPr lang="pl-PL" sz="1400" dirty="0"/>
              <a:t> </a:t>
            </a:r>
            <a:r>
              <a:rPr lang="pl-PL" sz="1400" dirty="0" err="1"/>
              <a:t>Audire</a:t>
            </a:r>
            <a:r>
              <a:rPr lang="pl-PL" sz="1400" dirty="0"/>
              <a:t>, kształtowanie empatii wśród dzieci i rodziców,</a:t>
            </a:r>
          </a:p>
          <a:p>
            <a:pPr marL="342900" indent="-342900" algn="just">
              <a:spcAft>
                <a:spcPts val="0"/>
              </a:spcAft>
              <a:buFont typeface="+mj-lt"/>
              <a:buAutoNum type="arabicPeriod" startAt="60"/>
            </a:pPr>
            <a:r>
              <a:rPr lang="pl-PL" sz="1400" b="1" dirty="0"/>
              <a:t>Piaseczyńska Akademia Rozwoju Obywatelskiego </a:t>
            </a:r>
            <a:r>
              <a:rPr lang="pl-PL" sz="1400" dirty="0"/>
              <a:t>– rozwijanie aktywności i zaangażowania młodych obywateli, motywacji do podejmowania działań oraz kreatywności,</a:t>
            </a:r>
          </a:p>
          <a:p>
            <a:pPr marL="342900" indent="-342900" algn="just">
              <a:spcAft>
                <a:spcPts val="0"/>
              </a:spcAft>
              <a:buFont typeface="+mj-lt"/>
              <a:buAutoNum type="arabicPeriod" startAt="60"/>
            </a:pPr>
            <a:r>
              <a:rPr lang="pl-PL" sz="1400" b="1" dirty="0"/>
              <a:t>Szkoła pozytywnego myślenia  </a:t>
            </a:r>
            <a:r>
              <a:rPr lang="pl-PL" sz="1400" dirty="0"/>
              <a:t>-</a:t>
            </a:r>
            <a:r>
              <a:rPr lang="pl-PL" sz="1400" b="1" dirty="0"/>
              <a:t> </a:t>
            </a:r>
            <a:r>
              <a:rPr lang="pl-PL" sz="1400" dirty="0"/>
              <a:t>program dotyczący profilaktyki zdrowia psychicznego, warsztaty i pogadanki na godzinach wychowawczych,</a:t>
            </a:r>
          </a:p>
          <a:p>
            <a:pPr marL="342900" indent="-342900" algn="just">
              <a:spcAft>
                <a:spcPts val="0"/>
              </a:spcAft>
              <a:buFont typeface="+mj-lt"/>
              <a:buAutoNum type="arabicPeriod" startAt="60"/>
            </a:pPr>
            <a:r>
              <a:rPr lang="pl-PL" sz="1400" b="1" dirty="0"/>
              <a:t>Dzień Sportu </a:t>
            </a:r>
            <a:r>
              <a:rPr lang="pl-PL" sz="1400" dirty="0"/>
              <a:t>– promowanie aktywności fizycznej i zdrowego trybu życia,</a:t>
            </a:r>
          </a:p>
          <a:p>
            <a:pPr marL="342900" indent="-342900" algn="just">
              <a:spcAft>
                <a:spcPts val="0"/>
              </a:spcAft>
              <a:buFont typeface="+mj-lt"/>
              <a:buAutoNum type="arabicPeriod" startAt="60"/>
            </a:pPr>
            <a:r>
              <a:rPr lang="pl-PL" sz="1400" b="1" dirty="0"/>
              <a:t>Europejski Dzień Języków </a:t>
            </a:r>
            <a:r>
              <a:rPr lang="pl-PL" sz="1400" dirty="0"/>
              <a:t>- promocja różnorodności językowej i kulturowej,</a:t>
            </a:r>
          </a:p>
          <a:p>
            <a:pPr marL="342900" indent="-342900" algn="just">
              <a:spcAft>
                <a:spcPts val="0"/>
              </a:spcAft>
              <a:buFont typeface="+mj-lt"/>
              <a:buAutoNum type="arabicPeriod" startAt="60"/>
            </a:pPr>
            <a:r>
              <a:rPr lang="pl-PL" sz="1400" b="1" dirty="0"/>
              <a:t>Rok Mikołaja Kopernika </a:t>
            </a:r>
            <a:r>
              <a:rPr lang="pl-PL" sz="1400" dirty="0"/>
              <a:t>- popularyzacja postaci Mikołaja Kopernika, który nie tylko dokonał jednego z najważniejszych odkryć w historii ludzkości, ale zapoczątkował również rewolucję naukową, która zmieniła postrzeganie świata,</a:t>
            </a:r>
          </a:p>
          <a:p>
            <a:pPr marL="342900" indent="-342900" algn="just">
              <a:spcAft>
                <a:spcPts val="0"/>
              </a:spcAft>
              <a:buFont typeface="+mj-lt"/>
              <a:buAutoNum type="arabicPeriod" startAt="60"/>
            </a:pPr>
            <a:endParaRPr lang="pl-PL" sz="1400" b="1" dirty="0"/>
          </a:p>
          <a:p>
            <a:pPr marL="342900" indent="-342900" algn="just">
              <a:spcAft>
                <a:spcPts val="0"/>
              </a:spcAft>
              <a:buFont typeface="+mj-lt"/>
              <a:buAutoNum type="arabicPeriod" startAt="51"/>
            </a:pPr>
            <a:endParaRPr lang="pl-PL" sz="1400" b="1" dirty="0"/>
          </a:p>
          <a:p>
            <a:pPr marL="342900" indent="-342900" algn="just">
              <a:spcAft>
                <a:spcPts val="0"/>
              </a:spcAft>
              <a:buFont typeface="+mj-lt"/>
              <a:buAutoNum type="arabicPeriod" startAt="51"/>
            </a:pPr>
            <a:endParaRPr lang="pl-PL" sz="1400"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dirty="0"/>
          </a:p>
          <a:p>
            <a:pPr marL="342900" indent="-342900" algn="just">
              <a:lnSpc>
                <a:spcPct val="107000"/>
              </a:lnSpc>
              <a:spcAft>
                <a:spcPts val="800"/>
              </a:spcAft>
              <a:buFont typeface="+mj-lt"/>
              <a:buAutoNum type="arabicPeriod" startAt="36"/>
            </a:pPr>
            <a:endParaRPr lang="pl-PL" sz="1200" dirty="0">
              <a:solidFill>
                <a:prstClr val="black"/>
              </a:solidFill>
            </a:endParaRPr>
          </a:p>
          <a:p>
            <a:pPr marL="342900" indent="-342900" algn="just">
              <a:lnSpc>
                <a:spcPct val="107000"/>
              </a:lnSpc>
              <a:spcAft>
                <a:spcPts val="800"/>
              </a:spcAft>
              <a:buFont typeface="+mj-lt"/>
              <a:buAutoNum type="arabicPeriod" startAt="36"/>
            </a:pPr>
            <a:endParaRPr lang="pl-PL" sz="1400" b="1" dirty="0">
              <a:solidFill>
                <a:prstClr val="black"/>
              </a:solidFill>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buFont typeface="+mj-lt"/>
              <a:buAutoNum type="arabicPeriod" startAt="36"/>
            </a:pPr>
            <a:endParaRPr lang="pl-PL" sz="1400" dirty="0">
              <a:solidFill>
                <a:prstClr val="black"/>
              </a:solidFill>
            </a:endParaRPr>
          </a:p>
        </p:txBody>
      </p:sp>
    </p:spTree>
    <p:extLst>
      <p:ext uri="{BB962C8B-B14F-4D97-AF65-F5344CB8AC3E}">
        <p14:creationId xmlns:p14="http://schemas.microsoft.com/office/powerpoint/2010/main" val="585273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69</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9704195"/>
          </a:xfrm>
          <a:prstGeom prst="rect">
            <a:avLst/>
          </a:prstGeom>
        </p:spPr>
        <p:txBody>
          <a:bodyPr wrap="square">
            <a:spAutoFit/>
          </a:bodyPr>
          <a:lstStyle/>
          <a:p>
            <a:pPr marL="342900" indent="-342900" algn="just">
              <a:spcAft>
                <a:spcPts val="0"/>
              </a:spcAft>
              <a:buFont typeface="+mj-lt"/>
              <a:buAutoNum type="arabicPeriod" startAt="73"/>
            </a:pPr>
            <a:r>
              <a:rPr lang="pl-PL" sz="1400" b="1" dirty="0"/>
              <a:t>Tydzień Zdrowego Żywienia </a:t>
            </a:r>
            <a:r>
              <a:rPr lang="pl-PL" sz="1400" dirty="0"/>
              <a:t>– kształtowanie zdrowego stylu życia,</a:t>
            </a:r>
          </a:p>
          <a:p>
            <a:pPr marL="342900" indent="-342900" algn="just">
              <a:spcAft>
                <a:spcPts val="0"/>
              </a:spcAft>
              <a:buFont typeface="+mj-lt"/>
              <a:buAutoNum type="arabicPeriod" startAt="73"/>
            </a:pPr>
            <a:r>
              <a:rPr lang="pl-PL" sz="1400" b="1" dirty="0"/>
              <a:t>Dzień Tabliczki Mnożenia </a:t>
            </a:r>
            <a:r>
              <a:rPr lang="pl-PL" sz="1400" dirty="0"/>
              <a:t>– uczestnicy programu otrzymują dostęp do ogromnej biblioteki darmowych materiałów tj. plakaty, scenariusze gier, łamigłówki, kolorowanki itp.,</a:t>
            </a:r>
          </a:p>
          <a:p>
            <a:pPr marL="342900" indent="-342900" algn="just">
              <a:spcAft>
                <a:spcPts val="0"/>
              </a:spcAft>
              <a:buFont typeface="+mj-lt"/>
              <a:buAutoNum type="arabicPeriod" startAt="73"/>
            </a:pPr>
            <a:r>
              <a:rPr lang="pl-PL" sz="1400" b="1" dirty="0"/>
              <a:t>Tydzień Świadomości Dysleksji</a:t>
            </a:r>
            <a:r>
              <a:rPr lang="pl-PL" sz="1400" dirty="0"/>
              <a:t> – akcja społeczna, której celem jest przypomnienie, że wśród nas są uczniowie o specyficznych potrzebach edukacyjnych,</a:t>
            </a:r>
          </a:p>
          <a:p>
            <a:pPr marL="342900" indent="-342900" algn="just">
              <a:spcAft>
                <a:spcPts val="0"/>
              </a:spcAft>
              <a:buFont typeface="+mj-lt"/>
              <a:buAutoNum type="arabicPeriod" startAt="73"/>
            </a:pPr>
            <a:r>
              <a:rPr lang="pl-PL" sz="1400" b="1" dirty="0"/>
              <a:t>Tydzień Zdrowia Psychicznego </a:t>
            </a:r>
            <a:r>
              <a:rPr lang="pl-PL" sz="1400" dirty="0"/>
              <a:t>– akcja promująca zdrowie psychiczne dzieci i młodzieży,</a:t>
            </a:r>
          </a:p>
          <a:p>
            <a:pPr marL="342900" indent="-342900" algn="just">
              <a:spcAft>
                <a:spcPts val="0"/>
              </a:spcAft>
              <a:buFont typeface="+mj-lt"/>
              <a:buAutoNum type="arabicPeriod" startAt="73"/>
            </a:pPr>
            <a:r>
              <a:rPr lang="pl-PL" sz="1400" b="1" dirty="0"/>
              <a:t>Barwy Europy – </a:t>
            </a:r>
            <a:r>
              <a:rPr lang="pl-PL" sz="1400" dirty="0"/>
              <a:t>zwrócenie uwagi uczniów na elementy wspólne kultur, zwyczajów i tradycji mieszkańców Polski z mieszkańcami Europy Środkowej i Wschodniej,</a:t>
            </a:r>
          </a:p>
          <a:p>
            <a:pPr marL="342900" indent="-342900" algn="just">
              <a:spcAft>
                <a:spcPts val="0"/>
              </a:spcAft>
              <a:buFont typeface="+mj-lt"/>
              <a:buAutoNum type="arabicPeriod" startAt="73"/>
            </a:pPr>
            <a:r>
              <a:rPr lang="pl-PL" sz="1400" b="1" dirty="0"/>
              <a:t>Festiwal Pieśni Patriotycznych </a:t>
            </a:r>
            <a:r>
              <a:rPr lang="pl-PL" sz="1400" dirty="0"/>
              <a:t>- kształtowanie postaw patriotycznych,</a:t>
            </a:r>
          </a:p>
          <a:p>
            <a:pPr marL="342900" indent="-342900" algn="just">
              <a:spcAft>
                <a:spcPts val="0"/>
              </a:spcAft>
              <a:buFont typeface="+mj-lt"/>
              <a:buAutoNum type="arabicPeriod" startAt="73"/>
            </a:pPr>
            <a:r>
              <a:rPr lang="pl-PL" sz="1400" b="1" dirty="0"/>
              <a:t>Międzynarodowy Dzień Tolerancji </a:t>
            </a:r>
            <a:r>
              <a:rPr lang="pl-PL" sz="1400" dirty="0"/>
              <a:t>– uczenie szacunku, akceptacji i uznania różnorodności kultur na świecie,</a:t>
            </a:r>
          </a:p>
          <a:p>
            <a:pPr marL="342900" indent="-342900" algn="just">
              <a:spcAft>
                <a:spcPts val="0"/>
              </a:spcAft>
              <a:buFont typeface="+mj-lt"/>
              <a:buAutoNum type="arabicPeriod" startAt="73"/>
            </a:pPr>
            <a:r>
              <a:rPr lang="pl-PL" sz="1400" b="1" dirty="0"/>
              <a:t>Dzień praw człowieka </a:t>
            </a:r>
            <a:r>
              <a:rPr lang="pl-PL" sz="1400" dirty="0"/>
              <a:t>- poświęcony jest orędownikom praw człowieka na całym świecie, którzy dążą do zapewnienia ochrony własnych praw oraz praw innych i wkładają wiele wysiłku w działania zapewniające przestrzeganie ich na co dzień,</a:t>
            </a:r>
          </a:p>
          <a:p>
            <a:pPr marL="342900" indent="-342900" algn="just">
              <a:spcAft>
                <a:spcPts val="0"/>
              </a:spcAft>
              <a:buFont typeface="+mj-lt"/>
              <a:buAutoNum type="arabicPeriod" startAt="73"/>
            </a:pPr>
            <a:r>
              <a:rPr lang="pl-PL" sz="1400" b="1" dirty="0"/>
              <a:t>Międzynarodowy Dzień Osób z Niepełnosprawnością </a:t>
            </a:r>
            <a:r>
              <a:rPr lang="pl-PL" sz="1400" dirty="0"/>
              <a:t>- zwiększenie świadomości publicznej na temat ograniczeń, z jakimi borykają się osoby z niepełnosprawnościami i potrzeby konkretnych działań w kierunku ich likwidowania,</a:t>
            </a:r>
          </a:p>
          <a:p>
            <a:pPr marL="342900" indent="-342900" algn="just">
              <a:spcAft>
                <a:spcPts val="0"/>
              </a:spcAft>
              <a:buFont typeface="+mj-lt"/>
              <a:buAutoNum type="arabicPeriod" startAt="73"/>
            </a:pPr>
            <a:r>
              <a:rPr lang="pl-PL" sz="1400" b="1" dirty="0"/>
              <a:t>Mistrzostwa w układaniu Kostki Rubika </a:t>
            </a:r>
            <a:r>
              <a:rPr lang="pl-PL" sz="1400" dirty="0"/>
              <a:t>– rozwijanie logicznego myślenia, </a:t>
            </a:r>
          </a:p>
          <a:p>
            <a:pPr marL="342900" indent="-342900" algn="just">
              <a:spcAft>
                <a:spcPts val="0"/>
              </a:spcAft>
              <a:buFont typeface="+mj-lt"/>
              <a:buAutoNum type="arabicPeriod" startAt="73"/>
            </a:pPr>
            <a:r>
              <a:rPr lang="pl-PL" sz="1400" b="1" dirty="0"/>
              <a:t>Światowy Dzień Świadomości Autyzmu </a:t>
            </a:r>
            <a:r>
              <a:rPr lang="pl-PL" sz="1400" dirty="0"/>
              <a:t>- propagowanie wiedzy na temat autyzmu i budowanie wrażliwości społecznej w tym zakresie,</a:t>
            </a:r>
          </a:p>
          <a:p>
            <a:pPr marL="342900" indent="-342900" algn="just">
              <a:spcAft>
                <a:spcPts val="0"/>
              </a:spcAft>
              <a:buFont typeface="+mj-lt"/>
              <a:buAutoNum type="arabicPeriod" startAt="73"/>
            </a:pPr>
            <a:r>
              <a:rPr lang="pl-PL" sz="1400" b="1" dirty="0"/>
              <a:t>Międzynarodowy Dzień Tańca </a:t>
            </a:r>
            <a:r>
              <a:rPr lang="pl-PL" sz="1400" dirty="0"/>
              <a:t>- celebrowanie tańca, czerpanie radości z uniwersalnego charakteru tej formy sztuki, przekraczanie granic politycznych, kulturowych i etnicznych oraz łączenie ludzi przy pomocy uniwersalnego języka tańca,</a:t>
            </a:r>
          </a:p>
          <a:p>
            <a:pPr marL="342900" indent="-342900" algn="just">
              <a:spcAft>
                <a:spcPts val="0"/>
              </a:spcAft>
              <a:buFont typeface="+mj-lt"/>
              <a:buAutoNum type="arabicPeriod" startAt="73"/>
            </a:pPr>
            <a:endParaRPr lang="pl-PL" sz="1400" dirty="0"/>
          </a:p>
          <a:p>
            <a:pPr marL="342900" indent="-342900" algn="just">
              <a:spcAft>
                <a:spcPts val="0"/>
              </a:spcAft>
              <a:buFont typeface="+mj-lt"/>
              <a:buAutoNum type="arabicPeriod" startAt="59"/>
            </a:pPr>
            <a:endParaRPr lang="pl-PL" sz="1400" b="1" dirty="0"/>
          </a:p>
          <a:p>
            <a:pPr marL="342900" indent="-342900" algn="just">
              <a:spcAft>
                <a:spcPts val="0"/>
              </a:spcAft>
              <a:buFont typeface="+mj-lt"/>
              <a:buAutoNum type="arabicPeriod" startAt="59"/>
            </a:pPr>
            <a:endParaRPr lang="pl-PL" sz="1400" b="1" dirty="0"/>
          </a:p>
          <a:p>
            <a:pPr marL="342900" indent="-342900" algn="just">
              <a:spcAft>
                <a:spcPts val="0"/>
              </a:spcAft>
              <a:buFont typeface="+mj-lt"/>
              <a:buAutoNum type="arabicPeriod" startAt="51"/>
            </a:pPr>
            <a:endParaRPr lang="pl-PL" sz="1400" b="1" dirty="0"/>
          </a:p>
          <a:p>
            <a:pPr marL="342900" indent="-342900" algn="just">
              <a:spcAft>
                <a:spcPts val="0"/>
              </a:spcAft>
              <a:buFont typeface="+mj-lt"/>
              <a:buAutoNum type="arabicPeriod" startAt="51"/>
            </a:pPr>
            <a:endParaRPr lang="pl-PL" sz="1400"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dirty="0"/>
          </a:p>
          <a:p>
            <a:pPr marL="342900" indent="-342900" algn="just">
              <a:lnSpc>
                <a:spcPct val="107000"/>
              </a:lnSpc>
              <a:spcAft>
                <a:spcPts val="800"/>
              </a:spcAft>
              <a:buFont typeface="+mj-lt"/>
              <a:buAutoNum type="arabicPeriod" startAt="36"/>
            </a:pPr>
            <a:endParaRPr lang="pl-PL" sz="1200" dirty="0">
              <a:solidFill>
                <a:prstClr val="black"/>
              </a:solidFill>
            </a:endParaRPr>
          </a:p>
          <a:p>
            <a:pPr marL="342900" indent="-342900" algn="just">
              <a:lnSpc>
                <a:spcPct val="107000"/>
              </a:lnSpc>
              <a:spcAft>
                <a:spcPts val="800"/>
              </a:spcAft>
              <a:buFont typeface="+mj-lt"/>
              <a:buAutoNum type="arabicPeriod" startAt="36"/>
            </a:pPr>
            <a:endParaRPr lang="pl-PL" sz="1400" b="1" dirty="0">
              <a:solidFill>
                <a:prstClr val="black"/>
              </a:solidFill>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buFont typeface="+mj-lt"/>
              <a:buAutoNum type="arabicPeriod" startAt="36"/>
            </a:pPr>
            <a:endParaRPr lang="pl-PL" sz="1400" dirty="0">
              <a:solidFill>
                <a:prstClr val="black"/>
              </a:solidFill>
            </a:endParaRPr>
          </a:p>
        </p:txBody>
      </p:sp>
    </p:spTree>
    <p:extLst>
      <p:ext uri="{BB962C8B-B14F-4D97-AF65-F5344CB8AC3E}">
        <p14:creationId xmlns:p14="http://schemas.microsoft.com/office/powerpoint/2010/main" val="137891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2"/>
          <p:cNvSpPr>
            <a:spLocks noGrp="1"/>
          </p:cNvSpPr>
          <p:nvPr>
            <p:ph type="sldNum" sz="quarter" idx="12"/>
          </p:nvPr>
        </p:nvSpPr>
        <p:spPr bwMode="auto">
          <a:xfrm>
            <a:off x="3347864" y="623866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C19DBA0D-B061-4F84-A065-7DB14A7C5001}" type="slidenum">
              <a:rPr lang="pl-PL" altLang="pl-PL" sz="1200" smtClean="0">
                <a:solidFill>
                  <a:srgbClr val="7F7F7F"/>
                </a:solidFill>
              </a:rPr>
              <a:pPr>
                <a:spcBef>
                  <a:spcPct val="0"/>
                </a:spcBef>
                <a:spcAft>
                  <a:spcPct val="0"/>
                </a:spcAft>
                <a:buClrTx/>
                <a:buSzTx/>
                <a:buFontTx/>
                <a:buNone/>
              </a:pPr>
              <a:t>7</a:t>
            </a:fld>
            <a:endParaRPr lang="pl-PL" altLang="pl-PL" sz="1200" dirty="0">
              <a:solidFill>
                <a:srgbClr val="7F7F7F"/>
              </a:solidFill>
            </a:endParaRPr>
          </a:p>
        </p:txBody>
      </p:sp>
      <p:sp>
        <p:nvSpPr>
          <p:cNvPr id="5" name="Rectangle 4"/>
          <p:cNvSpPr txBox="1">
            <a:spLocks noChangeArrowheads="1"/>
          </p:cNvSpPr>
          <p:nvPr/>
        </p:nvSpPr>
        <p:spPr>
          <a:xfrm>
            <a:off x="457200" y="188565"/>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a:buFont typeface="Georgia" pitchFamily="18" charset="0"/>
              <a:buNone/>
              <a:defRPr/>
            </a:pPr>
            <a:r>
              <a:rPr lang="pl-PL" sz="1400" dirty="0">
                <a:solidFill>
                  <a:srgbClr val="0070C0"/>
                </a:solidFill>
                <a:effectLst/>
              </a:rPr>
              <a:t>Publiczne placówki  prowadzone przez inne niż Gmina Piaseczno osoby prawne </a:t>
            </a:r>
            <a:br>
              <a:rPr lang="pl-PL" sz="1400" dirty="0">
                <a:solidFill>
                  <a:srgbClr val="0070C0"/>
                </a:solidFill>
                <a:effectLst/>
              </a:rPr>
            </a:br>
            <a:r>
              <a:rPr lang="pl-PL" sz="1400" dirty="0">
                <a:solidFill>
                  <a:srgbClr val="0070C0"/>
                </a:solidFill>
                <a:effectLst/>
              </a:rPr>
              <a:t>i osoby fizyczne</a:t>
            </a:r>
          </a:p>
        </p:txBody>
      </p:sp>
      <p:cxnSp>
        <p:nvCxnSpPr>
          <p:cNvPr id="6" name="Łącznik prosty 5"/>
          <p:cNvCxnSpPr/>
          <p:nvPr/>
        </p:nvCxnSpPr>
        <p:spPr>
          <a:xfrm>
            <a:off x="684213" y="620713"/>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317" name="Prostokąt 6"/>
          <p:cNvSpPr>
            <a:spLocks noChangeArrowheads="1"/>
          </p:cNvSpPr>
          <p:nvPr/>
        </p:nvSpPr>
        <p:spPr bwMode="auto">
          <a:xfrm>
            <a:off x="323528" y="1146351"/>
            <a:ext cx="1519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b="1" dirty="0">
                <a:solidFill>
                  <a:srgbClr val="0070C0"/>
                </a:solidFill>
              </a:rPr>
              <a:t>Przedszkola</a:t>
            </a:r>
          </a:p>
        </p:txBody>
      </p:sp>
      <p:sp>
        <p:nvSpPr>
          <p:cNvPr id="8" name="Prostokąt 7"/>
          <p:cNvSpPr/>
          <p:nvPr/>
        </p:nvSpPr>
        <p:spPr>
          <a:xfrm>
            <a:off x="477888" y="1451625"/>
            <a:ext cx="8208912" cy="4893647"/>
          </a:xfrm>
          <a:prstGeom prst="rect">
            <a:avLst/>
          </a:prstGeom>
        </p:spPr>
        <p:txBody>
          <a:bodyPr numCol="2">
            <a:spAutoFit/>
          </a:bodyPr>
          <a:lstStyle/>
          <a:p>
            <a:pPr marL="228600" indent="-228600">
              <a:buFont typeface="+mj-lt"/>
              <a:buAutoNum type="arabicPeriod"/>
              <a:tabLst>
                <a:tab pos="442913" algn="l"/>
              </a:tabLst>
              <a:defRPr/>
            </a:pPr>
            <a:r>
              <a:rPr lang="pl-PL" sz="1200" dirty="0"/>
              <a:t>Publiczne Przedszkole  Nr 1 </a:t>
            </a:r>
          </a:p>
          <a:p>
            <a:pPr>
              <a:tabLst>
                <a:tab pos="442913" algn="l"/>
              </a:tabLst>
              <a:defRPr/>
            </a:pPr>
            <a:r>
              <a:rPr lang="pl-PL" sz="1200" dirty="0"/>
              <a:t>     z Oddziałami Integracyjnymi</a:t>
            </a:r>
          </a:p>
          <a:p>
            <a:pPr>
              <a:tabLst>
                <a:tab pos="442913" algn="l"/>
              </a:tabLst>
              <a:defRPr/>
            </a:pPr>
            <a:r>
              <a:rPr lang="pl-PL" sz="1200" dirty="0"/>
              <a:t>     ul. </a:t>
            </a:r>
            <a:r>
              <a:rPr lang="pl-PL" sz="1200" dirty="0" err="1"/>
              <a:t>Julianowska</a:t>
            </a:r>
            <a:r>
              <a:rPr lang="pl-PL" sz="1200" dirty="0"/>
              <a:t> 66B,  05-500 Piaseczno</a:t>
            </a:r>
          </a:p>
          <a:p>
            <a:pPr>
              <a:tabLst>
                <a:tab pos="442913" algn="l"/>
              </a:tabLst>
              <a:defRPr/>
            </a:pPr>
            <a:endParaRPr lang="pl-PL" sz="1200" dirty="0"/>
          </a:p>
          <a:p>
            <a:pPr marL="228600" indent="-228600">
              <a:buFont typeface="+mj-lt"/>
              <a:buAutoNum type="arabicPeriod" startAt="2"/>
              <a:tabLst>
                <a:tab pos="442913" algn="l"/>
              </a:tabLst>
              <a:defRPr/>
            </a:pPr>
            <a:r>
              <a:rPr lang="pl-PL" sz="1200" dirty="0"/>
              <a:t>Publiczne Przedszkole  Bajka                                           </a:t>
            </a:r>
          </a:p>
          <a:p>
            <a:pPr>
              <a:tabLst>
                <a:tab pos="442913" algn="l"/>
              </a:tabLst>
              <a:defRPr/>
            </a:pPr>
            <a:r>
              <a:rPr lang="pl-PL" sz="1200" dirty="0"/>
              <a:t>     ul. Księcia Janusza I Starego 5 oraz  </a:t>
            </a:r>
          </a:p>
          <a:p>
            <a:pPr>
              <a:tabLst>
                <a:tab pos="442913" algn="l"/>
              </a:tabLst>
              <a:defRPr/>
            </a:pPr>
            <a:r>
              <a:rPr lang="pl-PL" sz="1200" dirty="0"/>
              <a:t>     ul.11 Listopada 21, 05-500 Piaseczno    </a:t>
            </a:r>
          </a:p>
          <a:p>
            <a:pPr>
              <a:tabLst>
                <a:tab pos="442913" algn="l"/>
              </a:tabLst>
              <a:defRPr/>
            </a:pPr>
            <a:endParaRPr lang="pl-PL" sz="1200" dirty="0"/>
          </a:p>
          <a:p>
            <a:pPr marL="228600" indent="-228600">
              <a:buFont typeface="+mj-lt"/>
              <a:buAutoNum type="arabicPeriod" startAt="3"/>
              <a:tabLst>
                <a:tab pos="442913" algn="l"/>
              </a:tabLst>
              <a:defRPr/>
            </a:pPr>
            <a:r>
              <a:rPr lang="pl-PL" sz="1200" dirty="0"/>
              <a:t>Publiczne Przedszkole  „Słoneczne”</a:t>
            </a:r>
          </a:p>
          <a:p>
            <a:pPr>
              <a:tabLst>
                <a:tab pos="442913" algn="l"/>
              </a:tabLst>
              <a:defRPr/>
            </a:pPr>
            <a:r>
              <a:rPr lang="pl-PL" sz="1200" dirty="0"/>
              <a:t>     ul. Jana Pawła II 27a, 05-500 Piaseczno  </a:t>
            </a:r>
          </a:p>
          <a:p>
            <a:pPr>
              <a:tabLst>
                <a:tab pos="442913" algn="l"/>
              </a:tabLst>
              <a:defRPr/>
            </a:pPr>
            <a:endParaRPr lang="pl-PL" sz="1200" dirty="0"/>
          </a:p>
          <a:p>
            <a:pPr marL="228600" indent="-228600">
              <a:buFont typeface="+mj-lt"/>
              <a:buAutoNum type="arabicPeriod" startAt="4"/>
              <a:tabLst>
                <a:tab pos="442913" algn="l"/>
              </a:tabLst>
              <a:defRPr/>
            </a:pPr>
            <a:r>
              <a:rPr lang="pl-PL" sz="1200" dirty="0"/>
              <a:t>Przedszkole Publiczne „Klub Misia Bo”</a:t>
            </a:r>
          </a:p>
          <a:p>
            <a:pPr>
              <a:tabLst>
                <a:tab pos="442913" algn="l"/>
              </a:tabLst>
              <a:defRPr/>
            </a:pPr>
            <a:r>
              <a:rPr lang="pl-PL" sz="1200" dirty="0"/>
              <a:t>     ul. Gołkowska 2, 05-502 Piaseczno</a:t>
            </a:r>
          </a:p>
          <a:p>
            <a:pPr>
              <a:tabLst>
                <a:tab pos="442913" algn="l"/>
              </a:tabLst>
              <a:defRPr/>
            </a:pPr>
            <a:endParaRPr lang="pl-PL" sz="1200" dirty="0"/>
          </a:p>
          <a:p>
            <a:pPr marL="228600" indent="-228600">
              <a:buFont typeface="+mj-lt"/>
              <a:buAutoNum type="arabicPeriod" startAt="5"/>
              <a:tabLst>
                <a:tab pos="442913" algn="l"/>
              </a:tabLst>
              <a:defRPr/>
            </a:pPr>
            <a:r>
              <a:rPr lang="pl-PL" sz="1200" dirty="0"/>
              <a:t>Przedszkole Publiczne „Zegar Słoneczny”</a:t>
            </a:r>
          </a:p>
          <a:p>
            <a:pPr>
              <a:tabLst>
                <a:tab pos="442913" algn="l"/>
              </a:tabLst>
              <a:defRPr/>
            </a:pPr>
            <a:r>
              <a:rPr lang="pl-PL" sz="1200" dirty="0"/>
              <a:t>     ul. Poranku 5, 05-540 Zalesie Górne</a:t>
            </a:r>
          </a:p>
          <a:p>
            <a:pPr>
              <a:tabLst>
                <a:tab pos="442913" algn="l"/>
              </a:tabLst>
              <a:defRPr/>
            </a:pPr>
            <a:endParaRPr lang="pl-PL" sz="1200" dirty="0"/>
          </a:p>
          <a:p>
            <a:pPr marL="228600" indent="-228600">
              <a:buFont typeface="+mj-lt"/>
              <a:buAutoNum type="arabicPeriod" startAt="6"/>
              <a:tabLst>
                <a:tab pos="442913" algn="l"/>
              </a:tabLst>
              <a:defRPr/>
            </a:pPr>
            <a:r>
              <a:rPr lang="pl-PL" sz="1200" dirty="0"/>
              <a:t>Przedszkole Publiczne „Melodia”</a:t>
            </a:r>
          </a:p>
          <a:p>
            <a:pPr>
              <a:tabLst>
                <a:tab pos="442913" algn="l"/>
              </a:tabLst>
              <a:defRPr/>
            </a:pPr>
            <a:r>
              <a:rPr lang="pl-PL" sz="1200" dirty="0"/>
              <a:t>     ul. Dunikowskiego 2, 05-501 Piaseczno,</a:t>
            </a:r>
          </a:p>
          <a:p>
            <a:pPr>
              <a:tabLst>
                <a:tab pos="442913" algn="l"/>
              </a:tabLst>
              <a:defRPr/>
            </a:pPr>
            <a:endParaRPr lang="pl-PL" sz="1200" dirty="0"/>
          </a:p>
          <a:p>
            <a:pPr marL="228600" indent="-228600">
              <a:buFont typeface="+mj-lt"/>
              <a:buAutoNum type="arabicPeriod" startAt="7"/>
              <a:tabLst>
                <a:tab pos="442913" algn="l"/>
              </a:tabLst>
              <a:defRPr/>
            </a:pPr>
            <a:r>
              <a:rPr lang="pl-PL" sz="1200" dirty="0"/>
              <a:t>Publiczne Przedszkole ABC w Złotokłosie</a:t>
            </a:r>
          </a:p>
          <a:p>
            <a:pPr>
              <a:tabLst>
                <a:tab pos="442913" algn="l"/>
              </a:tabLst>
              <a:defRPr/>
            </a:pPr>
            <a:r>
              <a:rPr lang="pl-PL" sz="1200" dirty="0"/>
              <a:t>     ul. Staszica 12, 05-504 Złotokłos</a:t>
            </a:r>
          </a:p>
          <a:p>
            <a:pPr>
              <a:tabLst>
                <a:tab pos="442913" algn="l"/>
              </a:tabLst>
              <a:defRPr/>
            </a:pPr>
            <a:endParaRPr lang="pl-PL" sz="1200" dirty="0"/>
          </a:p>
          <a:p>
            <a:pPr marL="228600" indent="-228600">
              <a:buFont typeface="+mj-lt"/>
              <a:buAutoNum type="arabicPeriod" startAt="8"/>
              <a:tabLst>
                <a:tab pos="442913" algn="l"/>
              </a:tabLst>
              <a:defRPr/>
            </a:pPr>
            <a:r>
              <a:rPr lang="pl-PL" sz="1200" dirty="0"/>
              <a:t>Przedszkole Publiczne „Ptasie Gniazdo”</a:t>
            </a:r>
          </a:p>
          <a:p>
            <a:pPr>
              <a:tabLst>
                <a:tab pos="442913" algn="l"/>
              </a:tabLst>
              <a:defRPr/>
            </a:pPr>
            <a:r>
              <a:rPr lang="pl-PL" sz="1200" dirty="0"/>
              <a:t>     ul. Elizy Orzeszkowej 15, 05- 500 Piaseczno</a:t>
            </a:r>
          </a:p>
          <a:p>
            <a:pPr>
              <a:tabLst>
                <a:tab pos="442913" algn="l"/>
              </a:tabLst>
              <a:defRPr/>
            </a:pPr>
            <a:endParaRPr lang="pl-PL" sz="1200" dirty="0"/>
          </a:p>
          <a:p>
            <a:pPr>
              <a:tabLst>
                <a:tab pos="442913" algn="l"/>
              </a:tabLst>
              <a:defRPr/>
            </a:pPr>
            <a:r>
              <a:rPr lang="pl-PL" sz="1200" dirty="0"/>
              <a:t>9. Przedszkole Publiczne Ala i Kot</a:t>
            </a:r>
          </a:p>
          <a:p>
            <a:pPr>
              <a:tabLst>
                <a:tab pos="442913" algn="l"/>
              </a:tabLst>
              <a:defRPr/>
            </a:pPr>
            <a:r>
              <a:rPr lang="pl-PL" sz="1200" dirty="0"/>
              <a:t>      ul. Zgoda 27, 05-500 Piaseczno</a:t>
            </a:r>
          </a:p>
          <a:p>
            <a:pPr>
              <a:tabLst>
                <a:tab pos="442913" algn="l"/>
              </a:tabLst>
              <a:defRPr/>
            </a:pPr>
            <a:endParaRPr lang="pl-PL" sz="1200" dirty="0"/>
          </a:p>
          <a:p>
            <a:pPr>
              <a:tabLst>
                <a:tab pos="442913" algn="l"/>
              </a:tabLst>
              <a:defRPr/>
            </a:pPr>
            <a:r>
              <a:rPr lang="pl-PL" sz="1200" dirty="0"/>
              <a:t>10. Publiczne Przedszkole „Radosne” </a:t>
            </a:r>
          </a:p>
          <a:p>
            <a:pPr>
              <a:tabLst>
                <a:tab pos="442913" algn="l"/>
              </a:tabLst>
              <a:defRPr/>
            </a:pPr>
            <a:r>
              <a:rPr lang="pl-PL" sz="1200" dirty="0"/>
              <a:t>     ul. Orężna 8A, 05-500 Piaseczno</a:t>
            </a:r>
          </a:p>
          <a:p>
            <a:pPr>
              <a:tabLst>
                <a:tab pos="442913" algn="l"/>
              </a:tabLst>
              <a:defRPr/>
            </a:pPr>
            <a:endParaRPr lang="pl-PL" sz="1200" dirty="0"/>
          </a:p>
          <a:p>
            <a:pPr>
              <a:tabLst>
                <a:tab pos="442913" algn="l"/>
              </a:tabLst>
              <a:defRPr/>
            </a:pPr>
            <a:r>
              <a:rPr lang="pl-PL" sz="1200" spc="-50" dirty="0"/>
              <a:t>11. </a:t>
            </a:r>
            <a:r>
              <a:rPr lang="pl-PL" sz="1200" dirty="0"/>
              <a:t>Przedszkole Publiczne „Przyjaciele Kubusia I”,</a:t>
            </a:r>
          </a:p>
          <a:p>
            <a:pPr>
              <a:tabLst>
                <a:tab pos="442913" algn="l"/>
              </a:tabLst>
              <a:defRPr/>
            </a:pPr>
            <a:r>
              <a:rPr lang="pl-PL" sz="1200" dirty="0"/>
              <a:t>      ul. Ogrodowa 20A, 05 – 509 Józefosław</a:t>
            </a:r>
          </a:p>
          <a:p>
            <a:pPr>
              <a:tabLst>
                <a:tab pos="442913" algn="l"/>
              </a:tabLst>
              <a:defRPr/>
            </a:pPr>
            <a:endParaRPr lang="pl-PL" sz="1200" dirty="0"/>
          </a:p>
          <a:p>
            <a:pPr>
              <a:tabLst>
                <a:tab pos="442913" algn="l"/>
              </a:tabLst>
              <a:defRPr/>
            </a:pPr>
            <a:r>
              <a:rPr lang="pl-PL" sz="1200" spc="-50" dirty="0"/>
              <a:t>12. Przedszkole Publiczne „Przyjaciele Kubusia II”</a:t>
            </a:r>
          </a:p>
          <a:p>
            <a:pPr>
              <a:tabLst>
                <a:tab pos="442913" algn="l"/>
              </a:tabLst>
              <a:defRPr/>
            </a:pPr>
            <a:r>
              <a:rPr lang="pl-PL" sz="1200" dirty="0"/>
              <a:t>      ul. Grochowskiego 7 U1, 05-500 Piaseczno</a:t>
            </a:r>
          </a:p>
          <a:p>
            <a:pPr>
              <a:tabLst>
                <a:tab pos="442913" algn="l"/>
              </a:tabLst>
              <a:defRPr/>
            </a:pPr>
            <a:endParaRPr lang="pl-PL" sz="1200" dirty="0"/>
          </a:p>
          <a:p>
            <a:pPr>
              <a:tabLst>
                <a:tab pos="442913" algn="l"/>
              </a:tabLst>
              <a:defRPr/>
            </a:pPr>
            <a:r>
              <a:rPr lang="pl-PL" sz="1200" dirty="0"/>
              <a:t>13. Przedszkole Publiczne „Przyjaciele Kubusia III”</a:t>
            </a:r>
          </a:p>
          <a:p>
            <a:pPr>
              <a:tabLst>
                <a:tab pos="442913" algn="l"/>
              </a:tabLst>
              <a:defRPr/>
            </a:pPr>
            <a:r>
              <a:rPr lang="pl-PL" sz="1200" dirty="0"/>
              <a:t>      ul. Geodetów 45A, 05 – 509 Józefosław</a:t>
            </a:r>
          </a:p>
          <a:p>
            <a:pPr>
              <a:tabLst>
                <a:tab pos="442913" algn="l"/>
              </a:tabLst>
              <a:defRPr/>
            </a:pPr>
            <a:endParaRPr lang="pl-PL" sz="1200" dirty="0"/>
          </a:p>
          <a:p>
            <a:pPr>
              <a:tabLst>
                <a:tab pos="442913" algn="l"/>
              </a:tabLst>
              <a:defRPr/>
            </a:pPr>
            <a:r>
              <a:rPr lang="pl-PL" sz="1200" dirty="0"/>
              <a:t>14. </a:t>
            </a:r>
            <a:r>
              <a:rPr lang="pl-PL" sz="1200" spc="-50" dirty="0"/>
              <a:t>Przedszkole Publiczne „Poziomkowa Akademia” </a:t>
            </a:r>
          </a:p>
          <a:p>
            <a:pPr>
              <a:tabLst>
                <a:tab pos="442913" algn="l"/>
              </a:tabLst>
              <a:defRPr/>
            </a:pPr>
            <a:r>
              <a:rPr lang="pl-PL" sz="1200" dirty="0"/>
              <a:t>      Kamionka, ul. Główna 60, 05-502 Piaseczno</a:t>
            </a:r>
          </a:p>
          <a:p>
            <a:pPr>
              <a:tabLst>
                <a:tab pos="442913" algn="l"/>
              </a:tabLst>
              <a:defRPr/>
            </a:pPr>
            <a:endParaRPr lang="pl-PL" sz="1200" dirty="0"/>
          </a:p>
          <a:p>
            <a:pPr>
              <a:tabLst>
                <a:tab pos="442913" algn="l"/>
              </a:tabLst>
              <a:defRPr/>
            </a:pPr>
            <a:r>
              <a:rPr lang="pl-PL" sz="1200" dirty="0"/>
              <a:t>15. Przedszkole Publiczne „Leśny Skrzat”</a:t>
            </a:r>
          </a:p>
          <a:p>
            <a:pPr>
              <a:tabLst>
                <a:tab pos="442913" algn="l"/>
              </a:tabLst>
              <a:defRPr/>
            </a:pPr>
            <a:r>
              <a:rPr lang="pl-PL" sz="1200" dirty="0"/>
              <a:t>      ul. Mickiewicza 11, 05 – 500 Piaseczno</a:t>
            </a:r>
          </a:p>
          <a:p>
            <a:pPr>
              <a:tabLst>
                <a:tab pos="442913" algn="l"/>
              </a:tabLst>
              <a:defRPr/>
            </a:pPr>
            <a:r>
              <a:rPr lang="pl-PL" sz="1200" dirty="0"/>
              <a:t> </a:t>
            </a:r>
          </a:p>
          <a:p>
            <a:pPr>
              <a:tabLst>
                <a:tab pos="442913" algn="l"/>
              </a:tabLst>
              <a:defRPr/>
            </a:pPr>
            <a:r>
              <a:rPr lang="pl-PL" sz="1200" dirty="0"/>
              <a:t>16. Publiczne Przedszkole </a:t>
            </a:r>
            <a:r>
              <a:rPr lang="pl-PL" sz="1200" dirty="0" err="1"/>
              <a:t>Babaloo</a:t>
            </a:r>
            <a:endParaRPr lang="pl-PL" sz="1200" dirty="0"/>
          </a:p>
          <a:p>
            <a:pPr>
              <a:tabLst>
                <a:tab pos="442913" algn="l"/>
              </a:tabLst>
              <a:defRPr/>
            </a:pPr>
            <a:r>
              <a:rPr lang="pl-PL" sz="1200" dirty="0"/>
              <a:t>      ul. Zgoda 1, 05-500 Piaseczno</a:t>
            </a:r>
          </a:p>
          <a:p>
            <a:pPr algn="just">
              <a:tabLst>
                <a:tab pos="442913" algn="l"/>
              </a:tabLst>
              <a:defRPr/>
            </a:pPr>
            <a:endParaRPr lang="pl-PL" sz="1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70</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9273308"/>
          </a:xfrm>
          <a:prstGeom prst="rect">
            <a:avLst/>
          </a:prstGeom>
        </p:spPr>
        <p:txBody>
          <a:bodyPr wrap="square">
            <a:spAutoFit/>
          </a:bodyPr>
          <a:lstStyle/>
          <a:p>
            <a:pPr marL="342900" indent="-342900" algn="just">
              <a:spcAft>
                <a:spcPts val="0"/>
              </a:spcAft>
              <a:buFont typeface="+mj-lt"/>
              <a:buAutoNum type="arabicPeriod" startAt="85"/>
            </a:pPr>
            <a:r>
              <a:rPr lang="pl-PL" sz="1400" b="1" dirty="0"/>
              <a:t>Dzień Sportu</a:t>
            </a:r>
            <a:r>
              <a:rPr lang="pl-PL" sz="1400" dirty="0"/>
              <a:t> - podkreśla rolę i potencjał sportu w kwestii przestrzegania praw człowieka i usuwania barier oraz promowania międzyludzkiej solidarności na świecie,</a:t>
            </a:r>
          </a:p>
          <a:p>
            <a:pPr marL="342900" indent="-342900" algn="just">
              <a:spcAft>
                <a:spcPts val="0"/>
              </a:spcAft>
              <a:buFont typeface="+mj-lt"/>
              <a:buAutoNum type="arabicPeriod" startAt="85"/>
            </a:pPr>
            <a:r>
              <a:rPr lang="pl-PL" sz="1400" b="1" dirty="0"/>
              <a:t>Dzień Bezpiecznego Internetu - </a:t>
            </a:r>
            <a:r>
              <a:rPr lang="pl-PL" sz="1400" dirty="0"/>
              <a:t>podniesienie świadomości na temat bezpieczniejszego i lepszego Internetu dla wszystkich, a zwłaszcza dla dzieci i młodzieży,</a:t>
            </a:r>
          </a:p>
          <a:p>
            <a:pPr marL="342900" indent="-342900" algn="just">
              <a:spcAft>
                <a:spcPts val="0"/>
              </a:spcAft>
              <a:buFont typeface="+mj-lt"/>
              <a:buAutoNum type="arabicPeriod" startAt="85"/>
            </a:pPr>
            <a:r>
              <a:rPr lang="pl-PL" sz="1400" b="1" dirty="0"/>
              <a:t>Światowy Dzień Zdrowia „Moje zdrowie, moje prawo” </a:t>
            </a:r>
            <a:r>
              <a:rPr lang="pl-PL" sz="1400" dirty="0"/>
              <a:t>- każdy człowiek ma prawo do dostępu do wysokiej jakości usług zdrowotnych, edukacji i informacji, a także bezpiecznej wody pitnej, czystego powietrza, dobrego odżywiania, wysokiej jakości mieszkań, godnych warunków pracy i środowiska oraz wolności od dyskryminacji,</a:t>
            </a:r>
          </a:p>
          <a:p>
            <a:pPr marL="342900" indent="-342900" algn="just">
              <a:spcAft>
                <a:spcPts val="0"/>
              </a:spcAft>
              <a:buFont typeface="+mj-lt"/>
              <a:buAutoNum type="arabicPeriod" startAt="85"/>
            </a:pPr>
            <a:r>
              <a:rPr lang="pl-PL" sz="1400" b="1" dirty="0"/>
              <a:t>Erasmus </a:t>
            </a:r>
            <a:r>
              <a:rPr lang="pl-PL" sz="1400" b="1" dirty="0" err="1"/>
              <a:t>Days</a:t>
            </a:r>
            <a:r>
              <a:rPr lang="pl-PL" sz="1400" b="1" dirty="0"/>
              <a:t> - </a:t>
            </a:r>
            <a:r>
              <a:rPr lang="pl-PL" sz="1400" dirty="0"/>
              <a:t>pokazywanie korzyści płynących z edukacji, szkoleń, mobilności oraz współpracy europejskiej,</a:t>
            </a:r>
          </a:p>
          <a:p>
            <a:pPr marL="342900" indent="-342900" algn="just">
              <a:spcAft>
                <a:spcPts val="0"/>
              </a:spcAft>
              <a:buFont typeface="+mj-lt"/>
              <a:buAutoNum type="arabicPeriod" startAt="85"/>
            </a:pPr>
            <a:r>
              <a:rPr lang="pl-PL" sz="1400" b="1" dirty="0" err="1"/>
              <a:t>Edu</a:t>
            </a:r>
            <a:r>
              <a:rPr lang="pl-PL" sz="1400" b="1" dirty="0"/>
              <a:t>-mapa </a:t>
            </a:r>
            <a:r>
              <a:rPr lang="pl-PL" sz="1400" dirty="0"/>
              <a:t>– </a:t>
            </a:r>
            <a:r>
              <a:rPr lang="pl-PL" sz="1400" dirty="0" err="1"/>
              <a:t>zjęcia</a:t>
            </a:r>
            <a:r>
              <a:rPr lang="pl-PL" sz="1400" dirty="0"/>
              <a:t> terenowe,</a:t>
            </a:r>
          </a:p>
          <a:p>
            <a:pPr marL="342900" indent="-342900" algn="just">
              <a:spcAft>
                <a:spcPts val="0"/>
              </a:spcAft>
              <a:buFont typeface="+mj-lt"/>
              <a:buAutoNum type="arabicPeriod" startAt="85"/>
            </a:pPr>
            <a:r>
              <a:rPr lang="pl-PL" sz="1400" b="1" dirty="0"/>
              <a:t>Efektywne uczenie się w akcji </a:t>
            </a:r>
            <a:r>
              <a:rPr lang="pl-PL" sz="1400" dirty="0"/>
              <a:t>- wskazówki dotyczące zasad skutecznego uczenia się,</a:t>
            </a:r>
          </a:p>
          <a:p>
            <a:pPr marL="342900" indent="-342900" algn="just">
              <a:spcAft>
                <a:spcPts val="0"/>
              </a:spcAft>
              <a:buFont typeface="+mj-lt"/>
              <a:buAutoNum type="arabicPeriod" startAt="85"/>
            </a:pPr>
            <a:r>
              <a:rPr lang="pl-PL" sz="1400" b="1" dirty="0"/>
              <a:t>Warsztaty terapii zajęciowej </a:t>
            </a:r>
            <a:r>
              <a:rPr lang="pl-PL" sz="1400" dirty="0"/>
              <a:t>- aktywizacja społeczna i zawodowa osób niepełnosprawnych,</a:t>
            </a:r>
          </a:p>
          <a:p>
            <a:pPr marL="342900" indent="-342900" algn="just">
              <a:spcAft>
                <a:spcPts val="0"/>
              </a:spcAft>
              <a:buFont typeface="+mj-lt"/>
              <a:buAutoNum type="arabicPeriod" startAt="85"/>
            </a:pPr>
            <a:r>
              <a:rPr lang="pl-PL" sz="1400" b="1" dirty="0"/>
              <a:t>Sztuka emocji </a:t>
            </a:r>
            <a:r>
              <a:rPr lang="pl-PL" sz="1400" dirty="0"/>
              <a:t>- skierowanie uwagi i działania nauczycieli oraz dzieci w obszar emocji, wykorzystując do tego sztukę pod jej wszelakimi postaciami,</a:t>
            </a:r>
          </a:p>
          <a:p>
            <a:pPr marL="342900" indent="-342900" algn="just">
              <a:spcAft>
                <a:spcPts val="0"/>
              </a:spcAft>
              <a:buFont typeface="+mj-lt"/>
              <a:buAutoNum type="arabicPeriod" startAt="85"/>
            </a:pPr>
            <a:r>
              <a:rPr lang="pl-PL" sz="1400" b="1" dirty="0"/>
              <a:t>Szkoła do hymnu </a:t>
            </a:r>
            <a:r>
              <a:rPr lang="pl-PL" sz="1400" dirty="0"/>
              <a:t>- włączenie społeczności szkolnych we wspólne świętowanie rocznicy odzyskania przez Polskę niepodległości,</a:t>
            </a:r>
          </a:p>
          <a:p>
            <a:pPr marL="342900" indent="-342900" algn="just">
              <a:spcAft>
                <a:spcPts val="0"/>
              </a:spcAft>
              <a:buFont typeface="+mj-lt"/>
              <a:buAutoNum type="arabicPeriod" startAt="85"/>
            </a:pPr>
            <a:r>
              <a:rPr lang="pl-PL" sz="1400" b="1" dirty="0"/>
              <a:t>Wspólnie mocniejsi – Uczymy się przez integrację </a:t>
            </a:r>
            <a:r>
              <a:rPr lang="pl-PL" sz="1400" dirty="0"/>
              <a:t>- inicjatywa, która skupia się na rozwijaniu różnorodnych umiejętności i tworzeniu silniejszych więzi między uczestnikami; cele tego projektu to integracja zespołu klasowego, rozwijanie pasji, kreatywności oraz promowanie nauki i wrażliwości na różnice między ludźmi,</a:t>
            </a:r>
          </a:p>
          <a:p>
            <a:pPr marL="342900" indent="-342900" algn="just">
              <a:spcAft>
                <a:spcPts val="0"/>
              </a:spcAft>
              <a:buFont typeface="+mj-lt"/>
              <a:buAutoNum type="arabicPeriod" startAt="85"/>
            </a:pPr>
            <a:r>
              <a:rPr lang="pl-PL" sz="1400" b="1" dirty="0"/>
              <a:t>Kształtowanie kompetencji emocjonalno-społecznych </a:t>
            </a:r>
            <a:r>
              <a:rPr lang="pl-PL" sz="1400" dirty="0"/>
              <a:t>-</a:t>
            </a:r>
            <a:r>
              <a:rPr lang="pl-PL" sz="1400" b="1" dirty="0"/>
              <a:t> </a:t>
            </a:r>
            <a:r>
              <a:rPr lang="pl-PL" sz="1400" dirty="0"/>
              <a:t>modyfikacja zachowań na bardziej aprobowane społecznie. Zajęcia mają na celu poprawę funkcjonowania w sytuacjach społecznych przez zmianę zachowań nieakceptowanych na pożądane i społecznie akceptowane,</a:t>
            </a:r>
            <a:endParaRPr lang="pl-PL" sz="1400" b="1" dirty="0"/>
          </a:p>
          <a:p>
            <a:pPr marL="342900" indent="-342900" algn="just">
              <a:spcAft>
                <a:spcPts val="0"/>
              </a:spcAft>
              <a:buFont typeface="+mj-lt"/>
              <a:buAutoNum type="arabicPeriod" startAt="51"/>
            </a:pPr>
            <a:endParaRPr lang="pl-PL" sz="1400" b="1" dirty="0"/>
          </a:p>
          <a:p>
            <a:pPr marL="342900" indent="-342900" algn="just">
              <a:spcAft>
                <a:spcPts val="0"/>
              </a:spcAft>
              <a:buFont typeface="+mj-lt"/>
              <a:buAutoNum type="arabicPeriod" startAt="51"/>
            </a:pPr>
            <a:endParaRPr lang="pl-PL" sz="1400"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dirty="0"/>
          </a:p>
          <a:p>
            <a:pPr marL="342900" indent="-342900" algn="just">
              <a:lnSpc>
                <a:spcPct val="107000"/>
              </a:lnSpc>
              <a:spcAft>
                <a:spcPts val="800"/>
              </a:spcAft>
              <a:buFont typeface="+mj-lt"/>
              <a:buAutoNum type="arabicPeriod" startAt="36"/>
            </a:pPr>
            <a:endParaRPr lang="pl-PL" sz="1200" dirty="0">
              <a:solidFill>
                <a:prstClr val="black"/>
              </a:solidFill>
            </a:endParaRPr>
          </a:p>
          <a:p>
            <a:pPr marL="342900" indent="-342900" algn="just">
              <a:lnSpc>
                <a:spcPct val="107000"/>
              </a:lnSpc>
              <a:spcAft>
                <a:spcPts val="800"/>
              </a:spcAft>
              <a:buFont typeface="+mj-lt"/>
              <a:buAutoNum type="arabicPeriod" startAt="36"/>
            </a:pPr>
            <a:endParaRPr lang="pl-PL" sz="1400" b="1" dirty="0">
              <a:solidFill>
                <a:prstClr val="black"/>
              </a:solidFill>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buFont typeface="+mj-lt"/>
              <a:buAutoNum type="arabicPeriod" startAt="36"/>
            </a:pPr>
            <a:endParaRPr lang="pl-PL" sz="1400" dirty="0">
              <a:solidFill>
                <a:prstClr val="black"/>
              </a:solidFill>
            </a:endParaRPr>
          </a:p>
        </p:txBody>
      </p:sp>
    </p:spTree>
    <p:extLst>
      <p:ext uri="{BB962C8B-B14F-4D97-AF65-F5344CB8AC3E}">
        <p14:creationId xmlns:p14="http://schemas.microsoft.com/office/powerpoint/2010/main" val="13157093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71</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9273308"/>
          </a:xfrm>
          <a:prstGeom prst="rect">
            <a:avLst/>
          </a:prstGeom>
        </p:spPr>
        <p:txBody>
          <a:bodyPr wrap="square">
            <a:spAutoFit/>
          </a:bodyPr>
          <a:lstStyle/>
          <a:p>
            <a:pPr marL="342900" indent="-342900" algn="just">
              <a:spcAft>
                <a:spcPts val="0"/>
              </a:spcAft>
              <a:buFont typeface="+mj-lt"/>
              <a:buAutoNum type="arabicPeriod" startAt="96"/>
            </a:pPr>
            <a:r>
              <a:rPr lang="pl-PL" sz="1400" b="1" dirty="0"/>
              <a:t>Świadome korzystanie z mediów społecznościowych </a:t>
            </a:r>
            <a:r>
              <a:rPr lang="pl-PL" sz="1400" dirty="0"/>
              <a:t>– warsztaty z psychologiem,</a:t>
            </a:r>
          </a:p>
          <a:p>
            <a:pPr marL="342900" indent="-342900" algn="just">
              <a:spcAft>
                <a:spcPts val="0"/>
              </a:spcAft>
              <a:buFont typeface="+mj-lt"/>
              <a:buAutoNum type="arabicPeriod" startAt="96"/>
            </a:pPr>
            <a:r>
              <a:rPr lang="pl-PL" sz="1400" b="1" dirty="0"/>
              <a:t>Poznajmy się </a:t>
            </a:r>
            <a:r>
              <a:rPr lang="pl-PL" sz="1400" dirty="0"/>
              <a:t>– zajęcia zapoznawczo-adaptacyjne z psychologiem,</a:t>
            </a:r>
          </a:p>
          <a:p>
            <a:pPr marL="342900" indent="-342900" algn="just">
              <a:spcAft>
                <a:spcPts val="0"/>
              </a:spcAft>
              <a:buFont typeface="+mj-lt"/>
              <a:buAutoNum type="arabicPeriod" startAt="96"/>
            </a:pPr>
            <a:r>
              <a:rPr lang="pl-PL" sz="1400" b="1" dirty="0"/>
              <a:t>Warsztaty integracyjne wraz z ćwiczeniami komunikacyjnymi </a:t>
            </a:r>
            <a:r>
              <a:rPr lang="pl-PL" sz="1400" dirty="0"/>
              <a:t>– warsztaty z psychologiem,</a:t>
            </a:r>
          </a:p>
          <a:p>
            <a:pPr marL="342900" indent="-342900" algn="just">
              <a:spcAft>
                <a:spcPts val="0"/>
              </a:spcAft>
              <a:buFont typeface="+mj-lt"/>
              <a:buAutoNum type="arabicPeriod" startAt="96"/>
            </a:pPr>
            <a:r>
              <a:rPr lang="pl-PL" sz="1400" b="1" dirty="0"/>
              <a:t>Zajęcia z relaksacji </a:t>
            </a:r>
            <a:r>
              <a:rPr lang="pl-PL" sz="1400" dirty="0"/>
              <a:t>–</a:t>
            </a:r>
            <a:r>
              <a:rPr lang="pl-PL" sz="1400" b="1" dirty="0"/>
              <a:t> </a:t>
            </a:r>
            <a:r>
              <a:rPr lang="pl-PL" sz="1400" dirty="0"/>
              <a:t>osiągnięcie stanu relaksu poprzez złagodzenie napięć fizjologicznych oraz psychiczno-emocjonalnych,</a:t>
            </a:r>
          </a:p>
          <a:p>
            <a:pPr marL="342900" indent="-342900" algn="just">
              <a:spcAft>
                <a:spcPts val="0"/>
              </a:spcAft>
              <a:buFont typeface="+mj-lt"/>
              <a:buAutoNum type="arabicPeriod" startAt="96"/>
            </a:pPr>
            <a:r>
              <a:rPr lang="pl-PL" sz="1400" b="1" dirty="0"/>
              <a:t> Czym jest komunikacja </a:t>
            </a:r>
            <a:r>
              <a:rPr lang="pl-PL" sz="1400" dirty="0"/>
              <a:t>– zajęcia rozwijające zdolność trafnego nadawania i odczytywania przekazów, rozumienia intencji tych, z którymi się komunikujemy oraz precyzyjnego przekazywania naszych intencji innym,</a:t>
            </a:r>
          </a:p>
          <a:p>
            <a:pPr marL="342900" indent="-342900" algn="just">
              <a:spcAft>
                <a:spcPts val="0"/>
              </a:spcAft>
              <a:buFont typeface="+mj-lt"/>
              <a:buAutoNum type="arabicPeriod" startAt="96"/>
            </a:pPr>
            <a:r>
              <a:rPr lang="pl-PL" sz="1400" b="1" dirty="0"/>
              <a:t> Budowanie dobrych relacji </a:t>
            </a:r>
            <a:r>
              <a:rPr lang="pl-PL" sz="1400" dirty="0"/>
              <a:t>– warsztaty uczące wzajemnego szacunku, zaufania, empatycznego podejście do drugiego człowieka, próby zrozumienia, co chce nam przekazać, umiejętności współpracy, a nie rywalizacji,</a:t>
            </a:r>
          </a:p>
          <a:p>
            <a:pPr marL="342900" indent="-342900" algn="just">
              <a:spcAft>
                <a:spcPts val="0"/>
              </a:spcAft>
              <a:buFont typeface="+mj-lt"/>
              <a:buAutoNum type="arabicPeriod" startAt="96"/>
            </a:pPr>
            <a:r>
              <a:rPr lang="pl-PL" sz="1400" b="1" dirty="0"/>
              <a:t> Klasa jest jak pizza </a:t>
            </a:r>
            <a:r>
              <a:rPr lang="pl-PL" sz="1400" dirty="0"/>
              <a:t>-  warsztaty integrujące i rozwijające umiejętności społeczno-emocjonalne,</a:t>
            </a:r>
          </a:p>
          <a:p>
            <a:pPr marL="342900" indent="-342900" algn="just">
              <a:spcAft>
                <a:spcPts val="0"/>
              </a:spcAft>
              <a:buFont typeface="+mj-lt"/>
              <a:buAutoNum type="arabicPeriod" startAt="96"/>
            </a:pPr>
            <a:r>
              <a:rPr lang="pl-PL" sz="1400" b="1" dirty="0"/>
              <a:t> Można różnić się pozytywnie - </a:t>
            </a:r>
            <a:r>
              <a:rPr lang="pl-PL" sz="1400" dirty="0"/>
              <a:t>pokazanie w jaki sposób różnice i podobieństwa wpływają na nasz sposób myślenia i zachowania, a także ukazanie jak kształtują się uprzedzenia, stereotypy i przekonania</a:t>
            </a:r>
            <a:r>
              <a:rPr lang="pl-PL" sz="1400" b="1" dirty="0"/>
              <a:t> </a:t>
            </a:r>
          </a:p>
          <a:p>
            <a:pPr marL="342900" indent="-342900" algn="just">
              <a:spcAft>
                <a:spcPts val="0"/>
              </a:spcAft>
              <a:buFont typeface="+mj-lt"/>
              <a:buAutoNum type="arabicPeriod" startAt="96"/>
            </a:pPr>
            <a:r>
              <a:rPr lang="pl-PL" sz="1400" b="1" dirty="0"/>
              <a:t> Podobieństwa i różnice łączą nas </a:t>
            </a:r>
            <a:r>
              <a:rPr lang="pl-PL" sz="1400" dirty="0"/>
              <a:t>– warsztaty z psychologiem,</a:t>
            </a:r>
          </a:p>
          <a:p>
            <a:pPr marL="342900" indent="-342900" algn="just">
              <a:spcAft>
                <a:spcPts val="0"/>
              </a:spcAft>
              <a:buFont typeface="+mj-lt"/>
              <a:buAutoNum type="arabicPeriod" startAt="96"/>
            </a:pPr>
            <a:r>
              <a:rPr lang="pl-PL" sz="1400" b="1" dirty="0"/>
              <a:t> Razem do jednej bramki </a:t>
            </a:r>
            <a:r>
              <a:rPr lang="pl-PL" sz="1400" dirty="0"/>
              <a:t>– warsztaty integrujące zespół klasowy i uczące współpracy w grupie,</a:t>
            </a:r>
          </a:p>
          <a:p>
            <a:pPr marL="342900" indent="-342900" algn="just">
              <a:spcAft>
                <a:spcPts val="0"/>
              </a:spcAft>
              <a:buFont typeface="+mj-lt"/>
              <a:buAutoNum type="arabicPeriod" startAt="96"/>
            </a:pPr>
            <a:r>
              <a:rPr lang="pl-PL" sz="1400" b="1" dirty="0"/>
              <a:t> Czy </a:t>
            </a:r>
            <a:r>
              <a:rPr lang="pl-PL" sz="1400" b="1" dirty="0" err="1"/>
              <a:t>social</a:t>
            </a:r>
            <a:r>
              <a:rPr lang="pl-PL" sz="1400" b="1" dirty="0"/>
              <a:t> media mogą być toksyczne </a:t>
            </a:r>
            <a:r>
              <a:rPr lang="pl-PL" sz="1400" dirty="0"/>
              <a:t>– wyjaśnienie toksycznych zjawisk związanych z mediami społecznościowymi jak: </a:t>
            </a:r>
            <a:r>
              <a:rPr lang="pl-PL" sz="1400" dirty="0" err="1"/>
              <a:t>catfishing</a:t>
            </a:r>
            <a:r>
              <a:rPr lang="pl-PL" sz="1400" dirty="0"/>
              <a:t>, cyberbullying oraz multitasking,</a:t>
            </a:r>
          </a:p>
          <a:p>
            <a:pPr marL="342900" indent="-342900" algn="just">
              <a:spcAft>
                <a:spcPts val="0"/>
              </a:spcAft>
              <a:buFont typeface="+mj-lt"/>
              <a:buAutoNum type="arabicPeriod" startAt="96"/>
            </a:pPr>
            <a:r>
              <a:rPr lang="pl-PL" sz="1400" b="1" dirty="0"/>
              <a:t> Edukacja z Wojskiem </a:t>
            </a:r>
            <a:r>
              <a:rPr lang="pl-PL" sz="1400" dirty="0"/>
              <a:t>- podniesienie świadomości dzieci i młodzieży w obszarze bezpieczeństwa i obronności oraz kształtowanie podstawowych nawyków i umiejętności z zakresu obrony i ochrony ludności oraz zachowania w sytuacjach kryzysowych,</a:t>
            </a:r>
          </a:p>
          <a:p>
            <a:pPr marL="342900" indent="-342900" algn="just">
              <a:spcAft>
                <a:spcPts val="0"/>
              </a:spcAft>
              <a:buFont typeface="+mj-lt"/>
              <a:buAutoNum type="arabicPeriod" startAt="96"/>
            </a:pPr>
            <a:endParaRPr lang="pl-PL" sz="1400" b="1" dirty="0"/>
          </a:p>
          <a:p>
            <a:pPr marL="342900" indent="-342900" algn="just">
              <a:spcAft>
                <a:spcPts val="0"/>
              </a:spcAft>
              <a:buFont typeface="+mj-lt"/>
              <a:buAutoNum type="arabicPeriod" startAt="96"/>
            </a:pPr>
            <a:endParaRPr lang="pl-PL" sz="1400" dirty="0"/>
          </a:p>
          <a:p>
            <a:pPr marL="342900" indent="-342900" algn="just">
              <a:spcAft>
                <a:spcPts val="0"/>
              </a:spcAft>
              <a:buFont typeface="+mj-lt"/>
              <a:buAutoNum type="arabicPeriod" startAt="51"/>
            </a:pPr>
            <a:endParaRPr lang="pl-PL" sz="1400" b="1" dirty="0"/>
          </a:p>
          <a:p>
            <a:pPr marL="342900" indent="-342900" algn="just">
              <a:spcAft>
                <a:spcPts val="0"/>
              </a:spcAft>
              <a:buFont typeface="+mj-lt"/>
              <a:buAutoNum type="arabicPeriod" startAt="51"/>
            </a:pPr>
            <a:endParaRPr lang="pl-PL" sz="1400"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dirty="0"/>
          </a:p>
          <a:p>
            <a:pPr marL="342900" indent="-342900" algn="just">
              <a:lnSpc>
                <a:spcPct val="107000"/>
              </a:lnSpc>
              <a:spcAft>
                <a:spcPts val="800"/>
              </a:spcAft>
              <a:buFont typeface="+mj-lt"/>
              <a:buAutoNum type="arabicPeriod" startAt="36"/>
            </a:pPr>
            <a:endParaRPr lang="pl-PL" sz="1200" dirty="0">
              <a:solidFill>
                <a:prstClr val="black"/>
              </a:solidFill>
            </a:endParaRPr>
          </a:p>
          <a:p>
            <a:pPr marL="342900" indent="-342900" algn="just">
              <a:lnSpc>
                <a:spcPct val="107000"/>
              </a:lnSpc>
              <a:spcAft>
                <a:spcPts val="800"/>
              </a:spcAft>
              <a:buFont typeface="+mj-lt"/>
              <a:buAutoNum type="arabicPeriod" startAt="36"/>
            </a:pPr>
            <a:endParaRPr lang="pl-PL" sz="1400" b="1" dirty="0">
              <a:solidFill>
                <a:prstClr val="black"/>
              </a:solidFill>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buFont typeface="+mj-lt"/>
              <a:buAutoNum type="arabicPeriod" startAt="36"/>
            </a:pPr>
            <a:endParaRPr lang="pl-PL" sz="1400" dirty="0">
              <a:solidFill>
                <a:prstClr val="black"/>
              </a:solidFill>
            </a:endParaRPr>
          </a:p>
        </p:txBody>
      </p:sp>
    </p:spTree>
    <p:extLst>
      <p:ext uri="{BB962C8B-B14F-4D97-AF65-F5344CB8AC3E}">
        <p14:creationId xmlns:p14="http://schemas.microsoft.com/office/powerpoint/2010/main" val="16196467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72</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9827306"/>
          </a:xfrm>
          <a:prstGeom prst="rect">
            <a:avLst/>
          </a:prstGeom>
        </p:spPr>
        <p:txBody>
          <a:bodyPr wrap="square">
            <a:spAutoFit/>
          </a:bodyPr>
          <a:lstStyle/>
          <a:p>
            <a:pPr marL="342900" indent="-342900" algn="just">
              <a:spcAft>
                <a:spcPts val="0"/>
              </a:spcAft>
              <a:buFont typeface="+mj-lt"/>
              <a:buAutoNum type="arabicPeriod" startAt="108"/>
            </a:pPr>
            <a:r>
              <a:rPr lang="pl-PL" sz="1400" b="1" dirty="0"/>
              <a:t> Zdrowo jem, więcej wiem </a:t>
            </a:r>
            <a:r>
              <a:rPr lang="pl-PL" sz="1400" dirty="0"/>
              <a:t>– projekt edukacyjny o zdrowym żywieniu,</a:t>
            </a:r>
          </a:p>
          <a:p>
            <a:pPr marL="342900" indent="-342900" algn="just">
              <a:spcAft>
                <a:spcPts val="0"/>
              </a:spcAft>
              <a:buFont typeface="+mj-lt"/>
              <a:buAutoNum type="arabicPeriod" startAt="108"/>
            </a:pPr>
            <a:r>
              <a:rPr lang="pl-PL" sz="1400" b="1" dirty="0"/>
              <a:t> Czytamy z sercem </a:t>
            </a:r>
            <a:r>
              <a:rPr lang="pl-PL" sz="1400" dirty="0"/>
              <a:t>– promocja literatury i czytelnictwa, ale również poszerzanie wiedzy na temat budowy, funkcjonowania, chorób serca, rozwijanie wrażliwości na cierpienie i potrzeby osób chorych oraz propagowanie zdrowego stylu życia jako jednej z form przeciwdziałania chorobom układu sercowo-naczyniowego,</a:t>
            </a:r>
          </a:p>
          <a:p>
            <a:pPr marL="342900" indent="-342900" algn="just">
              <a:spcAft>
                <a:spcPts val="0"/>
              </a:spcAft>
              <a:buFont typeface="+mj-lt"/>
              <a:buAutoNum type="arabicPeriod" startAt="108"/>
            </a:pPr>
            <a:r>
              <a:rPr lang="pl-PL" sz="1400" b="1" dirty="0"/>
              <a:t> Ratownicy czytelnictwa </a:t>
            </a:r>
            <a:r>
              <a:rPr lang="pl-PL" sz="1400" dirty="0"/>
              <a:t>- ogólnopolska inicjatywa skupiająca nauczycieli i bibliotekarzy, którzy wspólnie działają na rzecz promowania czytania wśród dzieci i młodzieży,</a:t>
            </a:r>
          </a:p>
          <a:p>
            <a:pPr marL="342900" indent="-342900" algn="just">
              <a:spcAft>
                <a:spcPts val="0"/>
              </a:spcAft>
              <a:buFont typeface="+mj-lt"/>
              <a:buAutoNum type="arabicPeriod" startAt="108"/>
            </a:pPr>
            <a:r>
              <a:rPr lang="pl-PL" sz="1400" b="1" dirty="0"/>
              <a:t> </a:t>
            </a:r>
            <a:r>
              <a:rPr lang="pl-PL" sz="1400" b="1" dirty="0" err="1"/>
              <a:t>Świetliczaki</a:t>
            </a:r>
            <a:r>
              <a:rPr lang="pl-PL" sz="1400" b="1" dirty="0"/>
              <a:t> na tropie… przysłów </a:t>
            </a:r>
            <a:r>
              <a:rPr lang="pl-PL" sz="1400" dirty="0"/>
              <a:t>-</a:t>
            </a:r>
            <a:r>
              <a:rPr lang="pl-PL" sz="1400" b="1" dirty="0"/>
              <a:t> </a:t>
            </a:r>
            <a:r>
              <a:rPr lang="pl-PL" sz="1400" dirty="0"/>
              <a:t>podopieczni świetlicy szkolnej poznają polskie przysłowia i ich znaczenia, rozwijają umiejętności stosowania zdobytej wiedzy w praktyce, uwrażliwiają się  na piękno i różnorodność języka,</a:t>
            </a:r>
          </a:p>
          <a:p>
            <a:pPr marL="342900" indent="-342900" algn="just">
              <a:spcAft>
                <a:spcPts val="0"/>
              </a:spcAft>
              <a:buFont typeface="+mj-lt"/>
              <a:buAutoNum type="arabicPeriod" startAt="108"/>
            </a:pPr>
            <a:r>
              <a:rPr lang="pl-PL" sz="1400" b="1" dirty="0"/>
              <a:t> Wirtualne podróże </a:t>
            </a:r>
            <a:r>
              <a:rPr lang="pl-PL" sz="1400" dirty="0"/>
              <a:t>-</a:t>
            </a:r>
            <a:r>
              <a:rPr lang="pl-PL" sz="1400" b="1" dirty="0"/>
              <a:t> </a:t>
            </a:r>
            <a:r>
              <a:rPr lang="pl-PL" sz="1400" dirty="0"/>
              <a:t>pobudzenie aktywności poznawczej dzieci poprzez udział we wspólnych działaniach, zachęcenie do zdobywania wiedzy o świecie i świadomego podróżowania,</a:t>
            </a:r>
          </a:p>
          <a:p>
            <a:pPr marL="342900" indent="-342900" algn="just">
              <a:spcAft>
                <a:spcPts val="0"/>
              </a:spcAft>
              <a:buFont typeface="+mj-lt"/>
              <a:buAutoNum type="arabicPeriod" startAt="108"/>
            </a:pPr>
            <a:r>
              <a:rPr lang="pl-PL" sz="1400" b="1" dirty="0"/>
              <a:t> Przyjaciele </a:t>
            </a:r>
            <a:r>
              <a:rPr lang="pl-PL" sz="1400" b="1" dirty="0" err="1"/>
              <a:t>Zippiego</a:t>
            </a:r>
            <a:r>
              <a:rPr lang="pl-PL" sz="1400" b="1" dirty="0"/>
              <a:t> </a:t>
            </a:r>
            <a:r>
              <a:rPr lang="pl-PL" sz="1400" dirty="0"/>
              <a:t>-</a:t>
            </a:r>
            <a:r>
              <a:rPr lang="pl-PL" sz="1400" b="1" dirty="0"/>
              <a:t> </a:t>
            </a:r>
            <a:r>
              <a:rPr lang="pl-PL" sz="1400" dirty="0"/>
              <a:t>międzynarodowy program promocji zdrowia psychicznego, który kształtuje i rozwija umiejętności psychospołeczne u małych dzieci w wieku 5-8 lat; uczy różnych sposobów radzenia sobie z trudnościami i wykorzystywania nabytych umiejętności w codziennym życiu oraz doskonali relacje dzieci z innymi ludźmi</a:t>
            </a:r>
            <a:r>
              <a:rPr lang="pl-PL" sz="1400" b="1" dirty="0"/>
              <a:t>,</a:t>
            </a:r>
          </a:p>
          <a:p>
            <a:pPr marL="342900" indent="-342900" algn="just">
              <a:spcAft>
                <a:spcPts val="0"/>
              </a:spcAft>
              <a:buFont typeface="+mj-lt"/>
              <a:buAutoNum type="arabicPeriod" startAt="108"/>
            </a:pPr>
            <a:r>
              <a:rPr lang="pl-PL" sz="1400" b="1" dirty="0"/>
              <a:t> Bądź kumplem, nie dokuczaj </a:t>
            </a:r>
            <a:r>
              <a:rPr lang="pl-PL" sz="1400" dirty="0"/>
              <a:t>-</a:t>
            </a:r>
            <a:r>
              <a:rPr lang="pl-PL" sz="1400" b="1" dirty="0"/>
              <a:t> c</a:t>
            </a:r>
            <a:r>
              <a:rPr lang="pl-PL" sz="1400" dirty="0"/>
              <a:t>elem zajęć jest przedstawienie i wytłumaczenie dzieciom problemu dokuczania oraz sposobów radzenia sobie z nim,</a:t>
            </a:r>
            <a:r>
              <a:rPr lang="pl-PL" sz="1400" b="1" dirty="0"/>
              <a:t> </a:t>
            </a:r>
          </a:p>
          <a:p>
            <a:pPr marL="342900" indent="-342900" algn="just">
              <a:spcAft>
                <a:spcPts val="0"/>
              </a:spcAft>
              <a:buFont typeface="+mj-lt"/>
              <a:buAutoNum type="arabicPeriod" startAt="108"/>
            </a:pPr>
            <a:r>
              <a:rPr lang="pl-PL" sz="1400" b="1" dirty="0"/>
              <a:t> Dzień pustej klasy </a:t>
            </a:r>
            <a:r>
              <a:rPr lang="pl-PL" sz="1400" dirty="0"/>
              <a:t>- tego dnia dzieci i młodzież, wspólnie ze swoimi nauczycielami, zamienią naukę w klasie na rzecz nauki w przyrodzie,</a:t>
            </a:r>
            <a:r>
              <a:rPr lang="pl-PL" sz="1400" b="1" dirty="0"/>
              <a:t> </a:t>
            </a:r>
          </a:p>
          <a:p>
            <a:pPr marL="342900" indent="-342900" algn="just">
              <a:spcAft>
                <a:spcPts val="0"/>
              </a:spcAft>
              <a:buFont typeface="+mj-lt"/>
              <a:buAutoNum type="arabicPeriod" startAt="108"/>
            </a:pPr>
            <a:r>
              <a:rPr lang="pl-PL" sz="1400" b="1" dirty="0"/>
              <a:t> Wkręceni w czytanie </a:t>
            </a:r>
            <a:r>
              <a:rPr lang="pl-PL" sz="1400" dirty="0"/>
              <a:t>- kształcenie nawyków czytelniczych uczniów, rozwijanie i poszerzanie wiedzy o świecie, wspomaganie rozwoju emocjonalnego i moralnego dzieci oraz kształtowanie postaw dziecka,</a:t>
            </a:r>
          </a:p>
          <a:p>
            <a:pPr marL="342900" indent="-342900" algn="just">
              <a:spcAft>
                <a:spcPts val="0"/>
              </a:spcAft>
              <a:buFont typeface="+mj-lt"/>
              <a:buAutoNum type="arabicPeriod" startAt="108"/>
            </a:pPr>
            <a:endParaRPr lang="pl-PL" sz="1400" b="1" dirty="0"/>
          </a:p>
          <a:p>
            <a:pPr marL="342900" indent="-342900" algn="just">
              <a:spcAft>
                <a:spcPts val="0"/>
              </a:spcAft>
              <a:buFont typeface="+mj-lt"/>
              <a:buAutoNum type="arabicPeriod" startAt="108"/>
            </a:pPr>
            <a:endParaRPr lang="pl-PL" sz="1400" dirty="0"/>
          </a:p>
          <a:p>
            <a:pPr marL="342900" indent="-342900" algn="just">
              <a:spcAft>
                <a:spcPts val="0"/>
              </a:spcAft>
              <a:buFont typeface="+mj-lt"/>
              <a:buAutoNum type="arabicPeriod" startAt="51"/>
            </a:pPr>
            <a:endParaRPr lang="pl-PL" sz="1400" b="1" dirty="0"/>
          </a:p>
          <a:p>
            <a:pPr marL="342900" indent="-342900" algn="just">
              <a:spcAft>
                <a:spcPts val="0"/>
              </a:spcAft>
              <a:buFont typeface="+mj-lt"/>
              <a:buAutoNum type="arabicPeriod" startAt="51"/>
            </a:pPr>
            <a:endParaRPr lang="pl-PL" sz="1400"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dirty="0"/>
          </a:p>
          <a:p>
            <a:pPr marL="342900" indent="-342900" algn="just">
              <a:lnSpc>
                <a:spcPct val="107000"/>
              </a:lnSpc>
              <a:spcAft>
                <a:spcPts val="800"/>
              </a:spcAft>
              <a:buFont typeface="+mj-lt"/>
              <a:buAutoNum type="arabicPeriod" startAt="36"/>
            </a:pPr>
            <a:endParaRPr lang="pl-PL" sz="1200" dirty="0">
              <a:solidFill>
                <a:prstClr val="black"/>
              </a:solidFill>
            </a:endParaRPr>
          </a:p>
          <a:p>
            <a:pPr marL="342900" indent="-342900" algn="just">
              <a:lnSpc>
                <a:spcPct val="107000"/>
              </a:lnSpc>
              <a:spcAft>
                <a:spcPts val="800"/>
              </a:spcAft>
              <a:buFont typeface="+mj-lt"/>
              <a:buAutoNum type="arabicPeriod" startAt="36"/>
            </a:pPr>
            <a:endParaRPr lang="pl-PL" sz="1400" b="1" dirty="0">
              <a:solidFill>
                <a:prstClr val="black"/>
              </a:solidFill>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buFont typeface="+mj-lt"/>
              <a:buAutoNum type="arabicPeriod" startAt="36"/>
            </a:pPr>
            <a:endParaRPr lang="pl-PL" sz="1400" dirty="0">
              <a:solidFill>
                <a:prstClr val="black"/>
              </a:solidFill>
            </a:endParaRPr>
          </a:p>
        </p:txBody>
      </p:sp>
    </p:spTree>
    <p:extLst>
      <p:ext uri="{BB962C8B-B14F-4D97-AF65-F5344CB8AC3E}">
        <p14:creationId xmlns:p14="http://schemas.microsoft.com/office/powerpoint/2010/main" val="13751480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73</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9396418"/>
          </a:xfrm>
          <a:prstGeom prst="rect">
            <a:avLst/>
          </a:prstGeom>
        </p:spPr>
        <p:txBody>
          <a:bodyPr wrap="square">
            <a:spAutoFit/>
          </a:bodyPr>
          <a:lstStyle/>
          <a:p>
            <a:pPr marL="342900" indent="-342900" algn="just">
              <a:spcAft>
                <a:spcPts val="0"/>
              </a:spcAft>
              <a:buFont typeface="+mj-lt"/>
              <a:buAutoNum type="arabicPeriod" startAt="117"/>
            </a:pPr>
            <a:r>
              <a:rPr lang="pl-PL" sz="1400" b="1" dirty="0"/>
              <a:t> E-</a:t>
            </a:r>
            <a:r>
              <a:rPr lang="pl-PL" sz="1400" b="1" dirty="0" err="1"/>
              <a:t>Twinning</a:t>
            </a:r>
            <a:r>
              <a:rPr lang="pl-PL" sz="1400" b="1" dirty="0"/>
              <a:t> </a:t>
            </a:r>
            <a:r>
              <a:rPr lang="pl-PL" sz="1400" b="1" dirty="0" err="1"/>
              <a:t>Christmas</a:t>
            </a:r>
            <a:r>
              <a:rPr lang="pl-PL" sz="1400" b="1" dirty="0"/>
              <a:t> </a:t>
            </a:r>
            <a:r>
              <a:rPr lang="pl-PL" sz="1400" b="1" dirty="0" err="1"/>
              <a:t>Dove</a:t>
            </a:r>
            <a:r>
              <a:rPr lang="pl-PL" sz="1400" b="1" dirty="0"/>
              <a:t> </a:t>
            </a:r>
            <a:r>
              <a:rPr lang="pl-PL" sz="1400" dirty="0"/>
              <a:t>- </a:t>
            </a:r>
            <a:r>
              <a:rPr lang="pl-PL" sz="1400" b="1" dirty="0"/>
              <a:t>c</a:t>
            </a:r>
            <a:r>
              <a:rPr lang="pl-PL" sz="1400" dirty="0"/>
              <a:t>elem projektu było poznanie tradycji bożonarodzeniowych z państw europejskich,</a:t>
            </a:r>
          </a:p>
          <a:p>
            <a:pPr marL="342900" indent="-342900" algn="just">
              <a:spcAft>
                <a:spcPts val="0"/>
              </a:spcAft>
              <a:buFont typeface="+mj-lt"/>
              <a:buAutoNum type="arabicPeriod" startAt="117"/>
            </a:pPr>
            <a:r>
              <a:rPr lang="pl-PL" sz="1400" b="1" dirty="0"/>
              <a:t> Liczenie wróbli i mazurków </a:t>
            </a:r>
            <a:r>
              <a:rPr lang="pl-PL" sz="1400" dirty="0"/>
              <a:t>- zwrócenie uwagi na problemy, z jakimi borykają się ptaki w miastach,</a:t>
            </a:r>
            <a:r>
              <a:rPr lang="pl-PL" sz="1400" b="1" dirty="0"/>
              <a:t> </a:t>
            </a:r>
          </a:p>
          <a:p>
            <a:pPr marL="342900" indent="-342900" algn="just">
              <a:spcAft>
                <a:spcPts val="0"/>
              </a:spcAft>
              <a:buFont typeface="+mj-lt"/>
              <a:buAutoNum type="arabicPeriod" startAt="117"/>
            </a:pPr>
            <a:r>
              <a:rPr lang="pl-PL" sz="1400" b="1" dirty="0"/>
              <a:t> Słowa mają moc </a:t>
            </a:r>
            <a:r>
              <a:rPr lang="pl-PL" sz="1400" dirty="0"/>
              <a:t>-</a:t>
            </a:r>
            <a:r>
              <a:rPr lang="pl-PL" sz="1400" b="1" dirty="0"/>
              <a:t> </a:t>
            </a:r>
            <a:r>
              <a:rPr lang="pl-PL" sz="1400" dirty="0"/>
              <a:t>praca nad rozwojem kompetencji miękkich: empatii, umiejętności pracy w zespole, kreatywności, komunikatywności,</a:t>
            </a:r>
          </a:p>
          <a:p>
            <a:pPr marL="342900" indent="-342900" algn="just">
              <a:spcAft>
                <a:spcPts val="0"/>
              </a:spcAft>
              <a:buFont typeface="+mj-lt"/>
              <a:buAutoNum type="arabicPeriod" startAt="117"/>
            </a:pPr>
            <a:r>
              <a:rPr lang="pl-PL" sz="1400" b="1" dirty="0"/>
              <a:t> Dzieci listy piszą </a:t>
            </a:r>
            <a:r>
              <a:rPr lang="pl-PL" sz="1400" dirty="0"/>
              <a:t>- wymiana listów między szkołami polonijnymi z różnych zakątków świata, praktyczna lekcja pisania listów, nauka wrażliwości, empatii oraz wzbudzanie wśród dzieci ciekawości świata i drugiego człowieka,</a:t>
            </a:r>
            <a:endParaRPr lang="pl-PL" sz="1400" b="1" dirty="0"/>
          </a:p>
          <a:p>
            <a:pPr marL="342900" indent="-342900" algn="just">
              <a:spcAft>
                <a:spcPts val="0"/>
              </a:spcAft>
              <a:buFont typeface="+mj-lt"/>
              <a:buAutoNum type="arabicPeriod" startAt="117"/>
            </a:pPr>
            <a:r>
              <a:rPr lang="pl-PL" sz="1400" b="1" dirty="0"/>
              <a:t> Dzień Bibliotekarza </a:t>
            </a:r>
            <a:r>
              <a:rPr lang="pl-PL" sz="1400" dirty="0"/>
              <a:t>– konkurs na najciekawsze przebranie za bohatera literackiego,</a:t>
            </a:r>
          </a:p>
          <a:p>
            <a:pPr marL="342900" indent="-342900" algn="just">
              <a:spcAft>
                <a:spcPts val="0"/>
              </a:spcAft>
              <a:buFont typeface="+mj-lt"/>
              <a:buAutoNum type="arabicPeriod" startAt="117"/>
            </a:pPr>
            <a:r>
              <a:rPr lang="pl-PL" sz="1400" b="1" dirty="0"/>
              <a:t> Festiwal Piosenki Dziecięcej i Młodzieżowej </a:t>
            </a:r>
            <a:r>
              <a:rPr lang="pl-PL" sz="1400" dirty="0"/>
              <a:t>- popularyzacja śpiewania piosenek wśród dzieci i młodzieży; wymiana pomysłów i doświadczeń w zakresie upowszechniania śpiewu; promowanie dziecięcej twórczości muzycznej,</a:t>
            </a:r>
          </a:p>
          <a:p>
            <a:pPr marL="342900" indent="-342900" algn="just">
              <a:spcAft>
                <a:spcPts val="0"/>
              </a:spcAft>
              <a:buFont typeface="+mj-lt"/>
              <a:buAutoNum type="arabicPeriod" startAt="117"/>
            </a:pPr>
            <a:r>
              <a:rPr lang="pl-PL" sz="1400" b="1" dirty="0"/>
              <a:t> Wielki Szkolny Konkurs Ortograficzny </a:t>
            </a:r>
            <a:r>
              <a:rPr lang="pl-PL" sz="1400" dirty="0"/>
              <a:t>- propagowanie idei poprawnej pisowni, dbałość o czystość i poprawność języka polskiego, motywowanie uczniów do doskonalenia własnych umiejętności w zakresie ortografii oraz zastosowanie w praktyce poznanych zasad ortograficznych,</a:t>
            </a:r>
          </a:p>
          <a:p>
            <a:pPr marL="342900" indent="-342900" algn="just">
              <a:spcAft>
                <a:spcPts val="0"/>
              </a:spcAft>
              <a:buFont typeface="+mj-lt"/>
              <a:buAutoNum type="arabicPeriod" startAt="117"/>
            </a:pPr>
            <a:r>
              <a:rPr lang="pl-PL" sz="1400" b="1" dirty="0"/>
              <a:t> Leśne inspiracje </a:t>
            </a:r>
            <a:r>
              <a:rPr lang="pl-PL" sz="1400" dirty="0"/>
              <a:t>- kształtowanie postaw szacunku do przyrody oraz odpowiedzialności za jej stan, wzbudzenie zainteresowania młodzieży bogactwem świata przyrody,</a:t>
            </a:r>
          </a:p>
          <a:p>
            <a:pPr marL="342900" indent="-342900" algn="just">
              <a:spcAft>
                <a:spcPts val="0"/>
              </a:spcAft>
              <a:buFont typeface="+mj-lt"/>
              <a:buAutoNum type="arabicPeriod" startAt="117"/>
            </a:pPr>
            <a:r>
              <a:rPr lang="pl-PL" sz="1400" b="1" dirty="0"/>
              <a:t> </a:t>
            </a:r>
            <a:r>
              <a:rPr lang="pl-PL" sz="1400" b="1" dirty="0" err="1"/>
              <a:t>Supermoce</a:t>
            </a:r>
            <a:r>
              <a:rPr lang="pl-PL" sz="1400" b="1" dirty="0"/>
              <a:t> ma każdy zwierz, czy Ty też </a:t>
            </a:r>
            <a:r>
              <a:rPr lang="pl-PL" sz="1400" dirty="0"/>
              <a:t>-</a:t>
            </a:r>
            <a:r>
              <a:rPr lang="pl-PL" sz="1400" b="1" dirty="0"/>
              <a:t> </a:t>
            </a:r>
            <a:r>
              <a:rPr lang="pl-PL" sz="1400" dirty="0"/>
              <a:t>lepsze poznanie siebie, uświadomienie uczniom ich mocnych stron, zaprezentowanie uczniowskich talentów,</a:t>
            </a:r>
          </a:p>
          <a:p>
            <a:pPr marL="342900" indent="-342900" algn="just">
              <a:spcAft>
                <a:spcPts val="0"/>
              </a:spcAft>
              <a:buFont typeface="+mj-lt"/>
              <a:buAutoNum type="arabicPeriod" startAt="117"/>
            </a:pPr>
            <a:r>
              <a:rPr lang="pl-PL" sz="1400" b="1" dirty="0"/>
              <a:t> </a:t>
            </a:r>
            <a:r>
              <a:rPr lang="pl-PL" sz="1400" b="1" dirty="0" err="1"/>
              <a:t>BohaterON</a:t>
            </a:r>
            <a:r>
              <a:rPr lang="pl-PL" sz="1400" b="1" dirty="0"/>
              <a:t> </a:t>
            </a:r>
            <a:r>
              <a:rPr lang="pl-PL" sz="1400" dirty="0"/>
              <a:t>- upamiętnienie i uhonorowanie uczestników Powstania Warszawskiego oraz promocję historii Polski XX wieku,</a:t>
            </a:r>
          </a:p>
          <a:p>
            <a:pPr marL="342900" indent="-342900" algn="just">
              <a:spcAft>
                <a:spcPts val="0"/>
              </a:spcAft>
              <a:buFont typeface="+mj-lt"/>
              <a:buAutoNum type="arabicPeriod" startAt="117"/>
            </a:pPr>
            <a:endParaRPr lang="pl-PL" sz="1400" b="1" dirty="0"/>
          </a:p>
          <a:p>
            <a:pPr marL="342900" indent="-342900" algn="just">
              <a:spcAft>
                <a:spcPts val="0"/>
              </a:spcAft>
              <a:buFont typeface="+mj-lt"/>
              <a:buAutoNum type="arabicPeriod" startAt="117"/>
            </a:pPr>
            <a:endParaRPr lang="pl-PL" sz="1400" dirty="0"/>
          </a:p>
          <a:p>
            <a:pPr marL="342900" indent="-342900" algn="just">
              <a:spcAft>
                <a:spcPts val="0"/>
              </a:spcAft>
              <a:buFont typeface="+mj-lt"/>
              <a:buAutoNum type="arabicPeriod" startAt="51"/>
            </a:pPr>
            <a:endParaRPr lang="pl-PL" sz="1400" b="1" dirty="0"/>
          </a:p>
          <a:p>
            <a:pPr marL="342900" indent="-342900" algn="just">
              <a:spcAft>
                <a:spcPts val="0"/>
              </a:spcAft>
              <a:buFont typeface="+mj-lt"/>
              <a:buAutoNum type="arabicPeriod" startAt="51"/>
            </a:pPr>
            <a:endParaRPr lang="pl-PL" sz="1400"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dirty="0"/>
          </a:p>
          <a:p>
            <a:pPr marL="342900" indent="-342900" algn="just">
              <a:lnSpc>
                <a:spcPct val="107000"/>
              </a:lnSpc>
              <a:spcAft>
                <a:spcPts val="800"/>
              </a:spcAft>
              <a:buFont typeface="+mj-lt"/>
              <a:buAutoNum type="arabicPeriod" startAt="36"/>
            </a:pPr>
            <a:endParaRPr lang="pl-PL" sz="1200" dirty="0">
              <a:solidFill>
                <a:prstClr val="black"/>
              </a:solidFill>
            </a:endParaRPr>
          </a:p>
          <a:p>
            <a:pPr marL="342900" indent="-342900" algn="just">
              <a:lnSpc>
                <a:spcPct val="107000"/>
              </a:lnSpc>
              <a:spcAft>
                <a:spcPts val="800"/>
              </a:spcAft>
              <a:buFont typeface="+mj-lt"/>
              <a:buAutoNum type="arabicPeriod" startAt="36"/>
            </a:pPr>
            <a:endParaRPr lang="pl-PL" sz="1400" b="1" dirty="0">
              <a:solidFill>
                <a:prstClr val="black"/>
              </a:solidFill>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buFont typeface="+mj-lt"/>
              <a:buAutoNum type="arabicPeriod" startAt="36"/>
            </a:pPr>
            <a:endParaRPr lang="pl-PL" sz="1400" dirty="0">
              <a:solidFill>
                <a:prstClr val="black"/>
              </a:solidFill>
            </a:endParaRPr>
          </a:p>
        </p:txBody>
      </p:sp>
    </p:spTree>
    <p:extLst>
      <p:ext uri="{BB962C8B-B14F-4D97-AF65-F5344CB8AC3E}">
        <p14:creationId xmlns:p14="http://schemas.microsoft.com/office/powerpoint/2010/main" val="13440438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74</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9119420"/>
          </a:xfrm>
          <a:prstGeom prst="rect">
            <a:avLst/>
          </a:prstGeom>
        </p:spPr>
        <p:txBody>
          <a:bodyPr wrap="square">
            <a:spAutoFit/>
          </a:bodyPr>
          <a:lstStyle/>
          <a:p>
            <a:pPr marL="342900" indent="-342900" algn="just">
              <a:spcAft>
                <a:spcPts val="0"/>
              </a:spcAft>
              <a:buFont typeface="+mj-lt"/>
              <a:buAutoNum type="arabicPeriod" startAt="127"/>
            </a:pPr>
            <a:r>
              <a:rPr lang="pl-PL" sz="1400" b="1" dirty="0"/>
              <a:t> </a:t>
            </a:r>
            <a:r>
              <a:rPr lang="pl-PL" sz="1400" b="1" dirty="0" err="1"/>
              <a:t>TworzyMY</a:t>
            </a:r>
            <a:r>
              <a:rPr lang="pl-PL" sz="1400" b="1" dirty="0"/>
              <a:t> lepsze jutro </a:t>
            </a:r>
            <a:r>
              <a:rPr lang="pl-PL" sz="1400" dirty="0"/>
              <a:t>- program profilaktyczno-teatralny,</a:t>
            </a:r>
          </a:p>
          <a:p>
            <a:pPr marL="342900" indent="-342900" algn="just">
              <a:spcAft>
                <a:spcPts val="0"/>
              </a:spcAft>
              <a:buFont typeface="+mj-lt"/>
              <a:buAutoNum type="arabicPeriod" startAt="127"/>
            </a:pPr>
            <a:r>
              <a:rPr lang="pl-PL" sz="1400" b="1" dirty="0"/>
              <a:t> SKS (szkolny klub sportowy) </a:t>
            </a:r>
            <a:r>
              <a:rPr lang="pl-PL" sz="1400" dirty="0"/>
              <a:t>- stworzenie przestrzeni do dodatkowej aktywności fizycznej, </a:t>
            </a:r>
          </a:p>
          <a:p>
            <a:pPr marL="342900" indent="-342900" algn="just">
              <a:spcAft>
                <a:spcPts val="0"/>
              </a:spcAft>
              <a:buFont typeface="+mj-lt"/>
              <a:buAutoNum type="arabicPeriod" startAt="127"/>
            </a:pPr>
            <a:r>
              <a:rPr lang="pl-PL" sz="1400" b="1" dirty="0"/>
              <a:t> WOK (wiejski ośrodek koszykówki) </a:t>
            </a:r>
            <a:r>
              <a:rPr lang="pl-PL" sz="1400" dirty="0"/>
              <a:t>- wychowanie młodzieży poprzez sport, w duchu fair </a:t>
            </a:r>
            <a:r>
              <a:rPr lang="pl-PL" sz="1400" dirty="0" err="1"/>
              <a:t>play</a:t>
            </a:r>
            <a:r>
              <a:rPr lang="pl-PL" sz="1400" dirty="0"/>
              <a:t>, zdrowego współzawodnictwa oraz pracy w zespole,</a:t>
            </a:r>
          </a:p>
          <a:p>
            <a:pPr marL="342900" indent="-342900" algn="just">
              <a:spcAft>
                <a:spcPts val="0"/>
              </a:spcAft>
              <a:buFont typeface="+mj-lt"/>
              <a:buAutoNum type="arabicPeriod" startAt="127"/>
            </a:pPr>
            <a:r>
              <a:rPr lang="pl-PL" sz="1400" b="1" dirty="0"/>
              <a:t> Centrum Mistrzostwa Informatyki </a:t>
            </a:r>
            <a:r>
              <a:rPr lang="pl-PL" sz="1400" dirty="0"/>
              <a:t>- zajęcia realizowane z grantu Politechniki Warszawskiej</a:t>
            </a:r>
            <a:r>
              <a:rPr lang="pl-PL" sz="1400" b="1" dirty="0"/>
              <a:t> </a:t>
            </a:r>
            <a:r>
              <a:rPr lang="pl-PL" sz="1400" dirty="0"/>
              <a:t>- kółka algorytmiczne oraz kółka projektowe,</a:t>
            </a:r>
          </a:p>
          <a:p>
            <a:pPr marL="342900" indent="-342900" algn="just">
              <a:spcAft>
                <a:spcPts val="0"/>
              </a:spcAft>
              <a:buFont typeface="+mj-lt"/>
              <a:buAutoNum type="arabicPeriod" startAt="127"/>
            </a:pPr>
            <a:r>
              <a:rPr lang="pl-PL" sz="1400" b="1" dirty="0"/>
              <a:t> Piknik Naukowy </a:t>
            </a:r>
            <a:r>
              <a:rPr lang="pl-PL" dirty="0"/>
              <a:t>- </a:t>
            </a:r>
            <a:r>
              <a:rPr lang="pl-PL" sz="1400" dirty="0"/>
              <a:t>upowszechnianie wiedzy z różnych dyscyplin naukowych; piknik to najnowsze badania, kultowe eksperymenty, ciekawe warsztaty i zapierające dech w piersiach pokazy dla osób w każdym wieku,</a:t>
            </a:r>
          </a:p>
          <a:p>
            <a:pPr marL="342900" indent="-342900" algn="just">
              <a:spcAft>
                <a:spcPts val="0"/>
              </a:spcAft>
              <a:buFont typeface="+mj-lt"/>
              <a:buAutoNum type="arabicPeriod" startAt="127"/>
            </a:pPr>
            <a:r>
              <a:rPr lang="pl-PL" sz="1400" b="1" dirty="0"/>
              <a:t> Przestrzenie Dobrostanu </a:t>
            </a:r>
            <a:r>
              <a:rPr lang="pl-PL" sz="1400" dirty="0"/>
              <a:t>- grant dla szkół na dostosowanie przestrzeni, która będzie służyła większej dbałości o dobrostan psychiczny uczniów,</a:t>
            </a:r>
            <a:endParaRPr lang="pl-PL" sz="1400" b="1" dirty="0"/>
          </a:p>
          <a:p>
            <a:pPr marL="342900" indent="-342900" algn="just">
              <a:spcAft>
                <a:spcPts val="0"/>
              </a:spcAft>
              <a:buFont typeface="+mj-lt"/>
              <a:buAutoNum type="arabicPeriod" startAt="127"/>
            </a:pPr>
            <a:r>
              <a:rPr lang="pl-PL" sz="1400" b="1" dirty="0"/>
              <a:t> Kiermasz świąteczny </a:t>
            </a:r>
            <a:r>
              <a:rPr lang="pl-PL" sz="1400" dirty="0"/>
              <a:t>– promocja efektów dziecięcej twórczości manualnej, utrwalenie tradycji i zwyczajów związanych ze świętami, a także rozwijanie postawy zaangażowania na rzecz potrzebujących, pomocy, otwartości i wrażliwości na potrzeby innych,</a:t>
            </a:r>
          </a:p>
          <a:p>
            <a:pPr marL="342900" indent="-342900" algn="just">
              <a:spcAft>
                <a:spcPts val="0"/>
              </a:spcAft>
              <a:buFont typeface="+mj-lt"/>
              <a:buAutoNum type="arabicPeriod" startAt="127"/>
            </a:pPr>
            <a:r>
              <a:rPr lang="pl-PL" sz="1400" b="1" dirty="0"/>
              <a:t> Festiwal Małych Form Teatralnych </a:t>
            </a:r>
            <a:r>
              <a:rPr lang="pl-PL" sz="1400" dirty="0"/>
              <a:t>– kształtowanie wrażliwości artystycznej, możliwość prezentacji na profesjonalnej scenie,</a:t>
            </a:r>
          </a:p>
          <a:p>
            <a:pPr marL="342900" indent="-342900" algn="just">
              <a:spcAft>
                <a:spcPts val="0"/>
              </a:spcAft>
              <a:buFont typeface="+mj-lt"/>
              <a:buAutoNum type="arabicPeriod" startAt="127"/>
            </a:pPr>
            <a:r>
              <a:rPr lang="pl-PL" sz="1400" b="1" dirty="0"/>
              <a:t> Wolontariat </a:t>
            </a:r>
            <a:r>
              <a:rPr lang="pl-PL" sz="1400" dirty="0"/>
              <a:t>- wykorzystania własnych umiejętności i wiedzy, rozwinięcia zainteresowań, zdobycia nowych doświadczeń, możliwość bezinteresownej pracy na rzecz potrzebujących,</a:t>
            </a:r>
          </a:p>
          <a:p>
            <a:pPr marL="342900" indent="-342900" algn="just">
              <a:spcAft>
                <a:spcPts val="0"/>
              </a:spcAft>
              <a:buFont typeface="+mj-lt"/>
              <a:buAutoNum type="arabicPeriod" startAt="127"/>
            </a:pPr>
            <a:r>
              <a:rPr lang="pl-PL" sz="1400" b="1" dirty="0"/>
              <a:t>Drużyna Energii </a:t>
            </a:r>
            <a:r>
              <a:rPr lang="pl-PL" sz="1400" dirty="0"/>
              <a:t>– organizowanie kreatywnych zajęć wychowania fizycznego, spotkania z olimpijczykami, udział w zajęciach organizowanych przez Drużynę Energii,</a:t>
            </a:r>
          </a:p>
          <a:p>
            <a:pPr marL="342900" indent="-342900" algn="just">
              <a:spcAft>
                <a:spcPts val="0"/>
              </a:spcAft>
              <a:buFont typeface="+mj-lt"/>
              <a:buAutoNum type="arabicPeriod" startAt="127"/>
            </a:pPr>
            <a:r>
              <a:rPr lang="pl-PL" sz="1400" b="1" dirty="0"/>
              <a:t>Niepodległościowy QR </a:t>
            </a:r>
            <a:r>
              <a:rPr lang="pl-PL" sz="1400" dirty="0"/>
              <a:t>– kształtowanie postaw patriotycznych,</a:t>
            </a:r>
          </a:p>
          <a:p>
            <a:pPr marL="342900" indent="-342900" algn="just">
              <a:spcAft>
                <a:spcPts val="0"/>
              </a:spcAft>
              <a:buFont typeface="+mj-lt"/>
              <a:buAutoNum type="arabicPeriod" startAt="127"/>
            </a:pPr>
            <a:r>
              <a:rPr lang="pl-PL" sz="1400" b="1" dirty="0"/>
              <a:t>CODE WEEK </a:t>
            </a:r>
            <a:r>
              <a:rPr lang="pl-PL" sz="1400" dirty="0"/>
              <a:t>– akcja programowania dla uczniów,</a:t>
            </a:r>
          </a:p>
          <a:p>
            <a:pPr marL="342900" indent="-342900" algn="just">
              <a:spcAft>
                <a:spcPts val="0"/>
              </a:spcAft>
              <a:buFont typeface="+mj-lt"/>
              <a:buAutoNum type="arabicPeriod" startAt="127"/>
            </a:pPr>
            <a:endParaRPr lang="pl-PL" sz="1400" dirty="0"/>
          </a:p>
          <a:p>
            <a:pPr marL="342900" indent="-342900" algn="just">
              <a:spcAft>
                <a:spcPts val="0"/>
              </a:spcAft>
              <a:buFont typeface="+mj-lt"/>
              <a:buAutoNum type="arabicPeriod" startAt="51"/>
            </a:pPr>
            <a:endParaRPr lang="pl-PL" sz="1400" b="1" dirty="0"/>
          </a:p>
          <a:p>
            <a:pPr marL="342900" indent="-342900" algn="just">
              <a:spcAft>
                <a:spcPts val="0"/>
              </a:spcAft>
              <a:buFont typeface="+mj-lt"/>
              <a:buAutoNum type="arabicPeriod" startAt="51"/>
            </a:pPr>
            <a:endParaRPr lang="pl-PL" sz="1400"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dirty="0"/>
          </a:p>
          <a:p>
            <a:pPr marL="342900" indent="-342900" algn="just">
              <a:lnSpc>
                <a:spcPct val="107000"/>
              </a:lnSpc>
              <a:spcAft>
                <a:spcPts val="800"/>
              </a:spcAft>
              <a:buFont typeface="+mj-lt"/>
              <a:buAutoNum type="arabicPeriod" startAt="36"/>
            </a:pPr>
            <a:endParaRPr lang="pl-PL" sz="1200" dirty="0">
              <a:solidFill>
                <a:prstClr val="black"/>
              </a:solidFill>
            </a:endParaRPr>
          </a:p>
          <a:p>
            <a:pPr marL="342900" indent="-342900" algn="just">
              <a:lnSpc>
                <a:spcPct val="107000"/>
              </a:lnSpc>
              <a:spcAft>
                <a:spcPts val="800"/>
              </a:spcAft>
              <a:buFont typeface="+mj-lt"/>
              <a:buAutoNum type="arabicPeriod" startAt="36"/>
            </a:pPr>
            <a:endParaRPr lang="pl-PL" sz="1400" b="1" dirty="0">
              <a:solidFill>
                <a:prstClr val="black"/>
              </a:solidFill>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buFont typeface="+mj-lt"/>
              <a:buAutoNum type="arabicPeriod" startAt="36"/>
            </a:pPr>
            <a:endParaRPr lang="pl-PL" sz="1400" dirty="0">
              <a:solidFill>
                <a:prstClr val="black"/>
              </a:solidFill>
            </a:endParaRPr>
          </a:p>
        </p:txBody>
      </p:sp>
    </p:spTree>
    <p:extLst>
      <p:ext uri="{BB962C8B-B14F-4D97-AF65-F5344CB8AC3E}">
        <p14:creationId xmlns:p14="http://schemas.microsoft.com/office/powerpoint/2010/main" val="1077721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75</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9273308"/>
          </a:xfrm>
          <a:prstGeom prst="rect">
            <a:avLst/>
          </a:prstGeom>
        </p:spPr>
        <p:txBody>
          <a:bodyPr wrap="square">
            <a:spAutoFit/>
          </a:bodyPr>
          <a:lstStyle/>
          <a:p>
            <a:pPr marL="342900" indent="-342900" algn="just">
              <a:spcAft>
                <a:spcPts val="0"/>
              </a:spcAft>
              <a:buFont typeface="+mj-lt"/>
              <a:buAutoNum type="arabicPeriod" startAt="139"/>
            </a:pPr>
            <a:r>
              <a:rPr lang="pl-PL" sz="1400" b="1" dirty="0"/>
              <a:t> DBI Bezpieczny Internet </a:t>
            </a:r>
            <a:r>
              <a:rPr lang="pl-PL" sz="1400" dirty="0"/>
              <a:t>– program profilaktyczny skierowany do uczniów klas 4-8, mający na celu utrwalenie zasad bezpiecznego korzystania z Internetu,</a:t>
            </a:r>
            <a:endParaRPr lang="pl-PL" sz="1400" b="1" dirty="0"/>
          </a:p>
          <a:p>
            <a:pPr marL="342900" indent="-342900" algn="just">
              <a:spcAft>
                <a:spcPts val="0"/>
              </a:spcAft>
              <a:buFont typeface="+mj-lt"/>
              <a:buAutoNum type="arabicPeriod" startAt="139"/>
            </a:pPr>
            <a:r>
              <a:rPr lang="pl-PL" sz="1400" b="1" dirty="0"/>
              <a:t> Młode głowy </a:t>
            </a:r>
            <a:r>
              <a:rPr lang="pl-PL" sz="1400" dirty="0"/>
              <a:t>- normalizowanie rozmów o zdrowiu psychicznym, rozwijanie kompetencji emocjonalno-społecznych i samoświadomości wśród  młodzieży, profilaktyka zachowań autodestrukcyjnych poprzez edukację i zmianę postaw,</a:t>
            </a:r>
            <a:endParaRPr lang="pl-PL" sz="1400" b="1" dirty="0"/>
          </a:p>
          <a:p>
            <a:pPr marL="342900" indent="-342900" algn="just">
              <a:spcAft>
                <a:spcPts val="0"/>
              </a:spcAft>
              <a:buFont typeface="+mj-lt"/>
              <a:buAutoNum type="arabicPeriod" startAt="139"/>
            </a:pPr>
            <a:r>
              <a:rPr lang="pl-PL" sz="1400" b="1" dirty="0"/>
              <a:t> Bezpieczna droga do szkoły </a:t>
            </a:r>
            <a:r>
              <a:rPr lang="pl-PL" sz="1400" dirty="0"/>
              <a:t>– warsztaty profilaktyczne prowadzone przez Straż Miejską dla uczniów klas 1, utrwalanie prawidłowego poruszania się w ruchu pieszo-ulicznym,</a:t>
            </a:r>
          </a:p>
          <a:p>
            <a:pPr marL="342900" indent="-342900" algn="just">
              <a:spcAft>
                <a:spcPts val="0"/>
              </a:spcAft>
              <a:buFont typeface="+mj-lt"/>
              <a:buAutoNum type="arabicPeriod" startAt="139"/>
            </a:pPr>
            <a:r>
              <a:rPr lang="pl-PL" sz="1400" b="1" dirty="0"/>
              <a:t> Pho3nix </a:t>
            </a:r>
            <a:r>
              <a:rPr lang="pl-PL" sz="1400" b="1" dirty="0" err="1"/>
              <a:t>Acitve</a:t>
            </a:r>
            <a:r>
              <a:rPr lang="pl-PL" sz="1400" b="1" dirty="0"/>
              <a:t> School </a:t>
            </a:r>
            <a:r>
              <a:rPr lang="pl-PL" sz="1400" dirty="0"/>
              <a:t>- akcja sportowa, która ma na celu poruszyć dzieci z całej Polski oraz zaangażować je w inspirujące inicjatywy sportowe,</a:t>
            </a:r>
          </a:p>
          <a:p>
            <a:pPr marL="342900" indent="-342900" algn="just">
              <a:spcAft>
                <a:spcPts val="0"/>
              </a:spcAft>
              <a:buFont typeface="+mj-lt"/>
              <a:buAutoNum type="arabicPeriod" startAt="139"/>
            </a:pPr>
            <a:r>
              <a:rPr lang="pl-PL" sz="1400" b="1" dirty="0"/>
              <a:t> Dzień Uśmiechu</a:t>
            </a:r>
            <a:r>
              <a:rPr lang="pl-PL" sz="1400" dirty="0"/>
              <a:t> - śmiech rozluźnia i odstresowuje, przyczyniając się do wzmocnienia układu odpornościowego organizmu oraz stymuluje wydzielanie endorfin czyli hormonów szczęścia, </a:t>
            </a:r>
            <a:endParaRPr lang="pl-PL" sz="1400" b="1" dirty="0"/>
          </a:p>
          <a:p>
            <a:pPr marL="342900" indent="-342900" algn="just">
              <a:spcAft>
                <a:spcPts val="0"/>
              </a:spcAft>
              <a:buFont typeface="+mj-lt"/>
              <a:buAutoNum type="arabicPeriod" startAt="139"/>
            </a:pPr>
            <a:r>
              <a:rPr lang="pl-PL" sz="1400" b="1" dirty="0"/>
              <a:t> Dzień Głośnego Czytania </a:t>
            </a:r>
            <a:r>
              <a:rPr lang="pl-PL" sz="1400" dirty="0"/>
              <a:t>– uczniowie klas 4-8 czytają młodszym uczniom,</a:t>
            </a:r>
            <a:endParaRPr lang="pl-PL" sz="1400" b="1" dirty="0"/>
          </a:p>
          <a:p>
            <a:pPr marL="342900" indent="-342900" algn="just">
              <a:spcAft>
                <a:spcPts val="0"/>
              </a:spcAft>
              <a:buFont typeface="+mj-lt"/>
              <a:buAutoNum type="arabicPeriod" startAt="139"/>
            </a:pPr>
            <a:r>
              <a:rPr lang="pl-PL" sz="1400" b="1" dirty="0"/>
              <a:t> Terapia ręki </a:t>
            </a:r>
            <a:r>
              <a:rPr lang="pl-PL" sz="1400" dirty="0"/>
              <a:t>- usprawnianie całej ręki: od barku, przez ramię i przedramię, po nadgarstek, dłoń i palce; głównym celem działań podejmowanych w ramach terapii ręki jest udoskonalenie precyzyjnych ruchów dłoni i palców,</a:t>
            </a:r>
          </a:p>
          <a:p>
            <a:pPr marL="342900" indent="-342900" algn="just">
              <a:spcAft>
                <a:spcPts val="0"/>
              </a:spcAft>
              <a:buFont typeface="+mj-lt"/>
              <a:buAutoNum type="arabicPeriod" startAt="139"/>
            </a:pPr>
            <a:r>
              <a:rPr lang="pl-PL" sz="1400" b="1" dirty="0"/>
              <a:t> Zajęcia SI </a:t>
            </a:r>
            <a:r>
              <a:rPr lang="pl-PL" sz="1400" dirty="0"/>
              <a:t>- polegają na dostarczaniu dziecku kontrolowanej dawki doznań sensorycznych, których intensywność jest dostosowana do charakteru i nasilenia zaburzeń,</a:t>
            </a:r>
          </a:p>
          <a:p>
            <a:pPr marL="342900" indent="-342900" algn="just">
              <a:spcAft>
                <a:spcPts val="0"/>
              </a:spcAft>
              <a:buFont typeface="+mj-lt"/>
              <a:buAutoNum type="arabicPeriod" startAt="139"/>
            </a:pPr>
            <a:r>
              <a:rPr lang="pl-PL" sz="1400" b="1" dirty="0"/>
              <a:t> Międzynarodowy Dzień Przyjaźni </a:t>
            </a:r>
            <a:r>
              <a:rPr lang="pl-PL" sz="1400" dirty="0"/>
              <a:t>- ideą jest przyjaźń między narodami, krajami, kulturami i osobami fizycznymi, która może zainspirować wysiłki na rzecz pokoju i budować mosty między społecznościami,</a:t>
            </a:r>
          </a:p>
          <a:p>
            <a:pPr marL="342900" indent="-342900" algn="just">
              <a:spcAft>
                <a:spcPts val="0"/>
              </a:spcAft>
              <a:buFont typeface="+mj-lt"/>
              <a:buAutoNum type="arabicPeriod" startAt="139"/>
            </a:pPr>
            <a:r>
              <a:rPr lang="pl-PL" sz="1400" b="1" dirty="0"/>
              <a:t> Bezpieczna szkoła, bezpieczny uczeń </a:t>
            </a:r>
            <a:r>
              <a:rPr lang="pl-PL" sz="1400" dirty="0"/>
              <a:t>- popularyzacja wśród uczniów podstawowych zasad funkcjonowania państwa prawnego i społeczeństwa obywatelskiego, w tym norm współżycia, poszanowania praw jednostki, także ucznia-obywatela, przeciwdziałania patologiom, szerzenia tolerancji wobec ludzi o odmiennej kulturze, rasie, obyczajach oraz solidaryzmu społecznego,</a:t>
            </a:r>
          </a:p>
          <a:p>
            <a:pPr marL="342900" indent="-342900" algn="just">
              <a:spcAft>
                <a:spcPts val="0"/>
              </a:spcAft>
              <a:buFont typeface="+mj-lt"/>
              <a:buAutoNum type="arabicPeriod" startAt="51"/>
            </a:pPr>
            <a:endParaRPr lang="pl-PL" sz="1400" b="1" dirty="0"/>
          </a:p>
          <a:p>
            <a:pPr marL="342900" indent="-342900" algn="just">
              <a:spcAft>
                <a:spcPts val="0"/>
              </a:spcAft>
              <a:buFont typeface="+mj-lt"/>
              <a:buAutoNum type="arabicPeriod" startAt="51"/>
            </a:pPr>
            <a:endParaRPr lang="pl-PL" sz="1400"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dirty="0"/>
          </a:p>
          <a:p>
            <a:pPr marL="342900" indent="-342900" algn="just">
              <a:lnSpc>
                <a:spcPct val="107000"/>
              </a:lnSpc>
              <a:spcAft>
                <a:spcPts val="800"/>
              </a:spcAft>
              <a:buFont typeface="+mj-lt"/>
              <a:buAutoNum type="arabicPeriod" startAt="36"/>
            </a:pPr>
            <a:endParaRPr lang="pl-PL" sz="1200" dirty="0">
              <a:solidFill>
                <a:prstClr val="black"/>
              </a:solidFill>
            </a:endParaRPr>
          </a:p>
          <a:p>
            <a:pPr marL="342900" indent="-342900" algn="just">
              <a:lnSpc>
                <a:spcPct val="107000"/>
              </a:lnSpc>
              <a:spcAft>
                <a:spcPts val="800"/>
              </a:spcAft>
              <a:buFont typeface="+mj-lt"/>
              <a:buAutoNum type="arabicPeriod" startAt="36"/>
            </a:pPr>
            <a:endParaRPr lang="pl-PL" sz="1400" b="1" dirty="0">
              <a:solidFill>
                <a:prstClr val="black"/>
              </a:solidFill>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buFont typeface="+mj-lt"/>
              <a:buAutoNum type="arabicPeriod" startAt="36"/>
            </a:pPr>
            <a:endParaRPr lang="pl-PL" sz="1400" dirty="0">
              <a:solidFill>
                <a:prstClr val="black"/>
              </a:solidFill>
            </a:endParaRPr>
          </a:p>
        </p:txBody>
      </p:sp>
    </p:spTree>
    <p:extLst>
      <p:ext uri="{BB962C8B-B14F-4D97-AF65-F5344CB8AC3E}">
        <p14:creationId xmlns:p14="http://schemas.microsoft.com/office/powerpoint/2010/main" val="23880233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6"/>
          </p:nvPr>
        </p:nvSpPr>
        <p:spPr/>
        <p:txBody>
          <a:bodyPr/>
          <a:lstStyle/>
          <a:p>
            <a:pPr>
              <a:defRPr/>
            </a:pPr>
            <a:fld id="{9E62AE65-2BEA-4F93-83C2-4396EE12B3F2}" type="slidenum">
              <a:rPr lang="pl-PL" altLang="pl-PL" smtClean="0"/>
              <a:pPr>
                <a:defRPr/>
              </a:pPr>
              <a:t>76</a:t>
            </a:fld>
            <a:endParaRPr lang="pl-PL" altLang="pl-PL" dirty="0"/>
          </a:p>
        </p:txBody>
      </p:sp>
      <p:sp>
        <p:nvSpPr>
          <p:cNvPr id="5" name="Prostokąt 4"/>
          <p:cNvSpPr/>
          <p:nvPr/>
        </p:nvSpPr>
        <p:spPr>
          <a:xfrm>
            <a:off x="755576" y="260648"/>
            <a:ext cx="7632848" cy="1000274"/>
          </a:xfrm>
          <a:prstGeom prst="rect">
            <a:avLst/>
          </a:prstGeom>
        </p:spPr>
        <p:txBody>
          <a:bodyPr wrap="square">
            <a:spAutoFit/>
          </a:bodyPr>
          <a:lstStyle/>
          <a:p>
            <a:pPr marL="182880">
              <a:defRPr/>
            </a:pPr>
            <a:r>
              <a:rPr lang="pl-PL" sz="2000" b="1" dirty="0">
                <a:ln w="10160">
                  <a:noFill/>
                  <a:prstDash val="solid"/>
                </a:ln>
                <a:solidFill>
                  <a:srgbClr val="B4DCFA">
                    <a:lumMod val="25000"/>
                  </a:srgbClr>
                </a:solidFill>
              </a:rPr>
              <a:t>IV. INNE ZADANIA DOTYCZĄCE OBSZARU OŚWIATY</a:t>
            </a:r>
          </a:p>
          <a:p>
            <a:pPr marL="182880">
              <a:defRPr/>
            </a:pPr>
            <a:endParaRPr lang="pl-PL" sz="1100" b="1" dirty="0">
              <a:solidFill>
                <a:srgbClr val="B4DCFA">
                  <a:lumMod val="50000"/>
                </a:srgbClr>
              </a:solidFill>
              <a:latin typeface="Trebuchet MS"/>
            </a:endParaRPr>
          </a:p>
          <a:p>
            <a:pPr marL="182880">
              <a:defRPr/>
            </a:pPr>
            <a:r>
              <a:rPr lang="pl-PL" sz="1600" b="1" dirty="0">
                <a:solidFill>
                  <a:srgbClr val="B4DCFA">
                    <a:lumMod val="50000"/>
                  </a:srgbClr>
                </a:solidFill>
                <a:latin typeface="Trebuchet MS"/>
              </a:rPr>
              <a:t>Zrealizowane projekty i programy w placówkach oświatowych</a:t>
            </a:r>
          </a:p>
          <a:p>
            <a:pPr marL="182880">
              <a:defRPr/>
            </a:pPr>
            <a:endParaRPr lang="pl-PL" sz="1200" dirty="0">
              <a:solidFill>
                <a:prstClr val="black"/>
              </a:solidFill>
            </a:endParaRPr>
          </a:p>
        </p:txBody>
      </p:sp>
      <p:pic>
        <p:nvPicPr>
          <p:cNvPr id="6" name="Obraz 5"/>
          <p:cNvPicPr>
            <a:picLocks noChangeAspect="1"/>
          </p:cNvPicPr>
          <p:nvPr/>
        </p:nvPicPr>
        <p:blipFill>
          <a:blip r:embed="rId2"/>
          <a:stretch>
            <a:fillRect/>
          </a:stretch>
        </p:blipFill>
        <p:spPr>
          <a:xfrm>
            <a:off x="743380" y="645663"/>
            <a:ext cx="7657240" cy="30483"/>
          </a:xfrm>
          <a:prstGeom prst="rect">
            <a:avLst/>
          </a:prstGeom>
        </p:spPr>
      </p:pic>
      <p:sp>
        <p:nvSpPr>
          <p:cNvPr id="7" name="Prostokąt 6"/>
          <p:cNvSpPr/>
          <p:nvPr/>
        </p:nvSpPr>
        <p:spPr>
          <a:xfrm>
            <a:off x="323528" y="1061162"/>
            <a:ext cx="8388932" cy="9673417"/>
          </a:xfrm>
          <a:prstGeom prst="rect">
            <a:avLst/>
          </a:prstGeom>
        </p:spPr>
        <p:txBody>
          <a:bodyPr wrap="square">
            <a:spAutoFit/>
          </a:bodyPr>
          <a:lstStyle/>
          <a:p>
            <a:pPr marL="342900" indent="-342900" algn="just">
              <a:spcAft>
                <a:spcPts val="0"/>
              </a:spcAft>
              <a:buFont typeface="+mj-lt"/>
              <a:buAutoNum type="arabicPeriod" startAt="149"/>
            </a:pPr>
            <a:r>
              <a:rPr lang="pl-PL" sz="1400" b="1" dirty="0"/>
              <a:t> Projekt edukacyjny KAMELEON </a:t>
            </a:r>
            <a:r>
              <a:rPr lang="pl-PL" sz="1400" dirty="0"/>
              <a:t>- realizacja zadań poza szkołą, czyli w lesie, parku czy na łące,</a:t>
            </a:r>
          </a:p>
          <a:p>
            <a:pPr marL="342900" indent="-342900" algn="just">
              <a:spcAft>
                <a:spcPts val="0"/>
              </a:spcAft>
              <a:buFont typeface="+mj-lt"/>
              <a:buAutoNum type="arabicPeriod" startAt="149"/>
            </a:pPr>
            <a:r>
              <a:rPr lang="pl-PL" sz="1400" b="1" dirty="0"/>
              <a:t> Piękna nasza Polska cała </a:t>
            </a:r>
            <a:r>
              <a:rPr lang="pl-PL" sz="1400" dirty="0"/>
              <a:t>- kształtowanie szacunku dla własnego państwa oraz poczucia tożsamości narodowej, rozwijanie u dzieci zainteresowań symbolami narodowymi,</a:t>
            </a:r>
            <a:r>
              <a:rPr lang="pl-PL" sz="1400" b="1" dirty="0"/>
              <a:t> </a:t>
            </a:r>
          </a:p>
          <a:p>
            <a:pPr marL="342900" indent="-342900" algn="just">
              <a:spcAft>
                <a:spcPts val="0"/>
              </a:spcAft>
              <a:buFont typeface="+mj-lt"/>
              <a:buAutoNum type="arabicPeriod" startAt="149"/>
            </a:pPr>
            <a:r>
              <a:rPr lang="pl-PL" sz="1400" b="1" dirty="0"/>
              <a:t> Europa i ja </a:t>
            </a:r>
            <a:r>
              <a:rPr lang="pl-PL" sz="1400" dirty="0"/>
              <a:t> - przybliżenie wiedzy na temat krajów znajdujących się w Europie,</a:t>
            </a:r>
          </a:p>
          <a:p>
            <a:pPr marL="342900" indent="-342900" algn="just">
              <a:spcAft>
                <a:spcPts val="0"/>
              </a:spcAft>
              <a:buFont typeface="+mj-lt"/>
              <a:buAutoNum type="arabicPeriod" startAt="149"/>
            </a:pPr>
            <a:r>
              <a:rPr lang="pl-PL" sz="1400" b="1" dirty="0"/>
              <a:t> Bezpieczni w sieci </a:t>
            </a:r>
            <a:r>
              <a:rPr lang="pl-PL" sz="1400" dirty="0"/>
              <a:t>- wspieranie pedagogów i młodzieży w podnoszeniu kompetencji cyfrowych z zakresu </a:t>
            </a:r>
            <a:r>
              <a:rPr lang="pl-PL" sz="1400" dirty="0" err="1"/>
              <a:t>cyberbezpieczeństwa</a:t>
            </a:r>
            <a:r>
              <a:rPr lang="pl-PL" sz="1400" dirty="0"/>
              <a:t>,</a:t>
            </a:r>
          </a:p>
          <a:p>
            <a:pPr marL="342900" indent="-342900" algn="just">
              <a:spcAft>
                <a:spcPts val="0"/>
              </a:spcAft>
              <a:buFont typeface="+mj-lt"/>
              <a:buAutoNum type="arabicPeriod" startAt="149"/>
            </a:pPr>
            <a:r>
              <a:rPr lang="pl-PL" sz="1400" b="1" dirty="0"/>
              <a:t> Robię to co lubię, lubię to, co robię - od pasji do zawodu </a:t>
            </a:r>
            <a:r>
              <a:rPr lang="pl-PL" sz="1400" dirty="0"/>
              <a:t>-</a:t>
            </a:r>
            <a:r>
              <a:rPr lang="pl-PL" sz="1400" b="1" dirty="0"/>
              <a:t> </a:t>
            </a:r>
            <a:r>
              <a:rPr lang="pl-PL" sz="1400" dirty="0"/>
              <a:t>kształtowanie u uczniów postawy wyrażania siebie poprzez prezentowanie swoich umiejętności, ukazanie dzieciom, że pasja wzbogacona o wiedzę i umiejętności może w przyszłości stać się ich pracą zawodową,</a:t>
            </a:r>
            <a:endParaRPr lang="pl-PL" sz="1400" b="1" dirty="0"/>
          </a:p>
          <a:p>
            <a:pPr marL="342900" indent="-342900" algn="just">
              <a:spcAft>
                <a:spcPts val="0"/>
              </a:spcAft>
              <a:buFont typeface="+mj-lt"/>
              <a:buAutoNum type="arabicPeriod" startAt="149"/>
            </a:pPr>
            <a:r>
              <a:rPr lang="pl-PL" sz="1400" b="1" dirty="0"/>
              <a:t> </a:t>
            </a:r>
            <a:r>
              <a:rPr lang="pl-PL" sz="1400" b="1" dirty="0" err="1"/>
              <a:t>Cyber</a:t>
            </a:r>
            <a:r>
              <a:rPr lang="pl-PL" sz="1400" b="1" dirty="0"/>
              <a:t> </a:t>
            </a:r>
            <a:r>
              <a:rPr lang="pl-PL" sz="1400" b="1" dirty="0" err="1"/>
              <a:t>Academy</a:t>
            </a:r>
            <a:r>
              <a:rPr lang="pl-PL" sz="1400" b="1" dirty="0"/>
              <a:t> </a:t>
            </a:r>
            <a:r>
              <a:rPr lang="pl-PL" sz="1400" dirty="0"/>
              <a:t>- konferencja poświęcona zagadnieniom </a:t>
            </a:r>
            <a:r>
              <a:rPr lang="pl-PL" sz="1400" dirty="0" err="1"/>
              <a:t>cyberbezpieczeństwa</a:t>
            </a:r>
            <a:r>
              <a:rPr lang="pl-PL" sz="1400" dirty="0"/>
              <a:t>, sztucznej inteligencji i nowym technologiom,</a:t>
            </a:r>
          </a:p>
          <a:p>
            <a:pPr marL="342900" indent="-342900" algn="just">
              <a:spcAft>
                <a:spcPts val="0"/>
              </a:spcAft>
              <a:buFont typeface="+mj-lt"/>
              <a:buAutoNum type="arabicPeriod" startAt="149"/>
            </a:pPr>
            <a:r>
              <a:rPr lang="pl-PL" sz="1400" b="1" dirty="0"/>
              <a:t> Bądź bezpieczny nad wodą </a:t>
            </a:r>
            <a:r>
              <a:rPr lang="pl-PL" sz="1400" dirty="0"/>
              <a:t>– kampania edukacyjna Rządowego Centrum </a:t>
            </a:r>
            <a:r>
              <a:rPr lang="pl-PL" sz="1400" dirty="0" err="1"/>
              <a:t>Bezpieczeństa</a:t>
            </a:r>
            <a:r>
              <a:rPr lang="pl-PL" sz="1400" dirty="0"/>
              <a:t>,</a:t>
            </a:r>
          </a:p>
          <a:p>
            <a:pPr marL="342900" indent="-342900" algn="just">
              <a:spcAft>
                <a:spcPts val="0"/>
              </a:spcAft>
              <a:buFont typeface="+mj-lt"/>
              <a:buAutoNum type="arabicPeriod" startAt="149"/>
            </a:pPr>
            <a:r>
              <a:rPr lang="pl-PL" sz="1400" b="1" dirty="0"/>
              <a:t> Kreatywne Dni Nietypowe </a:t>
            </a:r>
            <a:r>
              <a:rPr lang="pl-PL" sz="1400" dirty="0"/>
              <a:t>- innowacyjne podejście do przygotowywania formy zajęć, uatrakcyjnienie pracy z dziećmi, zaangażowanie przedszkolaków we wspólne przygotowania ciekawych i nietypowych zajęć oraz zabawną formę świętowania,</a:t>
            </a:r>
          </a:p>
          <a:p>
            <a:pPr marL="342900" indent="-342900" algn="just">
              <a:spcAft>
                <a:spcPts val="0"/>
              </a:spcAft>
              <a:buFont typeface="+mj-lt"/>
              <a:buAutoNum type="arabicPeriod" startAt="149"/>
            </a:pPr>
            <a:r>
              <a:rPr lang="pl-PL" sz="1400" b="1" dirty="0"/>
              <a:t> W ekologicznym świecie dobrze bawić się będziecie </a:t>
            </a:r>
            <a:r>
              <a:rPr lang="pl-PL" sz="1400" dirty="0"/>
              <a:t>– działania proekologiczne,</a:t>
            </a:r>
          </a:p>
          <a:p>
            <a:pPr marL="342900" indent="-342900" algn="just">
              <a:spcAft>
                <a:spcPts val="0"/>
              </a:spcAft>
              <a:buFont typeface="+mj-lt"/>
              <a:buAutoNum type="arabicPeriod" startAt="149"/>
            </a:pPr>
            <a:r>
              <a:rPr lang="pl-PL" sz="1400" b="1" dirty="0"/>
              <a:t> Niezwykłe zwierzęta świata </a:t>
            </a:r>
            <a:r>
              <a:rPr lang="pl-PL" sz="1400" dirty="0"/>
              <a:t>– zapoznanie uczniów z nietypowymi zwierzętami zamieszkującymi naszą planetę,</a:t>
            </a:r>
          </a:p>
          <a:p>
            <a:pPr marL="342900" indent="-342900" algn="just">
              <a:spcAft>
                <a:spcPts val="0"/>
              </a:spcAft>
              <a:buFont typeface="+mj-lt"/>
              <a:buAutoNum type="arabicPeriod" startAt="149"/>
            </a:pPr>
            <a:r>
              <a:rPr lang="pl-PL" sz="1400" b="1" dirty="0"/>
              <a:t> Poznaję technologiczne triki, osiągam świetne wyniki </a:t>
            </a:r>
            <a:r>
              <a:rPr lang="pl-PL" sz="1400" dirty="0"/>
              <a:t>– rozwijanie kompetencji cyfrowych uczniów,</a:t>
            </a:r>
          </a:p>
          <a:p>
            <a:pPr marL="342900" indent="-342900" algn="just">
              <a:spcAft>
                <a:spcPts val="0"/>
              </a:spcAft>
              <a:buFont typeface="+mj-lt"/>
              <a:buAutoNum type="arabicPeriod" startAt="149"/>
            </a:pPr>
            <a:r>
              <a:rPr lang="pl-PL" sz="1400" b="1" dirty="0"/>
              <a:t> Warsztaty </a:t>
            </a:r>
            <a:r>
              <a:rPr lang="pl-PL" sz="1400" b="1" dirty="0" err="1"/>
              <a:t>makramowe</a:t>
            </a:r>
            <a:r>
              <a:rPr lang="pl-PL" sz="1400" b="1" dirty="0"/>
              <a:t> </a:t>
            </a:r>
            <a:r>
              <a:rPr lang="pl-PL" sz="1400" dirty="0"/>
              <a:t>– nauka podstawowych splotów i węzłów, zajęcia wzmacniają poczucie własnej wartości, pozwalają docenić swoje umiejętności i zaangażowanie, odkrywają talenty i odnajdują sens swoich działań.</a:t>
            </a:r>
            <a:endParaRPr lang="pl-PL" sz="1400" b="1" dirty="0"/>
          </a:p>
          <a:p>
            <a:pPr marL="342900" indent="-342900" algn="just">
              <a:spcAft>
                <a:spcPts val="0"/>
              </a:spcAft>
              <a:buFont typeface="+mj-lt"/>
              <a:buAutoNum type="arabicPeriod" startAt="149"/>
            </a:pPr>
            <a:endParaRPr lang="pl-PL" sz="1400" b="1" dirty="0"/>
          </a:p>
          <a:p>
            <a:pPr marL="342900" indent="-342900" algn="just">
              <a:spcAft>
                <a:spcPts val="0"/>
              </a:spcAft>
              <a:buFont typeface="+mj-lt"/>
              <a:buAutoNum type="arabicPeriod" startAt="149"/>
            </a:pPr>
            <a:endParaRPr lang="pl-PL" sz="1400" dirty="0"/>
          </a:p>
          <a:p>
            <a:pPr marL="342900" indent="-342900" algn="just">
              <a:spcAft>
                <a:spcPts val="0"/>
              </a:spcAft>
              <a:buFont typeface="+mj-lt"/>
              <a:buAutoNum type="arabicPeriod" startAt="51"/>
            </a:pPr>
            <a:endParaRPr lang="pl-PL" sz="1400" b="1" dirty="0"/>
          </a:p>
          <a:p>
            <a:pPr marL="342900" indent="-342900" algn="just">
              <a:spcAft>
                <a:spcPts val="0"/>
              </a:spcAft>
              <a:buFont typeface="+mj-lt"/>
              <a:buAutoNum type="arabicPeriod" startAt="51"/>
            </a:pPr>
            <a:endParaRPr lang="pl-PL" sz="1400" dirty="0"/>
          </a:p>
          <a:p>
            <a:pPr algn="just">
              <a:lnSpc>
                <a:spcPct val="107000"/>
              </a:lnSpc>
              <a:spcAft>
                <a:spcPts val="800"/>
              </a:spcAft>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sz="1400" dirty="0"/>
          </a:p>
          <a:p>
            <a:pPr marL="342900" indent="-342900" algn="just">
              <a:lnSpc>
                <a:spcPct val="107000"/>
              </a:lnSpc>
              <a:spcAft>
                <a:spcPts val="800"/>
              </a:spcAft>
              <a:buFont typeface="+mj-lt"/>
              <a:buAutoNum type="arabicPeriod" startAt="36"/>
            </a:pPr>
            <a:endParaRPr lang="pl-PL" dirty="0"/>
          </a:p>
          <a:p>
            <a:pPr marL="342900" indent="-342900" algn="just">
              <a:lnSpc>
                <a:spcPct val="107000"/>
              </a:lnSpc>
              <a:spcAft>
                <a:spcPts val="800"/>
              </a:spcAft>
              <a:buFont typeface="+mj-lt"/>
              <a:buAutoNum type="arabicPeriod" startAt="36"/>
            </a:pPr>
            <a:endParaRPr lang="pl-PL" sz="1200" dirty="0">
              <a:solidFill>
                <a:prstClr val="black"/>
              </a:solidFill>
            </a:endParaRPr>
          </a:p>
          <a:p>
            <a:pPr marL="342900" indent="-342900" algn="just">
              <a:lnSpc>
                <a:spcPct val="107000"/>
              </a:lnSpc>
              <a:spcAft>
                <a:spcPts val="800"/>
              </a:spcAft>
              <a:buFont typeface="+mj-lt"/>
              <a:buAutoNum type="arabicPeriod" startAt="36"/>
            </a:pPr>
            <a:endParaRPr lang="pl-PL" sz="1400" b="1" dirty="0">
              <a:solidFill>
                <a:prstClr val="black"/>
              </a:solidFill>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lgn="just">
              <a:lnSpc>
                <a:spcPct val="107000"/>
              </a:lnSpc>
              <a:spcAft>
                <a:spcPts val="800"/>
              </a:spcAft>
              <a:buFont typeface="+mj-lt"/>
              <a:buAutoNum type="arabicPeriod" startAt="36"/>
            </a:pPr>
            <a:endParaRPr lang="pl-PL" sz="1400" dirty="0">
              <a:solidFill>
                <a:prstClr val="black"/>
              </a:solidFill>
              <a:ea typeface="Calibri" panose="020F0502020204030204" pitchFamily="34" charset="0"/>
            </a:endParaRPr>
          </a:p>
          <a:p>
            <a:pPr marL="342900" indent="-342900">
              <a:buFont typeface="+mj-lt"/>
              <a:buAutoNum type="arabicPeriod" startAt="36"/>
            </a:pPr>
            <a:endParaRPr lang="pl-PL" sz="1400" dirty="0">
              <a:solidFill>
                <a:prstClr val="black"/>
              </a:solidFill>
            </a:endParaRPr>
          </a:p>
        </p:txBody>
      </p:sp>
    </p:spTree>
    <p:extLst>
      <p:ext uri="{BB962C8B-B14F-4D97-AF65-F5344CB8AC3E}">
        <p14:creationId xmlns:p14="http://schemas.microsoft.com/office/powerpoint/2010/main" val="996959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numeru slajdu 5"/>
          <p:cNvSpPr>
            <a:spLocks noGrp="1"/>
          </p:cNvSpPr>
          <p:nvPr>
            <p:ph type="sldNum" sz="quarter" idx="12"/>
          </p:nvPr>
        </p:nvSpPr>
        <p:spPr bwMode="auto">
          <a:xfrm>
            <a:off x="3657600" y="64150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EFAFB7CD-DA4A-4BB5-950C-7BF63CC5F03E}" type="slidenum">
              <a:rPr lang="pl-PL" altLang="pl-PL" sz="1200" smtClean="0">
                <a:solidFill>
                  <a:srgbClr val="7F7F7F"/>
                </a:solidFill>
              </a:rPr>
              <a:pPr>
                <a:spcBef>
                  <a:spcPct val="0"/>
                </a:spcBef>
                <a:spcAft>
                  <a:spcPct val="0"/>
                </a:spcAft>
                <a:buClrTx/>
                <a:buSzTx/>
                <a:buFontTx/>
                <a:buNone/>
              </a:pPr>
              <a:t>77</a:t>
            </a:fld>
            <a:endParaRPr lang="pl-PL" altLang="pl-PL" sz="1200">
              <a:solidFill>
                <a:srgbClr val="7F7F7F"/>
              </a:solidFill>
            </a:endParaRPr>
          </a:p>
        </p:txBody>
      </p:sp>
      <p:sp>
        <p:nvSpPr>
          <p:cNvPr id="4" name="Rectangle 4"/>
          <p:cNvSpPr txBox="1">
            <a:spLocks noChangeArrowheads="1"/>
          </p:cNvSpPr>
          <p:nvPr/>
        </p:nvSpPr>
        <p:spPr>
          <a:xfrm>
            <a:off x="457200" y="18864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Clr>
                <a:srgbClr val="F14124">
                  <a:lumMod val="75000"/>
                </a:srgbClr>
              </a:buClr>
              <a:buFont typeface="Georgia" pitchFamily="18" charset="0"/>
              <a:buNone/>
              <a:defRPr/>
            </a:pPr>
            <a:r>
              <a:rPr lang="pl-PL" sz="2000" dirty="0">
                <a:ln w="10160">
                  <a:noFill/>
                  <a:prstDash val="solid"/>
                </a:ln>
                <a:solidFill>
                  <a:srgbClr val="B4DCFA">
                    <a:lumMod val="25000"/>
                  </a:srgbClr>
                </a:solidFill>
                <a:effectLst/>
                <a:latin typeface="Arial" panose="020B0604020202020204" pitchFamily="34" charset="0"/>
                <a:cs typeface="Arial" panose="020B0604020202020204" pitchFamily="34" charset="0"/>
              </a:rPr>
              <a:t>IV. INNE ZADANIA DOTYCZĄCE OBSZARU OŚWIATY</a:t>
            </a:r>
          </a:p>
          <a:p>
            <a:pPr marL="182880" indent="0">
              <a:buClr>
                <a:srgbClr val="F14124">
                  <a:lumMod val="75000"/>
                </a:srgbClr>
              </a:buClr>
              <a:buFont typeface="Georgia" pitchFamily="18" charset="0"/>
              <a:buNone/>
              <a:defRPr/>
            </a:pPr>
            <a:endParaRPr lang="pl-PL" sz="1200" dirty="0">
              <a:gradFill>
                <a:gsLst>
                  <a:gs pos="0">
                    <a:prstClr val="black"/>
                  </a:gs>
                  <a:gs pos="40000">
                    <a:prstClr val="black">
                      <a:lumMod val="75000"/>
                      <a:lumOff val="25000"/>
                    </a:prstClr>
                  </a:gs>
                  <a:gs pos="100000">
                    <a:srgbClr val="212745">
                      <a:alpha val="65000"/>
                    </a:srgbClr>
                  </a:gs>
                </a:gsLst>
                <a:lin ang="5400000" scaled="0"/>
              </a:gradFill>
              <a:effectLst/>
            </a:endParaRPr>
          </a:p>
        </p:txBody>
      </p:sp>
      <p:cxnSp>
        <p:nvCxnSpPr>
          <p:cNvPr id="5" name="Łącznik prosty 4"/>
          <p:cNvCxnSpPr/>
          <p:nvPr/>
        </p:nvCxnSpPr>
        <p:spPr>
          <a:xfrm>
            <a:off x="684213" y="620713"/>
            <a:ext cx="76327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Prostokąt 2"/>
          <p:cNvSpPr>
            <a:spLocks noChangeArrowheads="1"/>
          </p:cNvSpPr>
          <p:nvPr/>
        </p:nvSpPr>
        <p:spPr bwMode="auto">
          <a:xfrm>
            <a:off x="636588" y="677863"/>
            <a:ext cx="7870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l-PL" sz="1600" b="1" dirty="0">
                <a:solidFill>
                  <a:srgbClr val="0070C0"/>
                </a:solidFill>
                <a:latin typeface="Trebuchet MS"/>
              </a:rPr>
              <a:t>Podjęte uchwały Rady Miejskiej w Piasecznie w roku szkolnym 2023/2024</a:t>
            </a:r>
          </a:p>
        </p:txBody>
      </p:sp>
      <p:sp>
        <p:nvSpPr>
          <p:cNvPr id="2" name="Prostokąt 1"/>
          <p:cNvSpPr/>
          <p:nvPr/>
        </p:nvSpPr>
        <p:spPr>
          <a:xfrm>
            <a:off x="629348" y="1155033"/>
            <a:ext cx="7615060" cy="6404830"/>
          </a:xfrm>
          <a:prstGeom prst="rect">
            <a:avLst/>
          </a:prstGeom>
        </p:spPr>
        <p:txBody>
          <a:bodyPr wrap="square">
            <a:spAutoFit/>
          </a:bodyPr>
          <a:lstStyle/>
          <a:p>
            <a:pPr marL="342900" indent="-342900" algn="just">
              <a:lnSpc>
                <a:spcPct val="110000"/>
              </a:lnSpc>
              <a:buFont typeface="+mj-lt"/>
              <a:buAutoNum type="arabicPeriod"/>
            </a:pPr>
            <a:r>
              <a:rPr lang="pl-PL" sz="1300" b="1" dirty="0"/>
              <a:t>UCHWAŁA Nr 1458/LXXVII/2023 RADY MIEJSKIEJ W PIASECZNIE z dnia 15 listopada 2023r. </a:t>
            </a:r>
            <a:r>
              <a:rPr lang="pl-PL" sz="1300" dirty="0"/>
              <a:t>w sprawie ustanowienia wieloletniego gminnego programu osłonowego ,,Posiłek dla dzieci i młodzieży” na lata 2024-2028,</a:t>
            </a:r>
          </a:p>
          <a:p>
            <a:pPr marL="342900" indent="-342900" algn="just">
              <a:lnSpc>
                <a:spcPct val="110000"/>
              </a:lnSpc>
              <a:buFont typeface="+mj-lt"/>
              <a:buAutoNum type="arabicPeriod"/>
            </a:pPr>
            <a:r>
              <a:rPr lang="pl-PL" sz="1300" b="1" dirty="0"/>
              <a:t>UCHWAŁA Nr 1459/LXXVII/2023 RADY MIEJSKIEJ W PIASECZNIE z dnia 15 listopada 2023r. </a:t>
            </a:r>
            <a:r>
              <a:rPr lang="pl-PL" sz="1300" dirty="0"/>
              <a:t>w sprawie podwyższenia kryterium dochodowego uprawniającego do korzystania z pomocy w formie świadczenia pieniężnego w postaci zasiłku celowego na zakup posiłku lub żywności oraz w sprawie określenia zasad zwrotu wydatków na pomoc w formie posiłku lub świadczenia rzeczowego w postaci produktów żywnościowych przyznawanych dla osób objętych rządowym programem "Posiłek w szkole i w domu" na lata 2024-2028,</a:t>
            </a:r>
          </a:p>
          <a:p>
            <a:pPr marL="342900" indent="-342900" algn="just">
              <a:lnSpc>
                <a:spcPct val="110000"/>
              </a:lnSpc>
              <a:buFont typeface="+mj-lt"/>
              <a:buAutoNum type="arabicPeriod"/>
            </a:pPr>
            <a:r>
              <a:rPr lang="pl-PL" sz="1300" b="1" dirty="0"/>
              <a:t>UCHWAŁA Nr 1519/LXXX/2024 RADY MIEJSKIEJ W PIASECZNIE z dnia 31 stycznia 2024r. </a:t>
            </a:r>
            <a:r>
              <a:rPr lang="pl-PL" sz="1300" dirty="0"/>
              <a:t>w sprawie ustalenia na 2024 rok planu dofinansowania doskonalenia zawodowego nauczycieli zatrudnionych w szkołach i placówkach prowadzonych przez Gminę Piaseczno,</a:t>
            </a:r>
          </a:p>
          <a:p>
            <a:pPr marL="342900" indent="-342900" algn="just">
              <a:lnSpc>
                <a:spcPct val="110000"/>
              </a:lnSpc>
              <a:buFont typeface="+mj-lt"/>
              <a:buAutoNum type="arabicPeriod"/>
            </a:pPr>
            <a:r>
              <a:rPr lang="pl-PL" sz="1300" b="1" dirty="0"/>
              <a:t>UCHWAŁA Nr 1520/LXXX/2024 RADY MIEJSKIEJ W PIASECZNIE z dnia 31 stycznia 2024r. </a:t>
            </a:r>
            <a:r>
              <a:rPr lang="pl-PL" sz="1300" dirty="0"/>
              <a:t>w sprawie Regulaminu wynagradzania nauczycieli zatrudnionych w przedszkolach i szkołach prowadzonych przez Gminę Piaseczno,</a:t>
            </a:r>
          </a:p>
          <a:p>
            <a:pPr marL="342900" indent="-342900" algn="just">
              <a:lnSpc>
                <a:spcPct val="110000"/>
              </a:lnSpc>
              <a:buFont typeface="+mj-lt"/>
              <a:buAutoNum type="arabicPeriod"/>
            </a:pPr>
            <a:r>
              <a:rPr lang="pl-PL" sz="1300" b="1" dirty="0"/>
              <a:t>UCHWAŁA Nr 1559/LXXXIII/2024 RADY MIEJSKIEJ W PIASECZNIE z dnia 20 marca 2024r. </a:t>
            </a:r>
            <a:r>
              <a:rPr lang="pl-PL" sz="1300" dirty="0"/>
              <a:t>w sprawie określenia wysokości opłat za korzystanie z wychowania przedszkolnego dzieci objętych wychowaniem przedszkolnym do końca roku szkolnego w roku kalendarzowym, w którym kończą 6 lat w prowadzonych przez Gminę Piaseczno publicznych przedszkolach i oddziałach przedszkolnych w publicznych szkołach podstawowych,</a:t>
            </a:r>
          </a:p>
          <a:p>
            <a:pPr marL="342900" indent="-342900" algn="just">
              <a:lnSpc>
                <a:spcPct val="110000"/>
              </a:lnSpc>
              <a:buFont typeface="+mj-lt"/>
              <a:buAutoNum type="arabicPeriod"/>
            </a:pPr>
            <a:r>
              <a:rPr lang="pl-PL" sz="1300" b="1" dirty="0"/>
              <a:t>UCHWAŁA Nr 94/VIII/2024 RADY MIEJSKIEJ W PIASECZNIE z dnia 28 sierpnia 2024r</a:t>
            </a:r>
            <a:r>
              <a:rPr lang="pl-PL" sz="1300" dirty="0"/>
              <a:t>.         w sprawie nadania imienia Przedszkolu Nr 4 w Piasecznie, ul. Fabryczna 13, 05-500 Piaseczno. </a:t>
            </a:r>
          </a:p>
          <a:p>
            <a:pPr marL="342900" indent="-342900" algn="just">
              <a:lnSpc>
                <a:spcPct val="120000"/>
              </a:lnSpc>
              <a:buFont typeface="+mj-lt"/>
              <a:buAutoNum type="arabicPeriod"/>
              <a:defRPr/>
            </a:pPr>
            <a:endParaRPr lang="pl-PL" sz="1200" spc="-50" dirty="0"/>
          </a:p>
          <a:p>
            <a:pPr marL="342900" indent="-342900" algn="just">
              <a:lnSpc>
                <a:spcPct val="120000"/>
              </a:lnSpc>
              <a:buFont typeface="+mj-lt"/>
              <a:buAutoNum type="arabicPeriod"/>
              <a:defRPr/>
            </a:pPr>
            <a:endParaRPr lang="pl-PL" sz="1200" spc="-50" dirty="0"/>
          </a:p>
          <a:p>
            <a:pPr marL="342900" indent="-342900" algn="just">
              <a:lnSpc>
                <a:spcPct val="120000"/>
              </a:lnSpc>
              <a:buFont typeface="+mj-lt"/>
              <a:buAutoNum type="arabicPeriod"/>
              <a:defRPr/>
            </a:pPr>
            <a:endParaRPr lang="pl-PL" sz="1200" spc="-50" dirty="0"/>
          </a:p>
          <a:p>
            <a:pPr marL="342900" indent="-342900" algn="just">
              <a:lnSpc>
                <a:spcPct val="120000"/>
              </a:lnSpc>
              <a:buFont typeface="+mj-lt"/>
              <a:buAutoNum type="arabicPeriod"/>
              <a:defRPr/>
            </a:pPr>
            <a:endParaRPr lang="pl-PL" sz="1200" spc="-50" dirty="0"/>
          </a:p>
          <a:p>
            <a:pPr algn="just">
              <a:defRPr/>
            </a:pPr>
            <a:endParaRPr lang="pl-PL" sz="1200" spc="-50" dirty="0">
              <a:solidFill>
                <a:prstClr val="black"/>
              </a:solidFill>
            </a:endParaRPr>
          </a:p>
          <a:p>
            <a:pPr algn="just">
              <a:defRPr/>
            </a:pPr>
            <a:endParaRPr lang="pl-PL" sz="1200" b="1" spc="-50" dirty="0">
              <a:solidFill>
                <a:prstClr val="black"/>
              </a:solidFill>
            </a:endParaRPr>
          </a:p>
          <a:p>
            <a:pPr marL="342900" indent="-342900" algn="just">
              <a:buFont typeface="+mj-lt"/>
              <a:buAutoNum type="arabicPeriod"/>
              <a:defRPr/>
            </a:pPr>
            <a:endParaRPr lang="pl-PL" sz="1400" b="1" spc="-50" dirty="0">
              <a:solidFill>
                <a:prstClr val="black"/>
              </a:solidFill>
            </a:endParaRPr>
          </a:p>
        </p:txBody>
      </p:sp>
    </p:spTree>
    <p:extLst>
      <p:ext uri="{BB962C8B-B14F-4D97-AF65-F5344CB8AC3E}">
        <p14:creationId xmlns:p14="http://schemas.microsoft.com/office/powerpoint/2010/main" val="320364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611560" y="1340769"/>
            <a:ext cx="5637010" cy="648072"/>
          </a:xfrm>
        </p:spPr>
        <p:txBody>
          <a:bodyPr>
            <a:normAutofit/>
          </a:bodyPr>
          <a:lstStyle/>
          <a:p>
            <a:r>
              <a:rPr lang="pl-PL" sz="1200" dirty="0"/>
              <a:t>1. Publiczna Szkoła Podstawowa nr 1 z Oddziałami Integracyjnymi</a:t>
            </a:r>
          </a:p>
          <a:p>
            <a:r>
              <a:rPr lang="pl-PL" sz="1200" dirty="0"/>
              <a:t>ul. Julianowska 66 B Julianów, 05-500 Piaseczno</a:t>
            </a:r>
          </a:p>
        </p:txBody>
      </p:sp>
      <p:sp>
        <p:nvSpPr>
          <p:cNvPr id="3" name="Symbol zastępczy numeru slajdu 2"/>
          <p:cNvSpPr>
            <a:spLocks noGrp="1"/>
          </p:cNvSpPr>
          <p:nvPr>
            <p:ph type="sldNum" sz="quarter" idx="12"/>
          </p:nvPr>
        </p:nvSpPr>
        <p:spPr/>
        <p:txBody>
          <a:bodyPr/>
          <a:lstStyle/>
          <a:p>
            <a:pPr>
              <a:defRPr/>
            </a:pPr>
            <a:fld id="{C3162660-8065-4BF7-94B2-78FE472E5620}" type="slidenum">
              <a:rPr lang="pl-PL" altLang="pl-PL" smtClean="0"/>
              <a:pPr>
                <a:defRPr/>
              </a:pPr>
              <a:t>8</a:t>
            </a:fld>
            <a:endParaRPr lang="pl-PL" altLang="pl-PL"/>
          </a:p>
        </p:txBody>
      </p:sp>
      <p:pic>
        <p:nvPicPr>
          <p:cNvPr id="4" name="Obraz 3"/>
          <p:cNvPicPr>
            <a:picLocks noChangeAspect="1"/>
          </p:cNvPicPr>
          <p:nvPr/>
        </p:nvPicPr>
        <p:blipFill>
          <a:blip r:embed="rId2"/>
          <a:stretch>
            <a:fillRect/>
          </a:stretch>
        </p:blipFill>
        <p:spPr>
          <a:xfrm>
            <a:off x="459532" y="872604"/>
            <a:ext cx="2773101" cy="576064"/>
          </a:xfrm>
          <a:prstGeom prst="rect">
            <a:avLst/>
          </a:prstGeom>
        </p:spPr>
      </p:pic>
      <p:sp>
        <p:nvSpPr>
          <p:cNvPr id="6"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u="sng"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p:txBody>
      </p:sp>
    </p:spTree>
    <p:extLst>
      <p:ext uri="{BB962C8B-B14F-4D97-AF65-F5344CB8AC3E}">
        <p14:creationId xmlns:p14="http://schemas.microsoft.com/office/powerpoint/2010/main" val="304921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2"/>
          <p:cNvSpPr>
            <a:spLocks noGrp="1"/>
          </p:cNvSpPr>
          <p:nvPr>
            <p:ph type="sldNum" sz="quarter" idx="12"/>
          </p:nvPr>
        </p:nvSpPr>
        <p:spPr bwMode="auto">
          <a:xfrm>
            <a:off x="3779838" y="645318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fld id="{DA46E83F-1969-4D88-9723-06BFD2CC4A1C}" type="slidenum">
              <a:rPr lang="pl-PL" altLang="pl-PL" sz="1200" smtClean="0">
                <a:solidFill>
                  <a:srgbClr val="7F7F7F"/>
                </a:solidFill>
              </a:rPr>
              <a:pPr>
                <a:spcBef>
                  <a:spcPct val="0"/>
                </a:spcBef>
                <a:spcAft>
                  <a:spcPct val="0"/>
                </a:spcAft>
                <a:buClrTx/>
                <a:buSzTx/>
                <a:buFontTx/>
                <a:buNone/>
              </a:pPr>
              <a:t>9</a:t>
            </a:fld>
            <a:endParaRPr lang="pl-PL" altLang="pl-PL" sz="1200">
              <a:solidFill>
                <a:srgbClr val="7F7F7F"/>
              </a:solidFill>
            </a:endParaRPr>
          </a:p>
        </p:txBody>
      </p:sp>
      <p:sp>
        <p:nvSpPr>
          <p:cNvPr id="5" name="Rectangle 4"/>
          <p:cNvSpPr txBox="1">
            <a:spLocks noChangeArrowheads="1"/>
          </p:cNvSpPr>
          <p:nvPr/>
        </p:nvSpPr>
        <p:spPr>
          <a:xfrm>
            <a:off x="457200" y="260350"/>
            <a:ext cx="8229600" cy="792163"/>
          </a:xfrm>
          <a:prstGeom prst="rect">
            <a:avLst/>
          </a:prstGeom>
          <a:ln>
            <a:noFill/>
          </a:ln>
          <a:effectLst/>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fontAlgn="auto">
              <a:spcAft>
                <a:spcPts val="0"/>
              </a:spcAft>
              <a:buFont typeface="Georgia" pitchFamily="18" charset="0"/>
              <a:buNone/>
              <a:defRPr/>
            </a:pPr>
            <a:r>
              <a:rPr lang="pl-PL" sz="2000" dirty="0">
                <a:ln w="10160">
                  <a:noFill/>
                  <a:prstDash val="solid"/>
                </a:ln>
                <a:solidFill>
                  <a:schemeClr val="bg2">
                    <a:lumMod val="25000"/>
                  </a:schemeClr>
                </a:solidFill>
                <a:effectLst/>
                <a:latin typeface="Arial" panose="020B0604020202020204" pitchFamily="34" charset="0"/>
                <a:cs typeface="Arial" panose="020B0604020202020204" pitchFamily="34" charset="0"/>
              </a:rPr>
              <a:t>I. REALIZACJA ZADAŃ WYNIKAJĄCYCH Z PRZEPISÓW PRAWA </a:t>
            </a:r>
          </a:p>
          <a:p>
            <a:pPr marL="182880" indent="0" fontAlgn="auto">
              <a:spcAft>
                <a:spcPts val="0"/>
              </a:spcAft>
              <a:buFont typeface="Georgia" pitchFamily="18" charset="0"/>
              <a:buNone/>
              <a:defRPr/>
            </a:pPr>
            <a:endParaRPr lang="pl-PL" sz="1200" dirty="0">
              <a:effectLst/>
            </a:endParaRPr>
          </a:p>
          <a:p>
            <a:pPr marL="182880" indent="0">
              <a:buFont typeface="Georgia" pitchFamily="18" charset="0"/>
              <a:buNone/>
              <a:defRPr/>
            </a:pPr>
            <a:r>
              <a:rPr lang="pl-PL" sz="1600" dirty="0">
                <a:solidFill>
                  <a:srgbClr val="0070C0"/>
                </a:solidFill>
                <a:effectLst/>
              </a:rPr>
              <a:t>Placówki niepubliczne – Przedszkola niepubliczne</a:t>
            </a:r>
          </a:p>
        </p:txBody>
      </p:sp>
      <p:cxnSp>
        <p:nvCxnSpPr>
          <p:cNvPr id="6" name="Łącznik prosty 5"/>
          <p:cNvCxnSpPr/>
          <p:nvPr/>
        </p:nvCxnSpPr>
        <p:spPr>
          <a:xfrm>
            <a:off x="684213" y="692150"/>
            <a:ext cx="777557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rostokąt 7"/>
          <p:cNvSpPr/>
          <p:nvPr/>
        </p:nvSpPr>
        <p:spPr>
          <a:xfrm>
            <a:off x="600708" y="1380077"/>
            <a:ext cx="7942584" cy="5040000"/>
          </a:xfrm>
          <a:prstGeom prst="rect">
            <a:avLst/>
          </a:prstGeom>
        </p:spPr>
        <p:txBody>
          <a:bodyPr wrap="square" numCol="2">
            <a:spAutoFit/>
          </a:bodyPr>
          <a:lstStyle/>
          <a:p>
            <a:pPr>
              <a:tabLst>
                <a:tab pos="442913" algn="l"/>
              </a:tabLst>
              <a:defRPr/>
            </a:pPr>
            <a:r>
              <a:rPr lang="pl-PL" sz="1200" dirty="0"/>
              <a:t> 1. Niepubliczne Przedszkole „ Kleks”</a:t>
            </a:r>
          </a:p>
          <a:p>
            <a:pPr>
              <a:tabLst>
                <a:tab pos="442913" algn="l"/>
              </a:tabLst>
              <a:defRPr/>
            </a:pPr>
            <a:r>
              <a:rPr lang="pl-PL" sz="1200" dirty="0"/>
              <a:t>ul. Jana Pawła II nr 36, 05-500 Piaseczno</a:t>
            </a:r>
          </a:p>
          <a:p>
            <a:pPr>
              <a:tabLst>
                <a:tab pos="442913" algn="l"/>
              </a:tabLst>
              <a:defRPr/>
            </a:pPr>
            <a:r>
              <a:rPr lang="pl-PL" sz="1200" dirty="0"/>
              <a:t>przedszkole uległo likwidacji z dniem 28.12.2023r.</a:t>
            </a:r>
          </a:p>
          <a:p>
            <a:pPr marL="228600" indent="-228600">
              <a:buFont typeface="+mj-lt"/>
              <a:buAutoNum type="arabicPeriod"/>
              <a:tabLst>
                <a:tab pos="442913" algn="l"/>
              </a:tabLst>
              <a:defRPr/>
            </a:pPr>
            <a:endParaRPr lang="pl-PL" sz="1200" dirty="0"/>
          </a:p>
          <a:p>
            <a:pPr>
              <a:tabLst>
                <a:tab pos="442913" algn="l"/>
              </a:tabLst>
              <a:defRPr/>
            </a:pPr>
            <a:r>
              <a:rPr lang="pl-PL" sz="1200" dirty="0"/>
              <a:t>2. Przedszkole Niepubliczne „ Świat Bajek”</a:t>
            </a:r>
          </a:p>
          <a:p>
            <a:pPr>
              <a:tabLst>
                <a:tab pos="442913" algn="l"/>
              </a:tabLst>
              <a:defRPr/>
            </a:pPr>
            <a:r>
              <a:rPr lang="pl-PL" sz="1200" dirty="0"/>
              <a:t>ul. </a:t>
            </a:r>
            <a:r>
              <a:rPr lang="pl-PL" sz="1200" dirty="0" err="1"/>
              <a:t>Julianowska</a:t>
            </a:r>
            <a:r>
              <a:rPr lang="pl-PL" sz="1200" dirty="0"/>
              <a:t> 67C i D, 05-500 Piaseczno</a:t>
            </a:r>
          </a:p>
          <a:p>
            <a:pPr marL="228600" indent="-228600">
              <a:buFont typeface="+mj-lt"/>
              <a:buAutoNum type="arabicPeriod"/>
              <a:tabLst>
                <a:tab pos="442913" algn="l"/>
              </a:tabLst>
              <a:defRPr/>
            </a:pPr>
            <a:endParaRPr lang="pl-PL" sz="1200" dirty="0"/>
          </a:p>
          <a:p>
            <a:pPr>
              <a:tabLst>
                <a:tab pos="442913" algn="l"/>
              </a:tabLst>
              <a:defRPr/>
            </a:pPr>
            <a:r>
              <a:rPr lang="pl-PL" sz="1200" dirty="0"/>
              <a:t>3. Niepubliczne Przedszkole Muzyczne „Zebra”</a:t>
            </a:r>
          </a:p>
          <a:p>
            <a:pPr>
              <a:tabLst>
                <a:tab pos="442913" algn="l"/>
              </a:tabLst>
              <a:defRPr/>
            </a:pPr>
            <a:r>
              <a:rPr lang="pl-PL" sz="1200" dirty="0"/>
              <a:t>ul. </a:t>
            </a:r>
            <a:r>
              <a:rPr lang="pl-PL" sz="1200" dirty="0" err="1"/>
              <a:t>Julianowska</a:t>
            </a:r>
            <a:r>
              <a:rPr lang="pl-PL" sz="1200" dirty="0"/>
              <a:t> 46a, 05-500 Józefosław</a:t>
            </a:r>
          </a:p>
          <a:p>
            <a:pPr marL="228600" indent="-228600">
              <a:buFont typeface="+mj-lt"/>
              <a:buAutoNum type="arabicPeriod"/>
              <a:tabLst>
                <a:tab pos="442913" algn="l"/>
              </a:tabLst>
              <a:defRPr/>
            </a:pPr>
            <a:endParaRPr lang="pl-PL" sz="1200" dirty="0"/>
          </a:p>
          <a:p>
            <a:pPr>
              <a:tabLst>
                <a:tab pos="442913" algn="l"/>
              </a:tabLst>
              <a:defRPr/>
            </a:pPr>
            <a:r>
              <a:rPr lang="pl-PL" sz="1200" dirty="0"/>
              <a:t>4. Przedszkole Niepubliczne „Świat Montessori”</a:t>
            </a:r>
          </a:p>
          <a:p>
            <a:pPr>
              <a:tabLst>
                <a:tab pos="442913" algn="l"/>
              </a:tabLst>
              <a:defRPr/>
            </a:pPr>
            <a:r>
              <a:rPr lang="pl-PL" sz="1200" dirty="0"/>
              <a:t>ul. Staszica 11, 05-504 Złotokłos</a:t>
            </a:r>
          </a:p>
          <a:p>
            <a:pPr marL="228600" indent="-228600">
              <a:buFont typeface="+mj-lt"/>
              <a:buAutoNum type="arabicPeriod"/>
              <a:tabLst>
                <a:tab pos="442913" algn="l"/>
              </a:tabLst>
              <a:defRPr/>
            </a:pPr>
            <a:endParaRPr lang="pl-PL" sz="1200" dirty="0"/>
          </a:p>
          <a:p>
            <a:pPr>
              <a:tabLst>
                <a:tab pos="442913" algn="l"/>
              </a:tabLst>
              <a:defRPr/>
            </a:pPr>
            <a:r>
              <a:rPr lang="pl-PL" sz="1200" dirty="0"/>
              <a:t>5. Niepubliczne Przedszkole „Leśne”</a:t>
            </a:r>
          </a:p>
          <a:p>
            <a:pPr>
              <a:tabLst>
                <a:tab pos="442913" algn="l"/>
              </a:tabLst>
              <a:defRPr/>
            </a:pPr>
            <a:r>
              <a:rPr lang="pl-PL" sz="1200" dirty="0"/>
              <a:t>ul. Orzeszkowej 13, 05-500 Piaseczno</a:t>
            </a:r>
          </a:p>
          <a:p>
            <a:pPr marL="228600" indent="-228600">
              <a:buFont typeface="+mj-lt"/>
              <a:buAutoNum type="arabicPeriod"/>
              <a:tabLst>
                <a:tab pos="442913" algn="l"/>
              </a:tabLst>
              <a:defRPr/>
            </a:pPr>
            <a:endParaRPr lang="pl-PL" sz="1200" dirty="0"/>
          </a:p>
          <a:p>
            <a:pPr>
              <a:tabLst>
                <a:tab pos="442913" algn="l"/>
              </a:tabLst>
              <a:defRPr/>
            </a:pPr>
            <a:r>
              <a:rPr lang="pl-PL" sz="1200" dirty="0"/>
              <a:t>6. Przedszkole  „Hula Hop”</a:t>
            </a:r>
          </a:p>
          <a:p>
            <a:pPr>
              <a:tabLst>
                <a:tab pos="442913" algn="l"/>
              </a:tabLst>
              <a:defRPr/>
            </a:pPr>
            <a:r>
              <a:rPr lang="pl-PL" sz="1200" dirty="0"/>
              <a:t>ul. Sarenki 2, 05-540 Zalesie Górne</a:t>
            </a:r>
          </a:p>
          <a:p>
            <a:pPr marL="228600" indent="-228600">
              <a:buFont typeface="+mj-lt"/>
              <a:buAutoNum type="arabicPeriod"/>
              <a:tabLst>
                <a:tab pos="442913" algn="l"/>
              </a:tabLst>
              <a:defRPr/>
            </a:pPr>
            <a:endParaRPr lang="pl-PL" sz="1200" dirty="0"/>
          </a:p>
          <a:p>
            <a:pPr>
              <a:tabLst>
                <a:tab pos="442913" algn="l"/>
              </a:tabLst>
              <a:defRPr/>
            </a:pPr>
            <a:r>
              <a:rPr lang="pl-PL" sz="1200" dirty="0"/>
              <a:t>7. Przedszkole im. Dzieciątka Jezus</a:t>
            </a:r>
          </a:p>
          <a:p>
            <a:pPr>
              <a:tabLst>
                <a:tab pos="442913" algn="l"/>
              </a:tabLst>
              <a:defRPr/>
            </a:pPr>
            <a:r>
              <a:rPr lang="pl-PL" sz="1200" dirty="0"/>
              <a:t>ul. Kościelna 9, 05-500 Piaseczno</a:t>
            </a:r>
          </a:p>
          <a:p>
            <a:pPr>
              <a:tabLst>
                <a:tab pos="442913" algn="l"/>
              </a:tabLst>
              <a:defRPr/>
            </a:pPr>
            <a:endParaRPr lang="pl-PL" sz="1200" dirty="0"/>
          </a:p>
          <a:p>
            <a:pPr>
              <a:tabLst>
                <a:tab pos="442913" algn="l"/>
              </a:tabLst>
              <a:defRPr/>
            </a:pPr>
            <a:r>
              <a:rPr lang="pl-PL" sz="1200" dirty="0"/>
              <a:t>8. Prywatne Przedszkole „Smyk”</a:t>
            </a:r>
          </a:p>
          <a:p>
            <a:pPr>
              <a:tabLst>
                <a:tab pos="442913" algn="l"/>
              </a:tabLst>
              <a:defRPr/>
            </a:pPr>
            <a:r>
              <a:rPr lang="pl-PL" sz="1200" dirty="0"/>
              <a:t>ul. Orzechowa 16A, 05-500 Piaseczno</a:t>
            </a:r>
          </a:p>
          <a:p>
            <a:pPr marL="228600" indent="-228600">
              <a:buFont typeface="+mj-lt"/>
              <a:buAutoNum type="arabicPeriod"/>
              <a:tabLst>
                <a:tab pos="442913" algn="l"/>
              </a:tabLst>
              <a:defRPr/>
            </a:pPr>
            <a:endParaRPr lang="pl-PL" sz="1200" dirty="0"/>
          </a:p>
          <a:p>
            <a:pPr>
              <a:tabLst>
                <a:tab pos="442913" algn="l"/>
              </a:tabLst>
              <a:defRPr/>
            </a:pPr>
            <a:r>
              <a:rPr lang="pl-PL" sz="1200" dirty="0"/>
              <a:t>9. Przedszkole Niepubliczne „Chatka Puchatka”</a:t>
            </a:r>
          </a:p>
          <a:p>
            <a:pPr>
              <a:tabLst>
                <a:tab pos="442913" algn="l"/>
              </a:tabLst>
              <a:defRPr/>
            </a:pPr>
            <a:r>
              <a:rPr lang="pl-PL" sz="1200" dirty="0"/>
              <a:t> ul. Jarząbka 4, 05-500 Piaseczno</a:t>
            </a:r>
          </a:p>
          <a:p>
            <a:pPr marL="228600" indent="-228600">
              <a:buFont typeface="+mj-lt"/>
              <a:buAutoNum type="arabicPeriod"/>
              <a:tabLst>
                <a:tab pos="442913" algn="l"/>
              </a:tabLst>
              <a:defRPr/>
            </a:pPr>
            <a:endParaRPr lang="pl-PL" sz="1200" dirty="0"/>
          </a:p>
          <a:p>
            <a:pPr>
              <a:tabLst>
                <a:tab pos="442913" algn="l"/>
              </a:tabLst>
              <a:defRPr/>
            </a:pPr>
            <a:r>
              <a:rPr lang="pl-PL" sz="1200" dirty="0"/>
              <a:t>10. Niepubliczne   Przedszkole Integracyjne Zgromadzenia Sióstr Miłosierdzia </a:t>
            </a:r>
          </a:p>
          <a:p>
            <a:pPr>
              <a:tabLst>
                <a:tab pos="442913" algn="l"/>
              </a:tabLst>
              <a:defRPr/>
            </a:pPr>
            <a:r>
              <a:rPr lang="pl-PL" sz="1200" dirty="0"/>
              <a:t>Św. Wincentego a Paulo</a:t>
            </a:r>
          </a:p>
          <a:p>
            <a:pPr>
              <a:tabLst>
                <a:tab pos="442913" algn="l"/>
              </a:tabLst>
              <a:defRPr/>
            </a:pPr>
            <a:r>
              <a:rPr lang="pl-PL" sz="1200" dirty="0"/>
              <a:t>ul. Bolesława Chrobrego 80, Pęchery – Łbiska, </a:t>
            </a:r>
          </a:p>
          <a:p>
            <a:pPr>
              <a:tabLst>
                <a:tab pos="442913" algn="l"/>
              </a:tabLst>
              <a:defRPr/>
            </a:pPr>
            <a:r>
              <a:rPr lang="pl-PL" sz="1200" dirty="0"/>
              <a:t>05-502 Piaseczno  </a:t>
            </a:r>
          </a:p>
          <a:p>
            <a:pPr marL="228600" indent="-228600">
              <a:buFont typeface="+mj-lt"/>
              <a:buAutoNum type="arabicPeriod"/>
              <a:tabLst>
                <a:tab pos="442913" algn="l"/>
              </a:tabLst>
              <a:defRPr/>
            </a:pPr>
            <a:endParaRPr lang="pl-PL" sz="1200" dirty="0"/>
          </a:p>
          <a:p>
            <a:pPr>
              <a:tabLst>
                <a:tab pos="442913" algn="l"/>
              </a:tabLst>
              <a:defRPr/>
            </a:pPr>
            <a:r>
              <a:rPr lang="pl-PL" sz="1200" dirty="0"/>
              <a:t>11. Przedszkole Niepubliczne „Huśtawka Anioła”</a:t>
            </a:r>
          </a:p>
          <a:p>
            <a:pPr>
              <a:tabLst>
                <a:tab pos="442913" algn="l"/>
              </a:tabLst>
              <a:defRPr/>
            </a:pPr>
            <a:r>
              <a:rPr lang="pl-PL" sz="1200" dirty="0"/>
              <a:t>Bobrowiec, ul. Willowa 18, 05-502 Bobrowiec</a:t>
            </a:r>
          </a:p>
          <a:p>
            <a:pPr marL="228600" indent="-228600">
              <a:buFont typeface="+mj-lt"/>
              <a:buAutoNum type="arabicPeriod"/>
              <a:tabLst>
                <a:tab pos="442913" algn="l"/>
              </a:tabLst>
              <a:defRPr/>
            </a:pPr>
            <a:endParaRPr lang="pl-PL" sz="1200" dirty="0"/>
          </a:p>
          <a:p>
            <a:pPr>
              <a:tabLst>
                <a:tab pos="442913" algn="l"/>
              </a:tabLst>
              <a:defRPr/>
            </a:pPr>
            <a:r>
              <a:rPr lang="pl-PL" sz="1200" dirty="0"/>
              <a:t>12. Przedszkole Niepubliczne  „Panda”</a:t>
            </a:r>
          </a:p>
          <a:p>
            <a:pPr>
              <a:tabLst>
                <a:tab pos="442913" algn="l"/>
              </a:tabLst>
              <a:defRPr/>
            </a:pPr>
            <a:r>
              <a:rPr lang="pl-PL" sz="1200" dirty="0"/>
              <a:t>ul. K. Jarząbka 20 lok.1, 05-500 Piaseczno</a:t>
            </a:r>
          </a:p>
          <a:p>
            <a:pPr marL="228600" indent="-228600">
              <a:buFont typeface="+mj-lt"/>
              <a:buAutoNum type="arabicPeriod"/>
              <a:tabLst>
                <a:tab pos="442913" algn="l"/>
              </a:tabLst>
              <a:defRPr/>
            </a:pPr>
            <a:endParaRPr lang="pl-PL" sz="1200" dirty="0"/>
          </a:p>
          <a:p>
            <a:pPr>
              <a:tabLst>
                <a:tab pos="442913" algn="l"/>
              </a:tabLst>
              <a:defRPr/>
            </a:pPr>
            <a:r>
              <a:rPr lang="pl-PL" sz="1200" dirty="0"/>
              <a:t>13. Niepubliczne Przedszkole Creative </a:t>
            </a:r>
            <a:r>
              <a:rPr lang="pl-PL" sz="1200" dirty="0" err="1"/>
              <a:t>Mind</a:t>
            </a:r>
            <a:r>
              <a:rPr lang="pl-PL" sz="1200" dirty="0"/>
              <a:t> School</a:t>
            </a:r>
          </a:p>
          <a:p>
            <a:pPr>
              <a:tabLst>
                <a:tab pos="442913" algn="l"/>
              </a:tabLst>
              <a:defRPr/>
            </a:pPr>
            <a:r>
              <a:rPr lang="pl-PL" sz="1200" dirty="0"/>
              <a:t>ul. Warszawska 30 /5 i 6, 05-500 Piaseczno</a:t>
            </a:r>
          </a:p>
          <a:p>
            <a:pPr marL="228600" indent="-228600">
              <a:buFont typeface="+mj-lt"/>
              <a:buAutoNum type="arabicPeriod"/>
              <a:tabLst>
                <a:tab pos="442913" algn="l"/>
              </a:tabLst>
              <a:defRPr/>
            </a:pPr>
            <a:endParaRPr lang="pl-PL" sz="1200" dirty="0"/>
          </a:p>
          <a:p>
            <a:pPr>
              <a:tabLst>
                <a:tab pos="442913" algn="l"/>
              </a:tabLst>
              <a:defRPr/>
            </a:pPr>
            <a:r>
              <a:rPr lang="pl-PL" sz="1200" dirty="0"/>
              <a:t>14. Niepubliczne Przedszkole Kolorowe Kredki</a:t>
            </a:r>
          </a:p>
          <a:p>
            <a:pPr>
              <a:tabLst>
                <a:tab pos="442913" algn="l"/>
              </a:tabLst>
              <a:defRPr/>
            </a:pPr>
            <a:r>
              <a:rPr lang="pl-PL" sz="1200" dirty="0"/>
              <a:t>ul.  Orężna 3B, 05-500 Piaseczno </a:t>
            </a:r>
          </a:p>
          <a:p>
            <a:pPr>
              <a:tabLst>
                <a:tab pos="442913" algn="l"/>
              </a:tabLst>
              <a:defRPr/>
            </a:pPr>
            <a:endParaRPr lang="pl-PL" sz="1200" dirty="0"/>
          </a:p>
          <a:p>
            <a:pPr>
              <a:tabLst>
                <a:tab pos="442913" algn="l"/>
              </a:tabLst>
              <a:defRPr/>
            </a:pPr>
            <a:r>
              <a:rPr lang="pl-PL" sz="1200" dirty="0"/>
              <a:t>15. Niepubliczne Przedszkole „Słoneczko”</a:t>
            </a:r>
          </a:p>
          <a:p>
            <a:pPr>
              <a:tabLst>
                <a:tab pos="442913" algn="l"/>
              </a:tabLst>
              <a:defRPr/>
            </a:pPr>
            <a:r>
              <a:rPr lang="pl-PL" sz="1200" dirty="0"/>
              <a:t>ul. Śnieguliczki 1, 05-509 Józefosław</a:t>
            </a:r>
          </a:p>
          <a:p>
            <a:pPr>
              <a:tabLst>
                <a:tab pos="442913" algn="l"/>
              </a:tabLst>
              <a:defRPr/>
            </a:pPr>
            <a:endParaRPr lang="pl-PL" sz="1200" dirty="0"/>
          </a:p>
          <a:p>
            <a:pPr>
              <a:tabLst>
                <a:tab pos="442913" algn="l"/>
              </a:tabLst>
              <a:defRPr/>
            </a:pPr>
            <a:r>
              <a:rPr lang="pl-PL" sz="1200" spc="-50" dirty="0"/>
              <a:t>16. Niepubliczne Przedszkole „U </a:t>
            </a:r>
            <a:r>
              <a:rPr lang="pl-PL" sz="1200" spc="-50" dirty="0" err="1"/>
              <a:t>Żwirka</a:t>
            </a:r>
            <a:r>
              <a:rPr lang="pl-PL" sz="1200" spc="-50" dirty="0"/>
              <a:t>” z oddziałami integracyjnymi </a:t>
            </a:r>
          </a:p>
          <a:p>
            <a:pPr>
              <a:tabLst>
                <a:tab pos="442913" algn="l"/>
              </a:tabLst>
              <a:defRPr/>
            </a:pPr>
            <a:r>
              <a:rPr lang="pl-PL" sz="1200" spc="-50" dirty="0"/>
              <a:t>Baszkówka, </a:t>
            </a:r>
            <a:r>
              <a:rPr lang="pl-PL" sz="1200" dirty="0"/>
              <a:t>ul. Sadowa 14B,  05-503 Baszkówka</a:t>
            </a:r>
          </a:p>
          <a:p>
            <a:pPr>
              <a:tabLst>
                <a:tab pos="442913" algn="l"/>
              </a:tabLst>
              <a:defRPr/>
            </a:pPr>
            <a:endParaRPr lang="pl-PL" sz="1200" dirty="0"/>
          </a:p>
        </p:txBody>
      </p:sp>
    </p:spTree>
  </p:cSld>
  <p:clrMapOvr>
    <a:masterClrMapping/>
  </p:clrMapOvr>
</p:sld>
</file>

<file path=ppt/theme/theme1.xml><?xml version="1.0" encoding="utf-8"?>
<a:theme xmlns:a="http://schemas.openxmlformats.org/drawingml/2006/main" name="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0.xml><?xml version="1.0" encoding="utf-8"?>
<a:theme xmlns:a="http://schemas.openxmlformats.org/drawingml/2006/main" name="12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1.xml><?xml version="1.0" encoding="utf-8"?>
<a:theme xmlns:a="http://schemas.openxmlformats.org/drawingml/2006/main" name="13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2.xml><?xml version="1.0" encoding="utf-8"?>
<a:theme xmlns:a="http://schemas.openxmlformats.org/drawingml/2006/main" name="15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3.xml><?xml version="1.0" encoding="utf-8"?>
<a:theme xmlns:a="http://schemas.openxmlformats.org/drawingml/2006/main" name="16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4.xml><?xml version="1.0" encoding="utf-8"?>
<a:theme xmlns:a="http://schemas.openxmlformats.org/drawingml/2006/main" name="17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2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3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5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6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7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9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10_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93331</TotalTime>
  <Words>13464</Words>
  <Application>Microsoft Office PowerPoint</Application>
  <PresentationFormat>Pokaz na ekranie (4:3)</PresentationFormat>
  <Paragraphs>1821</Paragraphs>
  <Slides>77</Slides>
  <Notes>0</Notes>
  <HiddenSlides>0</HiddenSlides>
  <MMClips>0</MMClips>
  <ScaleCrop>false</ScaleCrop>
  <HeadingPairs>
    <vt:vector size="6" baseType="variant">
      <vt:variant>
        <vt:lpstr>Używane czcionki</vt:lpstr>
      </vt:variant>
      <vt:variant>
        <vt:i4>7</vt:i4>
      </vt:variant>
      <vt:variant>
        <vt:lpstr>Motyw</vt:lpstr>
      </vt:variant>
      <vt:variant>
        <vt:i4>14</vt:i4>
      </vt:variant>
      <vt:variant>
        <vt:lpstr>Tytuły slajdów</vt:lpstr>
      </vt:variant>
      <vt:variant>
        <vt:i4>77</vt:i4>
      </vt:variant>
    </vt:vector>
  </HeadingPairs>
  <TitlesOfParts>
    <vt:vector size="98" baseType="lpstr">
      <vt:lpstr>Arial</vt:lpstr>
      <vt:lpstr>Arial Black</vt:lpstr>
      <vt:lpstr>Calibri</vt:lpstr>
      <vt:lpstr>Georgia</vt:lpstr>
      <vt:lpstr>Lato</vt:lpstr>
      <vt:lpstr>Trebuchet MS</vt:lpstr>
      <vt:lpstr>Wingdings</vt:lpstr>
      <vt:lpstr>Aerodynamiczny</vt:lpstr>
      <vt:lpstr>1_Aerodynamiczny</vt:lpstr>
      <vt:lpstr>2_Aerodynamiczny</vt:lpstr>
      <vt:lpstr>3_Aerodynamiczny</vt:lpstr>
      <vt:lpstr>5_Aerodynamiczny</vt:lpstr>
      <vt:lpstr>6_Aerodynamiczny</vt:lpstr>
      <vt:lpstr>7_Aerodynamiczny</vt:lpstr>
      <vt:lpstr>9_Aerodynamiczny</vt:lpstr>
      <vt:lpstr>10_Aerodynamiczny</vt:lpstr>
      <vt:lpstr>12_Aerodynamiczny</vt:lpstr>
      <vt:lpstr>13_Aerodynamiczny</vt:lpstr>
      <vt:lpstr>15_Aerodynamiczny</vt:lpstr>
      <vt:lpstr>16_Aerodynamiczny</vt:lpstr>
      <vt:lpstr>17_Aerodynamiczny</vt:lpstr>
      <vt:lpstr>Prezentacja programu PowerPoint</vt:lpstr>
      <vt:lpstr>Spis treści WSTĘP                        3 1.  REALIZACJA ZADAŃ WYNIKAJĄCYCH Z PRZEPISÓW PRAWA                    4 2.  PREZENTACJA WYNIKÓW 33 3.  NADZÓR PEDAGOGICZNY 36 4.  INNE ZADANIA DOTYCZĄCE OBSZARU OŚWIATY                                     43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 REALIZACJA ZADAŃ WYNIKAJĄCYCH Z PRZEPISÓW PRAWA   Kadra pedagogiczna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ALBERT</dc:creator>
  <cp:lastModifiedBy>CUW Piaseczno</cp:lastModifiedBy>
  <cp:revision>1956</cp:revision>
  <cp:lastPrinted>2024-10-30T10:46:47Z</cp:lastPrinted>
  <dcterms:created xsi:type="dcterms:W3CDTF">2014-10-22T10:47:31Z</dcterms:created>
  <dcterms:modified xsi:type="dcterms:W3CDTF">2024-10-30T11:44:08Z</dcterms:modified>
  <cp:contentStatus/>
</cp:coreProperties>
</file>